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عنوان" id="{83CAF145-67E2-4B2E-A217-0F7154C50D9C}">
          <p14:sldIdLst>
            <p14:sldId id="257"/>
          </p14:sldIdLst>
        </p14:section>
        <p14:section name="خلاصه جلسه قبل" id="{CF886C03-A84A-4EC1-907D-69364902CC7C}">
          <p14:sldIdLst/>
        </p14:section>
        <p14:section name="مباحث این جلسه" id="{A7A8F69C-C0EF-4C33-8CD4-3A0722C2798F}">
          <p14:sldIdLst>
            <p14:sldId id="258"/>
            <p14:sldId id="259"/>
            <p14:sldId id="260"/>
            <p14:sldId id="261"/>
            <p14:sldId id="262"/>
            <p14:sldId id="263"/>
            <p14:sldId id="264"/>
            <p14:sldId id="265"/>
            <p14:sldId id="266"/>
            <p14:sldId id="267"/>
            <p14:sldId id="268"/>
            <p14:sldId id="269"/>
            <p14:sldId id="270"/>
            <p14:sldId id="271"/>
            <p14:sldId id="272"/>
            <p14:sldId id="273"/>
            <p14:sldId id="274"/>
            <p14:sldId id="275"/>
            <p14:sldId id="276"/>
            <p14:sldId id="277"/>
            <p14:sldId id="278"/>
            <p14:sldId id="279"/>
          </p14:sldIdLst>
        </p14:section>
        <p14:section name="جمع بندی" id="{9CD56971-F431-46AA-9906-40C15B34AB6D}">
          <p14:sldIdLst>
            <p14:sldId id="280"/>
          </p14:sldIdLst>
        </p14:section>
        <p14:section name="کار در هفته" id="{E19B7265-B780-4A19-8E52-7C07A96CA2DA}">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hmadian" initials="HA" lastIdx="27" clrIdx="0">
    <p:extLst>
      <p:ext uri="{19B8F6BF-5375-455C-9EA6-DF929625EA0E}">
        <p15:presenceInfo xmlns:p15="http://schemas.microsoft.com/office/powerpoint/2012/main" userId="ahmadi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81156" autoAdjust="0"/>
  </p:normalViewPr>
  <p:slideViewPr>
    <p:cSldViewPr snapToGrid="0">
      <p:cViewPr varScale="1">
        <p:scale>
          <a:sx n="61" d="100"/>
          <a:sy n="61" d="100"/>
        </p:scale>
        <p:origin x="156" y="29"/>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FC33D36C-1E58-4B7F-893D-D12A550E0350}"/>
    <pc:docChg chg="modSld">
      <pc:chgData name="" userId="" providerId="" clId="Web-{FC33D36C-1E58-4B7F-893D-D12A550E0350}" dt="2018-02-19T23:17:35.422" v="373"/>
      <pc:docMkLst>
        <pc:docMk/>
      </pc:docMkLst>
      <pc:sldChg chg="modNotes">
        <pc:chgData name="" userId="" providerId="" clId="Web-{FC33D36C-1E58-4B7F-893D-D12A550E0350}" dt="2018-02-19T23:12:25.094" v="218"/>
        <pc:sldMkLst>
          <pc:docMk/>
          <pc:sldMk cId="1447339963" sldId="262"/>
        </pc:sldMkLst>
      </pc:sldChg>
      <pc:sldChg chg="modNotes">
        <pc:chgData name="" userId="" providerId="" clId="Web-{FC33D36C-1E58-4B7F-893D-D12A550E0350}" dt="2018-02-19T23:15:24.985" v="299"/>
        <pc:sldMkLst>
          <pc:docMk/>
          <pc:sldMk cId="2288390893" sldId="264"/>
        </pc:sldMkLst>
      </pc:sldChg>
      <pc:sldChg chg="modNotes">
        <pc:chgData name="" userId="" providerId="" clId="Web-{FC33D36C-1E58-4B7F-893D-D12A550E0350}" dt="2018-02-19T23:17:35.422" v="373"/>
        <pc:sldMkLst>
          <pc:docMk/>
          <pc:sldMk cId="2610839385" sldId="265"/>
        </pc:sldMkLst>
      </pc:sldChg>
    </pc:docChg>
  </pc:docChgLst>
  <pc:docChgLst>
    <pc:chgData clId="Web-{F00A410B-8B4A-4027-BE51-554AD8167957}"/>
    <pc:docChg chg="modSld">
      <pc:chgData name="" userId="" providerId="" clId="Web-{F00A410B-8B4A-4027-BE51-554AD8167957}" dt="2018-02-19T22:23:52.829" v="171"/>
      <pc:docMkLst>
        <pc:docMk/>
      </pc:docMkLst>
      <pc:sldChg chg="modNotes">
        <pc:chgData name="" userId="" providerId="" clId="Web-{F00A410B-8B4A-4027-BE51-554AD8167957}" dt="2018-02-19T22:19:47.454" v="1"/>
        <pc:sldMkLst>
          <pc:docMk/>
          <pc:sldMk cId="1447339963" sldId="262"/>
        </pc:sldMkLst>
      </pc:sldChg>
      <pc:sldChg chg="modNotes">
        <pc:chgData name="" userId="" providerId="" clId="Web-{F00A410B-8B4A-4027-BE51-554AD8167957}" dt="2018-02-19T22:23:52.829" v="171"/>
        <pc:sldMkLst>
          <pc:docMk/>
          <pc:sldMk cId="3199559282" sldId="26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AB6EEC-5ED1-4EBD-B7F2-B706A6BE7F3C}"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EC810D-5A90-4787-9BCE-FD430E0AAD09}" type="slidenum">
              <a:rPr lang="en-US" smtClean="0"/>
              <a:t>‹#›</a:t>
            </a:fld>
            <a:endParaRPr lang="en-US"/>
          </a:p>
        </p:txBody>
      </p:sp>
    </p:spTree>
    <p:extLst>
      <p:ext uri="{BB962C8B-B14F-4D97-AF65-F5344CB8AC3E}">
        <p14:creationId xmlns:p14="http://schemas.microsoft.com/office/powerpoint/2010/main" val="2641518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47" name="Shape 147"/>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r" rtl="1">
              <a:spcBef>
                <a:spcPts val="0"/>
              </a:spcBef>
              <a:buNone/>
            </a:pPr>
            <a:r>
              <a:rPr lang="fa-IR" sz="1200" b="0" i="0" u="none" strike="noStrike" cap="none" baseline="0" dirty="0">
                <a:solidFill>
                  <a:schemeClr val="dk1"/>
                </a:solidFill>
                <a:latin typeface="Calibri"/>
                <a:ea typeface="Calibri"/>
                <a:cs typeface="Calibri"/>
                <a:sym typeface="Calibri"/>
              </a:rPr>
              <a:t>شروع کلاس با </a:t>
            </a:r>
            <a:r>
              <a:rPr lang="fa-IR" sz="1200" b="0" i="0" u="none" strike="noStrike" cap="none" baseline="0">
                <a:solidFill>
                  <a:schemeClr val="dk1"/>
                </a:solidFill>
                <a:latin typeface="Calibri"/>
                <a:ea typeface="Calibri"/>
                <a:cs typeface="Calibri"/>
                <a:sym typeface="Calibri"/>
              </a:rPr>
              <a:t>دعای فرج</a:t>
            </a:r>
            <a:endParaRPr lang="fa-IR" sz="1200" b="0" i="0" u="none" strike="noStrike" cap="none" baseline="0" dirty="0">
              <a:solidFill>
                <a:schemeClr val="dk1"/>
              </a:solidFill>
              <a:latin typeface="Calibri"/>
              <a:ea typeface="Calibri"/>
              <a:cs typeface="Calibri"/>
              <a:sym typeface="Calibri"/>
            </a:endParaRPr>
          </a:p>
        </p:txBody>
      </p:sp>
      <p:sp>
        <p:nvSpPr>
          <p:cNvPr id="148" name="Shape 148"/>
          <p:cNvSpPr txBox="1">
            <a:spLocks noGrp="1"/>
          </p:cNvSpPr>
          <p:nvPr>
            <p:ph type="sldNum" idx="12"/>
          </p:nvPr>
        </p:nvSpPr>
        <p:spPr>
          <a:xfrm>
            <a:off x="1588" y="8685213"/>
            <a:ext cx="2971799" cy="458786"/>
          </a:xfrm>
          <a:prstGeom prst="rect">
            <a:avLst/>
          </a:prstGeom>
          <a:noFill/>
          <a:ln>
            <a:noFill/>
          </a:ln>
        </p:spPr>
        <p:txBody>
          <a:bodyPr lIns="91425" tIns="45700" rIns="91425" bIns="45700" anchor="b" anchorCtr="0">
            <a:noAutofit/>
          </a:bodyPr>
          <a:lstStyle/>
          <a:p>
            <a:pPr marL="0" marR="0" lvl="0" indent="0" algn="l" rtl="0">
              <a:spcBef>
                <a:spcPts val="0"/>
              </a:spcBef>
              <a:buSzPct val="25000"/>
              <a:buNone/>
            </a:pPr>
            <a:fld id="{00000000-1234-1234-1234-123412341234}" type="slidenum">
              <a:rPr lang="ar" sz="1200" b="0" i="0" u="none" strike="noStrike" cap="none" baseline="0">
                <a:solidFill>
                  <a:schemeClr val="dk1"/>
                </a:solidFill>
                <a:latin typeface="Calibri"/>
                <a:ea typeface="Calibri"/>
                <a:cs typeface="Calibri"/>
                <a:sym typeface="Calibri"/>
              </a:rPr>
              <a:t>1</a:t>
            </a:fld>
            <a:endParaRPr lang="ar"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203108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202" name="Shape 20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441644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rtl="1">
              <a:spcBef>
                <a:spcPts val="0"/>
              </a:spcBef>
              <a:buNone/>
            </a:pPr>
            <a:r>
              <a:rPr lang="fa-IR" sz="1000">
                <a:solidFill>
                  <a:srgbClr val="00191A"/>
                </a:solidFill>
                <a:highlight>
                  <a:srgbClr val="F0F0FC"/>
                </a:highlight>
                <a:latin typeface="Arial"/>
                <a:ea typeface="Arial"/>
                <a:cs typeface="Arial"/>
                <a:sym typeface="Arial"/>
              </a:rPr>
              <a:t>بر اساس حديث شريف پيامبراكرم(ص) فرزندان, امانتهايى در دست پدر و مادرند كه بايد از آنها مراقبت كنند, بدون اينكه احساس مالكيت نسبت به آنان داشته باشند.</a:t>
            </a:r>
          </a:p>
        </p:txBody>
      </p:sp>
      <p:sp>
        <p:nvSpPr>
          <p:cNvPr id="208" name="Shape 208"/>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784284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214" name="Shape 214"/>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97036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220" name="Shape 220"/>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446015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Shape 225"/>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rtl="1">
              <a:spcBef>
                <a:spcPts val="0"/>
              </a:spcBef>
              <a:buNone/>
            </a:pPr>
            <a:r>
              <a:rPr lang="fa-IR"/>
              <a:t>من در مقابل هر شخص یک وظیفه نسبت به وی دارم و یک وظیفه نسبت به خدا و خودم</a:t>
            </a:r>
          </a:p>
          <a:p>
            <a:pPr lvl="0" rtl="1">
              <a:spcBef>
                <a:spcPts val="0"/>
              </a:spcBef>
              <a:buNone/>
            </a:pPr>
            <a:endParaRPr/>
          </a:p>
          <a:p>
            <a:pPr lvl="0" rtl="1">
              <a:spcBef>
                <a:spcPts val="0"/>
              </a:spcBef>
              <a:buNone/>
            </a:pPr>
            <a:r>
              <a:rPr lang="fa-IR"/>
              <a:t>من باید نسبت به همسرم خوش برخورد باشم هر چند او خوش برخورد نباشد‌--  چرا؟‌چون بداخلاقی را خدا دوست ندارد. چون در همه حال باید هم خدا را در نظر داشت و هم همسر را. در دراز مدت این خود احترامی به همسر و خود می باشد.</a:t>
            </a:r>
          </a:p>
          <a:p>
            <a:pPr lvl="0" rtl="1">
              <a:spcBef>
                <a:spcPts val="0"/>
              </a:spcBef>
              <a:buNone/>
            </a:pPr>
            <a:endParaRPr/>
          </a:p>
          <a:p>
            <a:pPr lvl="0" rtl="1">
              <a:spcBef>
                <a:spcPts val="0"/>
              </a:spcBef>
              <a:buNone/>
            </a:pPr>
            <a:r>
              <a:rPr lang="fa-IR"/>
              <a:t>مثلا همسرم وارد منزل می شود و با عصبانیت می گوید که چرا خانه انقدر بهم ریخته است (‌درحالی که تازه مرتب شده بود،‌اما فرزند مجدد بهم ریخته،‌و یا از بچه داری خسته شده بودم، در چنین حالی به وی بی احترامی نکنم چون خدا می خواهد که با یکدیگر مدارا کنیم،‌ جدال را کم کنیم </a:t>
            </a:r>
          </a:p>
        </p:txBody>
      </p:sp>
      <p:sp>
        <p:nvSpPr>
          <p:cNvPr id="226" name="Shape 22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204010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232" name="Shape 23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714346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rtl="1">
              <a:spcBef>
                <a:spcPts val="0"/>
              </a:spcBef>
              <a:buNone/>
            </a:pPr>
            <a:r>
              <a:rPr lang="fa-IR"/>
              <a:t>۱. مودت و رحمت:‌بسیار بهتر است که خواسته هایمان را به صورت سوالی بگوییم. اما از بهتر این است که "خود" امورات خودمان را انجام بدهیم. مثلا خودمان ظرفها را بشوریم، خانه را مرتب کنیم</a:t>
            </a:r>
            <a:br>
              <a:rPr lang="fa-IR"/>
            </a:br>
            <a:r>
              <a:rPr lang="fa-IR"/>
              <a:t>۲. رفت و ملایمت: چرا جملاتمان را همراه با مهربانی نکنیم؟ چرا ابتدا که می رسیم به خانه نگوییم چطوری؟ روزت چطور بود؟ خسته نباشی؟</a:t>
            </a:r>
          </a:p>
          <a:p>
            <a:pPr lvl="0" rtl="1">
              <a:spcBef>
                <a:spcPts val="0"/>
              </a:spcBef>
              <a:buNone/>
            </a:pPr>
            <a:r>
              <a:rPr lang="fa-IR"/>
              <a:t>۳. حقوق مداری: هرگز بیش از طاقت از همسرمان درخواست نکنیم. چه مالی چه دیگر انواع سعی و کوشش</a:t>
            </a:r>
          </a:p>
          <a:p>
            <a:pPr lvl="0" rtl="1">
              <a:spcBef>
                <a:spcPts val="0"/>
              </a:spcBef>
              <a:buNone/>
            </a:pPr>
            <a:r>
              <a:rPr lang="fa-IR"/>
              <a:t>۴. تامین نیازها : همه نیازهای عاطفی دارند، نیازهای تعاونی دارند. مثلا یک زن بیشتر از هر چیزی احتیاج به شنیده شدن در مشکلش دارد. وقتی می گوید که حوصله ندارد که به مهمانی بیاید، بیشتر منظورش این است که با من همدردی‌‌‌‌ ( بدون ارائه راهکار)‌کن تا آرامش پیدا کنم. و یا مردی احتیاج به برطرف شدن نیازهای جسمی خود دارد. </a:t>
            </a:r>
          </a:p>
          <a:p>
            <a:pPr lvl="0" rtl="1">
              <a:spcBef>
                <a:spcPts val="0"/>
              </a:spcBef>
              <a:buNone/>
            </a:pPr>
            <a:endParaRPr/>
          </a:p>
          <a:p>
            <a:pPr lvl="0" rtl="1">
              <a:spcBef>
                <a:spcPts val="0"/>
              </a:spcBef>
              <a:buNone/>
            </a:pPr>
            <a:r>
              <a:rPr lang="fa-IR"/>
              <a:t>۵. تکریم: در اسلام بیشتر از اینکه تاکید بر وظیفه شده باشد، تاکید بر تکریم شده است. هم بزرگتر امر به سلام کردن شده و هم کوچک تر، هم پیاده رو امر به ایستادن شده و هم سواره. هم مرد امر به ملایمت شده و هم زن امر به اطاعت. اساس بر اطاعت بی چون چرا و رئیس و مرئوس نیست</a:t>
            </a:r>
          </a:p>
          <a:p>
            <a:pPr lvl="0" rtl="1">
              <a:spcBef>
                <a:spcPts val="0"/>
              </a:spcBef>
              <a:buNone/>
            </a:pPr>
            <a:r>
              <a:rPr lang="fa-IR"/>
              <a:t>تکریم: «فقالت الحولاء... قالت: فما للنّساء علی الرّجال؟ قال رسول الله (صلی الله علیه و آله و سلم): اخبرنی أخی جبرئیل و لم یزل یوصینی بالنّساء، حتّی ظننت أن لا یحلّ لزوجها أن یقول لها افّ؛ (48) حولاء از پیغمبر (صلی الله علیه و آله و سلم) پرسید:... زن چه حقی بر مرد دارد؟ آن حضرت فرمود: جبرئیل همواره زن‌ها را سفارش می‌کرد، چنان که </a:t>
            </a:r>
            <a:r>
              <a:rPr lang="fa-IR" b="1"/>
              <a:t>خیال کردم مرد حقی ندارد اُف به او بگوی</a:t>
            </a:r>
            <a:r>
              <a:rPr lang="fa-IR"/>
              <a:t>د».</a:t>
            </a:r>
          </a:p>
          <a:p>
            <a:pPr lvl="0" rtl="1">
              <a:spcBef>
                <a:spcPts val="0"/>
              </a:spcBef>
              <a:buNone/>
            </a:pPr>
            <a:endParaRPr/>
          </a:p>
          <a:p>
            <a:pPr lvl="0" rtl="1">
              <a:spcBef>
                <a:spcPts val="0"/>
              </a:spcBef>
              <a:buClr>
                <a:schemeClr val="dk1"/>
              </a:buClr>
              <a:buSzPct val="91666"/>
              <a:buFont typeface="Arial"/>
              <a:buNone/>
            </a:pPr>
            <a:r>
              <a:rPr lang="fa-IR"/>
              <a:t>خود را از همسرم بالاتر نبینم. نگویم او که منزل نشین است...نگویم شوهرم که هیچی نمی فهمد. عده ای هستند که همه از غریبه تا فامیل را احترام می کنند جزء اهل بیت منزل خودشان. ان شاء الله که ما جزء این قبیل افراد نباشیم. </a:t>
            </a:r>
            <a:r>
              <a:rPr lang="fa-IR" b="1"/>
              <a:t>از همسرمان مستقیم بپرسیم که چه کاری تو رو خوشحال می کند و همان را انجام بدهیم. قبل از اینکه وی از ما خواهشی کند...خود پیشدستی کنیم</a:t>
            </a:r>
          </a:p>
        </p:txBody>
      </p:sp>
      <p:sp>
        <p:nvSpPr>
          <p:cNvPr id="238" name="Shape 238"/>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630910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Shape 243"/>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rtl="1">
              <a:spcBef>
                <a:spcPts val="0"/>
              </a:spcBef>
              <a:buNone/>
            </a:pPr>
            <a:r>
              <a:rPr lang="fa-IR" sz="1100">
                <a:latin typeface="Verdana"/>
                <a:ea typeface="Verdana"/>
                <a:cs typeface="Verdana"/>
                <a:sym typeface="Verdana"/>
              </a:rPr>
              <a:t>تفاهم و توافق: مردان در بسیار از مسائل خود سر تصمیم می گیرند و انتظار دارند که همسرانشان صرفا تبعیت کنند. بهتر این است که مردان زمینه سازی کنند و توضیح دهند، شرایط را توضیح بدهند. مثلا بگویند که من چون می خواهم که امسال درس بخوانم، نمی توانیم ماشین بخریم، لذا باید از حمل و نقل عمومی استفاده کنیم. نه اینکه بدون هیچ توضحی بگوید که ماشین نمی خرم. </a:t>
            </a:r>
            <a:r>
              <a:rPr lang="fa-IR" sz="1100" b="1">
                <a:latin typeface="Verdana"/>
                <a:ea typeface="Verdana"/>
                <a:cs typeface="Verdana"/>
                <a:sym typeface="Verdana"/>
              </a:rPr>
              <a:t>خود را از تصمیم گیرنده واحد دور کند و به ما یی مشترک برسد.  نظر همسر خود را نیز بپرسد و بعد در صورت عدم موافقت توضیح دهد. این کار بهتر از توضیح ندادن است. **نکته: نباید مرد همیشه و در هر موضوعی مشورت کند و البته نیز نباید اینطور باشد که در هیچ موضوعی مشورت نکند، باید تعادل را حفظ کند.</a:t>
            </a:r>
          </a:p>
          <a:p>
            <a:pPr lvl="0" rtl="1">
              <a:spcBef>
                <a:spcPts val="0"/>
              </a:spcBef>
              <a:buNone/>
            </a:pPr>
            <a:endParaRPr sz="1100" b="1">
              <a:latin typeface="Verdana"/>
              <a:ea typeface="Verdana"/>
              <a:cs typeface="Verdana"/>
              <a:sym typeface="Verdana"/>
            </a:endParaRPr>
          </a:p>
          <a:p>
            <a:pPr lvl="0" rtl="1">
              <a:spcBef>
                <a:spcPts val="0"/>
              </a:spcBef>
              <a:buNone/>
            </a:pPr>
            <a:r>
              <a:rPr lang="fa-IR" sz="1100">
                <a:latin typeface="Verdana"/>
                <a:ea typeface="Verdana"/>
                <a:cs typeface="Verdana"/>
                <a:sym typeface="Verdana"/>
              </a:rPr>
              <a:t>مدارا و سازگاری: نشود که همسری بگوید من با فلان دوستت تمایلی به رفت و امد ندارم. حتی اگر همسرتان اینطور است...شما به خاطر حب فی الله نظر مثبت همسرتان را جلب کنید. زندگی فقط ۱۰۰ سال اولش سخت است. </a:t>
            </a:r>
          </a:p>
          <a:p>
            <a:pPr lvl="0" rtl="1">
              <a:spcBef>
                <a:spcPts val="0"/>
              </a:spcBef>
              <a:buNone/>
            </a:pPr>
            <a:endParaRPr sz="1100">
              <a:latin typeface="Verdana"/>
              <a:ea typeface="Verdana"/>
              <a:cs typeface="Verdana"/>
              <a:sym typeface="Verdana"/>
            </a:endParaRPr>
          </a:p>
          <a:p>
            <a:pPr lvl="0" rtl="1">
              <a:spcBef>
                <a:spcPts val="0"/>
              </a:spcBef>
              <a:buNone/>
            </a:pPr>
            <a:r>
              <a:rPr lang="fa-IR" sz="1100">
                <a:latin typeface="Verdana"/>
                <a:ea typeface="Verdana"/>
                <a:cs typeface="Verdana"/>
                <a:sym typeface="Verdana"/>
              </a:rPr>
              <a:t>نقی خشونت: این مسئله بیشتر اختصاص به آقایان دارد: گاهاً آقایان اقتدار را با خشونت یکی می کنند. اما اقتدار یعنی قدرت تصمیم گیری‌+‌تبیین تصمیم و سپس اجرای آن بدون دعوا و خشونت و </a:t>
            </a:r>
            <a:r>
              <a:rPr lang="fa-IR" sz="1100" b="1">
                <a:latin typeface="Verdana"/>
                <a:ea typeface="Verdana"/>
                <a:cs typeface="Verdana"/>
                <a:sym typeface="Verdana"/>
              </a:rPr>
              <a:t>عدم تغییر در برابر فشار. </a:t>
            </a:r>
            <a:r>
              <a:rPr lang="fa-IR" sz="1100">
                <a:latin typeface="Verdana"/>
                <a:ea typeface="Verdana"/>
                <a:cs typeface="Verdana"/>
                <a:sym typeface="Verdana"/>
              </a:rPr>
              <a:t>مثلا: من در سالی ماشین نو خریدم و حالا همسرم در همان سال نیز تقاضای سفری گران قیمت را می کند، من نباید در این حالت با وی دعوا کنم، بلکه می بایست به وی توضیح بدهم و بعد توضیح اولیه دیگر با وی ادامه بحث را ندهم و نیز تصمیم خود را تغییر ندهم. </a:t>
            </a:r>
          </a:p>
          <a:p>
            <a:pPr lvl="0" rtl="1">
              <a:spcBef>
                <a:spcPts val="0"/>
              </a:spcBef>
              <a:buNone/>
            </a:pPr>
            <a:endParaRPr sz="1100">
              <a:latin typeface="Verdana"/>
              <a:ea typeface="Verdana"/>
              <a:cs typeface="Verdana"/>
              <a:sym typeface="Verdana"/>
            </a:endParaRPr>
          </a:p>
          <a:p>
            <a:pPr lvl="0" rtl="1">
              <a:spcBef>
                <a:spcPts val="0"/>
              </a:spcBef>
              <a:buNone/>
            </a:pPr>
            <a:r>
              <a:rPr lang="fa-IR" sz="1100">
                <a:latin typeface="Verdana"/>
                <a:ea typeface="Verdana"/>
                <a:cs typeface="Verdana"/>
                <a:sym typeface="Verdana"/>
              </a:rPr>
              <a:t>بخشش و گذشت: به خاطر خدا ببخشم و البته نیز به این خاطر که عدم بخشش باعث ایجاد کدورت می شود و مودت را از میان می برد.</a:t>
            </a:r>
            <a:r>
              <a:rPr lang="fa-IR" sz="1100" b="1">
                <a:latin typeface="Verdana"/>
                <a:ea typeface="Verdana"/>
                <a:cs typeface="Verdana"/>
                <a:sym typeface="Verdana"/>
              </a:rPr>
              <a:t> بهترین نوع بخشش این است که اصلا به رو نیاوریم و یا صرفا با یک نگاه ابراز نارضایتی کنیم و بس</a:t>
            </a:r>
            <a:r>
              <a:rPr lang="fa-IR" sz="1100">
                <a:latin typeface="Verdana"/>
                <a:ea typeface="Verdana"/>
                <a:cs typeface="Verdana"/>
                <a:sym typeface="Verdana"/>
              </a:rPr>
              <a:t>. احتیاجی به دعوای لفظی و یا توضیح اضافی نیست. وجدان همه بیدار است. </a:t>
            </a:r>
          </a:p>
          <a:p>
            <a:pPr lvl="0" rtl="1">
              <a:spcBef>
                <a:spcPts val="0"/>
              </a:spcBef>
              <a:buNone/>
            </a:pPr>
            <a:endParaRPr sz="1100">
              <a:latin typeface="Verdana"/>
              <a:ea typeface="Verdana"/>
              <a:cs typeface="Verdana"/>
              <a:sym typeface="Verdana"/>
            </a:endParaRPr>
          </a:p>
          <a:p>
            <a:pPr lvl="0" rtl="1">
              <a:spcBef>
                <a:spcPts val="0"/>
              </a:spcBef>
              <a:buNone/>
            </a:pPr>
            <a:r>
              <a:rPr lang="fa-IR" sz="1100">
                <a:latin typeface="Verdana"/>
                <a:ea typeface="Verdana"/>
                <a:cs typeface="Verdana"/>
                <a:sym typeface="Verdana"/>
              </a:rPr>
              <a:t>همکاری در خانه: رجوع به اسلاید ۱۹ (‌بی پیرایگی پیامبر)</a:t>
            </a:r>
          </a:p>
          <a:p>
            <a:pPr lvl="0" rtl="1">
              <a:spcBef>
                <a:spcPts val="0"/>
              </a:spcBef>
              <a:buNone/>
            </a:pPr>
            <a:endParaRPr sz="1100">
              <a:latin typeface="Verdana"/>
              <a:ea typeface="Verdana"/>
              <a:cs typeface="Verdana"/>
              <a:sym typeface="Verdana"/>
            </a:endParaRPr>
          </a:p>
          <a:p>
            <a:pPr lvl="0" rtl="1">
              <a:spcBef>
                <a:spcPts val="0"/>
              </a:spcBef>
              <a:buNone/>
            </a:pPr>
            <a:r>
              <a:rPr lang="fa-IR" sz="1100">
                <a:latin typeface="Verdana"/>
                <a:ea typeface="Verdana"/>
                <a:cs typeface="Verdana"/>
                <a:sym typeface="Verdana"/>
              </a:rPr>
              <a:t>صراحت و صداقت: عدم صداقت باعث از بین رفتن اعتماد می شود. و در این صورت ظن و گمان و شک در طرفین ایجاد می شود. حتی اگر شده برای ما گران تمام شود، راستش را بگوییم. عدم صداقت آفات درازمدتی دارند.اگر که از اول می دانم که دیر به منزل می رسم به وی اطلاع دهم،‌قول دروغ ندهم</a:t>
            </a:r>
          </a:p>
          <a:p>
            <a:pPr lvl="0" rtl="1">
              <a:spcBef>
                <a:spcPts val="0"/>
              </a:spcBef>
              <a:buNone/>
            </a:pPr>
            <a:endParaRPr sz="1100">
              <a:latin typeface="Verdana"/>
              <a:ea typeface="Verdana"/>
              <a:cs typeface="Verdana"/>
              <a:sym typeface="Verdana"/>
            </a:endParaRPr>
          </a:p>
          <a:p>
            <a:pPr lvl="0" rtl="1">
              <a:spcBef>
                <a:spcPts val="0"/>
              </a:spcBef>
              <a:buNone/>
            </a:pPr>
            <a:r>
              <a:rPr lang="fa-IR" sz="1100">
                <a:latin typeface="Verdana"/>
                <a:ea typeface="Verdana"/>
                <a:cs typeface="Verdana"/>
                <a:sym typeface="Verdana"/>
              </a:rPr>
              <a:t>شکیابی و بردباری: </a:t>
            </a:r>
          </a:p>
          <a:p>
            <a:pPr lvl="0" rtl="1">
              <a:spcBef>
                <a:spcPts val="0"/>
              </a:spcBef>
              <a:buNone/>
            </a:pPr>
            <a:r>
              <a:rPr lang="fa-IR"/>
              <a:t> امیر مؤمنان علی علیه السلام می فرمایند: «علیکم بالصبر فان الصبر من الایمان کالراس من الجسد، بر شما باد صبر و استقامت کردن، زیرا صبر نسبت به ایمان، همانند سر به بدن است.»</a:t>
            </a:r>
          </a:p>
          <a:p>
            <a:pPr lvl="0" rtl="1">
              <a:spcBef>
                <a:spcPts val="0"/>
              </a:spcBef>
              <a:buClr>
                <a:schemeClr val="dk1"/>
              </a:buClr>
              <a:buSzPct val="91666"/>
              <a:buFont typeface="Arial"/>
              <a:buNone/>
            </a:pPr>
            <a:r>
              <a:rPr lang="fa-IR"/>
              <a:t>ما قرار است با همسرمان </a:t>
            </a:r>
          </a:p>
          <a:p>
            <a:pPr lvl="0" rtl="1">
              <a:spcBef>
                <a:spcPts val="0"/>
              </a:spcBef>
              <a:buNone/>
            </a:pPr>
            <a:endParaRPr sz="1100">
              <a:latin typeface="Verdana"/>
              <a:ea typeface="Verdana"/>
              <a:cs typeface="Verdana"/>
              <a:sym typeface="Verdana"/>
            </a:endParaRPr>
          </a:p>
          <a:p>
            <a:pPr lvl="0" rtl="1">
              <a:spcBef>
                <a:spcPts val="0"/>
              </a:spcBef>
              <a:buNone/>
            </a:pPr>
            <a:endParaRPr sz="1100">
              <a:latin typeface="Verdana"/>
              <a:ea typeface="Verdana"/>
              <a:cs typeface="Verdana"/>
              <a:sym typeface="Verdana"/>
            </a:endParaRPr>
          </a:p>
          <a:p>
            <a:pPr lvl="0" rtl="1">
              <a:spcBef>
                <a:spcPts val="0"/>
              </a:spcBef>
              <a:buNone/>
            </a:pPr>
            <a:endParaRPr sz="1100">
              <a:latin typeface="Verdana"/>
              <a:ea typeface="Verdana"/>
              <a:cs typeface="Verdana"/>
              <a:sym typeface="Verdana"/>
            </a:endParaRPr>
          </a:p>
        </p:txBody>
      </p:sp>
      <p:sp>
        <p:nvSpPr>
          <p:cNvPr id="244" name="Shape 244"/>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168324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Shape 250"/>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1" name="Shape 251"/>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spcBef>
                <a:spcPts val="0"/>
              </a:spcBef>
              <a:buNone/>
            </a:pPr>
            <a:endParaRPr/>
          </a:p>
        </p:txBody>
      </p:sp>
      <p:sp>
        <p:nvSpPr>
          <p:cNvPr id="252" name="Shape 252"/>
          <p:cNvSpPr txBox="1">
            <a:spLocks noGrp="1"/>
          </p:cNvSpPr>
          <p:nvPr>
            <p:ph type="sldNum" idx="12"/>
          </p:nvPr>
        </p:nvSpPr>
        <p:spPr>
          <a:xfrm>
            <a:off x="1587"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fa-IR"/>
              <a:t>18</a:t>
            </a:fld>
            <a:endParaRPr lang="fa-IR"/>
          </a:p>
        </p:txBody>
      </p:sp>
    </p:spTree>
    <p:extLst>
      <p:ext uri="{BB962C8B-B14F-4D97-AF65-F5344CB8AC3E}">
        <p14:creationId xmlns:p14="http://schemas.microsoft.com/office/powerpoint/2010/main" val="17446293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Shape 258"/>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9" name="Shape 259"/>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rtl="1">
              <a:spcBef>
                <a:spcPts val="0"/>
              </a:spcBef>
              <a:buNone/>
            </a:pPr>
            <a:r>
              <a:rPr lang="fa-IR"/>
              <a:t>کار در منزل به رفع استرس مادران کمک می کند و به آنان فرصتی می دهد تا با آرامش و انگیزه به کارهای دیگری رسیدگی کنند. عدم رسیدگی باعث فرسودگی روحی و عدم انگیزی می شود</a:t>
            </a:r>
          </a:p>
          <a:p>
            <a:pPr lvl="0" rtl="1">
              <a:spcBef>
                <a:spcPts val="0"/>
              </a:spcBef>
              <a:buNone/>
            </a:pPr>
            <a:endParaRPr/>
          </a:p>
          <a:p>
            <a:pPr marL="457200" lvl="0" indent="-228600" rtl="1">
              <a:spcBef>
                <a:spcPts val="0"/>
              </a:spcBef>
              <a:buChar char="●"/>
            </a:pPr>
            <a:r>
              <a:rPr lang="fa-IR"/>
              <a:t>نگهداری از کودکان</a:t>
            </a:r>
          </a:p>
          <a:p>
            <a:pPr marL="457200" lvl="0" indent="-228600" rtl="1">
              <a:spcBef>
                <a:spcPts val="0"/>
              </a:spcBef>
              <a:buChar char="●"/>
            </a:pPr>
            <a:r>
              <a:rPr lang="fa-IR"/>
              <a:t>کمک کردن آشپزخانه</a:t>
            </a:r>
          </a:p>
          <a:p>
            <a:pPr marL="457200" lvl="0" indent="-228600" rtl="1">
              <a:spcBef>
                <a:spcPts val="0"/>
              </a:spcBef>
              <a:buChar char="●"/>
            </a:pPr>
            <a:r>
              <a:rPr lang="fa-IR"/>
              <a:t>پختن غذا ( گاها)</a:t>
            </a:r>
          </a:p>
          <a:p>
            <a:pPr marL="457200" lvl="0" indent="-228600" rtl="1">
              <a:spcBef>
                <a:spcPts val="0"/>
              </a:spcBef>
              <a:buChar char="●"/>
            </a:pPr>
            <a:r>
              <a:rPr lang="fa-IR"/>
              <a:t>تمیز کردن منزل</a:t>
            </a:r>
          </a:p>
          <a:p>
            <a:pPr marL="457200" lvl="0" indent="-228600" rtl="1">
              <a:spcBef>
                <a:spcPts val="0"/>
              </a:spcBef>
              <a:buChar char="●"/>
            </a:pPr>
            <a:r>
              <a:rPr lang="fa-IR"/>
              <a:t>رسیدگی به لباسها</a:t>
            </a:r>
          </a:p>
          <a:p>
            <a:pPr marL="457200" lvl="0" indent="-228600" rtl="1">
              <a:spcBef>
                <a:spcPts val="0"/>
              </a:spcBef>
              <a:buChar char="●"/>
            </a:pPr>
            <a:r>
              <a:rPr lang="fa-IR"/>
              <a:t>ماساژ </a:t>
            </a:r>
          </a:p>
          <a:p>
            <a:pPr lvl="0" rtl="1">
              <a:spcBef>
                <a:spcPts val="0"/>
              </a:spcBef>
              <a:buNone/>
            </a:pPr>
            <a:endParaRPr/>
          </a:p>
        </p:txBody>
      </p:sp>
      <p:sp>
        <p:nvSpPr>
          <p:cNvPr id="260" name="Shape 260"/>
          <p:cNvSpPr txBox="1">
            <a:spLocks noGrp="1"/>
          </p:cNvSpPr>
          <p:nvPr>
            <p:ph type="sldNum" idx="12"/>
          </p:nvPr>
        </p:nvSpPr>
        <p:spPr>
          <a:xfrm>
            <a:off x="1587"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fa-IR"/>
              <a:t>19</a:t>
            </a:fld>
            <a:endParaRPr lang="fa-IR"/>
          </a:p>
        </p:txBody>
      </p:sp>
    </p:spTree>
    <p:extLst>
      <p:ext uri="{BB962C8B-B14F-4D97-AF65-F5344CB8AC3E}">
        <p14:creationId xmlns:p14="http://schemas.microsoft.com/office/powerpoint/2010/main" val="4113482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rtl="1">
              <a:spcBef>
                <a:spcPts val="0"/>
              </a:spcBef>
              <a:buNone/>
            </a:pPr>
            <a:endParaRPr/>
          </a:p>
        </p:txBody>
      </p:sp>
      <p:sp>
        <p:nvSpPr>
          <p:cNvPr id="152" name="Shape 15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337946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Shape 26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7" name="Shape 267"/>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rtl="1">
              <a:spcBef>
                <a:spcPts val="0"/>
              </a:spcBef>
              <a:buNone/>
            </a:pPr>
            <a:endParaRPr/>
          </a:p>
        </p:txBody>
      </p:sp>
      <p:sp>
        <p:nvSpPr>
          <p:cNvPr id="268" name="Shape 268"/>
          <p:cNvSpPr txBox="1">
            <a:spLocks noGrp="1"/>
          </p:cNvSpPr>
          <p:nvPr>
            <p:ph type="sldNum" idx="12"/>
          </p:nvPr>
        </p:nvSpPr>
        <p:spPr>
          <a:xfrm>
            <a:off x="1587"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fa-IR"/>
              <a:t>20</a:t>
            </a:fld>
            <a:endParaRPr lang="fa-IR"/>
          </a:p>
        </p:txBody>
      </p:sp>
    </p:spTree>
    <p:extLst>
      <p:ext uri="{BB962C8B-B14F-4D97-AF65-F5344CB8AC3E}">
        <p14:creationId xmlns:p14="http://schemas.microsoft.com/office/powerpoint/2010/main" val="627433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Shape 274"/>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5" name="Shape 275"/>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rtl="1">
              <a:spcBef>
                <a:spcPts val="0"/>
              </a:spcBef>
              <a:buNone/>
            </a:pPr>
            <a:r>
              <a:rPr lang="fa-IR"/>
              <a:t> امام صادق (علیه السلام) فرمود: </a:t>
            </a:r>
          </a:p>
          <a:p>
            <a:pPr lvl="0" rtl="1">
              <a:spcBef>
                <a:spcPts val="0"/>
              </a:spcBef>
              <a:buNone/>
            </a:pPr>
            <a:r>
              <a:rPr lang="fa-IR"/>
              <a:t> لا غنی بالزوج عن ثلاثة أشیاء فیما بینه و بین زوجته و هی الموافقة لیجتلب بها موافقتها و محبتها و هواها و حسن خلقه معها و استعماله استمالة قلبها بالهیئة الحسنة فی عینها و توسعته علیها. </a:t>
            </a:r>
          </a:p>
          <a:p>
            <a:pPr lvl="0" rtl="1">
              <a:spcBef>
                <a:spcPts val="0"/>
              </a:spcBef>
              <a:buNone/>
            </a:pPr>
            <a:r>
              <a:rPr lang="fa-IR"/>
              <a:t> ولا غنی بالزوجة فیما بینها و بین زوجها الموافق لها عن ثلاث خصال و هن: صیانة نفسها عن کل دنس حتی یطمئن قلبه الی الثقة بها فی حال المحبوب والمکروه و حیاطته لیکون ذلک عاطفا علیها عند زلة تکون منها و اظهار العشق له بالخلابة(21) والهیئة الحسنة لها فی عینه. </a:t>
            </a:r>
          </a:p>
          <a:p>
            <a:pPr lvl="0" rtl="1">
              <a:spcBef>
                <a:spcPts val="0"/>
              </a:spcBef>
              <a:buNone/>
            </a:pPr>
            <a:r>
              <a:rPr lang="fa-IR"/>
              <a:t>(بحار / ج 75، 237 - تحف العقول / 238 - میزان الحکمه / ج 4، 284) </a:t>
            </a:r>
          </a:p>
          <a:p>
            <a:pPr lvl="0" rtl="1">
              <a:spcBef>
                <a:spcPts val="0"/>
              </a:spcBef>
              <a:buNone/>
            </a:pPr>
            <a:r>
              <a:rPr lang="fa-IR"/>
              <a:t>مرد در زندگی خود با همسرش، از سه چیز بی نیاز نمی گردد و آن سه عبارتند از: </a:t>
            </a:r>
          </a:p>
          <a:p>
            <a:pPr lvl="0" rtl="1">
              <a:spcBef>
                <a:spcPts val="0"/>
              </a:spcBef>
              <a:buNone/>
            </a:pPr>
            <a:r>
              <a:rPr lang="fa-IR"/>
              <a:t>1 - موافقت و همراهی با وی، تا بتواند موافقت و محبت و دوستی او را جلب نماید. </a:t>
            </a:r>
          </a:p>
          <a:p>
            <a:pPr lvl="0" rtl="1">
              <a:spcBef>
                <a:spcPts val="0"/>
              </a:spcBef>
              <a:buNone/>
            </a:pPr>
            <a:r>
              <a:rPr lang="fa-IR"/>
              <a:t>2 - خوشرفتاری با او و بدست آوردن قلب وی با جلوه بصورت خوش و شکل زیبا در چشم او. </a:t>
            </a:r>
          </a:p>
          <a:p>
            <a:pPr lvl="0" rtl="1">
              <a:spcBef>
                <a:spcPts val="0"/>
              </a:spcBef>
              <a:buNone/>
            </a:pPr>
            <a:r>
              <a:rPr lang="fa-IR"/>
              <a:t>3 - وسعت گشایش دادن به او (در نیازمندیهای زندگی.) </a:t>
            </a:r>
          </a:p>
          <a:p>
            <a:pPr lvl="0" rtl="1">
              <a:spcBef>
                <a:spcPts val="0"/>
              </a:spcBef>
              <a:buNone/>
            </a:pPr>
            <a:r>
              <a:rPr lang="fa-IR"/>
              <a:t>و زن نیز در زندگی خود با شوهر موافقش، از سه چیز بی نیاز نمی باشد و آن سه عبارتند از: </a:t>
            </a:r>
          </a:p>
          <a:p>
            <a:pPr lvl="0" rtl="1">
              <a:spcBef>
                <a:spcPts val="0"/>
              </a:spcBef>
              <a:buNone/>
            </a:pPr>
            <a:r>
              <a:rPr lang="fa-IR"/>
              <a:t>1 - نگهداری خود از هرگونه ناپاکی، تا قلب شوهرش، در حال خوشی و ناراحتی به وی اطمینان پیدا کند. </a:t>
            </a:r>
          </a:p>
          <a:p>
            <a:pPr lvl="0" rtl="1">
              <a:spcBef>
                <a:spcPts val="0"/>
              </a:spcBef>
              <a:buNone/>
            </a:pPr>
            <a:r>
              <a:rPr lang="fa-IR"/>
              <a:t>2 - از شوهرش خوب نگهداری نماید تا در موقع لغزش از وی گذشت کند و نسبت به او مهربان باشد. </a:t>
            </a:r>
          </a:p>
          <a:p>
            <a:pPr lvl="0" rtl="1">
              <a:spcBef>
                <a:spcPts val="0"/>
              </a:spcBef>
              <a:buNone/>
            </a:pPr>
            <a:r>
              <a:rPr lang="fa-IR"/>
              <a:t>3 - به شوهرش اظهار عشق کند و با گفتار خوش و شکل زیبای خود، در چشم او محبت ایجاد کند (و وی را به خود علاقه مند سازد.) </a:t>
            </a:r>
          </a:p>
        </p:txBody>
      </p:sp>
      <p:sp>
        <p:nvSpPr>
          <p:cNvPr id="276" name="Shape 276"/>
          <p:cNvSpPr txBox="1">
            <a:spLocks noGrp="1"/>
          </p:cNvSpPr>
          <p:nvPr>
            <p:ph type="sldNum" idx="12"/>
          </p:nvPr>
        </p:nvSpPr>
        <p:spPr>
          <a:xfrm>
            <a:off x="1587" y="8685213"/>
            <a:ext cx="2971800" cy="458700"/>
          </a:xfrm>
          <a:prstGeom prst="rect">
            <a:avLst/>
          </a:prstGeom>
        </p:spPr>
        <p:txBody>
          <a:bodyPr lIns="91425" tIns="45700" rIns="91425" bIns="45700" anchor="b" anchorCtr="0">
            <a:noAutofit/>
          </a:bodyPr>
          <a:lstStyle/>
          <a:p>
            <a:pPr lvl="0" rtl="0">
              <a:spcBef>
                <a:spcPts val="0"/>
              </a:spcBef>
              <a:buNone/>
            </a:pPr>
            <a:fld id="{00000000-1234-1234-1234-123412341234}" type="slidenum">
              <a:rPr lang="fa-IR"/>
              <a:t>21</a:t>
            </a:fld>
            <a:endParaRPr lang="fa-IR"/>
          </a:p>
        </p:txBody>
      </p:sp>
    </p:spTree>
    <p:extLst>
      <p:ext uri="{BB962C8B-B14F-4D97-AF65-F5344CB8AC3E}">
        <p14:creationId xmlns:p14="http://schemas.microsoft.com/office/powerpoint/2010/main" val="2579515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3" name="Shape 283"/>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rtl="1">
              <a:spcBef>
                <a:spcPts val="0"/>
              </a:spcBef>
              <a:buNone/>
            </a:pPr>
            <a:endParaRPr/>
          </a:p>
        </p:txBody>
      </p:sp>
      <p:sp>
        <p:nvSpPr>
          <p:cNvPr id="284" name="Shape 284"/>
          <p:cNvSpPr txBox="1">
            <a:spLocks noGrp="1"/>
          </p:cNvSpPr>
          <p:nvPr>
            <p:ph type="sldNum" idx="12"/>
          </p:nvPr>
        </p:nvSpPr>
        <p:spPr>
          <a:xfrm>
            <a:off x="1587" y="8685213"/>
            <a:ext cx="2971800" cy="458700"/>
          </a:xfrm>
          <a:prstGeom prst="rect">
            <a:avLst/>
          </a:prstGeom>
        </p:spPr>
        <p:txBody>
          <a:bodyPr lIns="91425" tIns="45700" rIns="91425" bIns="45700" anchor="b" anchorCtr="0">
            <a:noAutofit/>
          </a:bodyPr>
          <a:lstStyle/>
          <a:p>
            <a:pPr lvl="0" rtl="0">
              <a:spcBef>
                <a:spcPts val="0"/>
              </a:spcBef>
              <a:buNone/>
            </a:pPr>
            <a:fld id="{00000000-1234-1234-1234-123412341234}" type="slidenum">
              <a:rPr lang="fa-IR"/>
              <a:t>22</a:t>
            </a:fld>
            <a:endParaRPr lang="fa-IR"/>
          </a:p>
        </p:txBody>
      </p:sp>
    </p:spTree>
    <p:extLst>
      <p:ext uri="{BB962C8B-B14F-4D97-AF65-F5344CB8AC3E}">
        <p14:creationId xmlns:p14="http://schemas.microsoft.com/office/powerpoint/2010/main" val="18584368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Shape 290"/>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291" name="Shape 291"/>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675217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rtl="1">
              <a:spcBef>
                <a:spcPts val="0"/>
              </a:spcBef>
              <a:buNone/>
            </a:pPr>
            <a:endParaRPr/>
          </a:p>
        </p:txBody>
      </p:sp>
      <p:sp>
        <p:nvSpPr>
          <p:cNvPr id="152" name="Shape 15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274689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rtl="1">
              <a:spcBef>
                <a:spcPts val="0"/>
              </a:spcBef>
              <a:buNone/>
            </a:pPr>
            <a:r>
              <a:rPr lang="fa-IR"/>
              <a:t>در درسهای ابتدایی درسی به نام فرهنگ سازی در اسلام داشتیم. اگر خاطرتون باشد اولین جایی که فرهنگ در آن ساخته می شود خانواده و فامیل و یا دوستان فوق العاده نزدیک است.</a:t>
            </a:r>
          </a:p>
          <a:p>
            <a:pPr lvl="0" rtl="1">
              <a:spcBef>
                <a:spcPts val="0"/>
              </a:spcBef>
              <a:buNone/>
            </a:pPr>
            <a:endParaRPr/>
          </a:p>
          <a:p>
            <a:pPr marL="1314450" lvl="2" indent="-463550" rtl="1">
              <a:lnSpc>
                <a:spcPct val="170000"/>
              </a:lnSpc>
              <a:spcBef>
                <a:spcPts val="1000"/>
              </a:spcBef>
              <a:buClr>
                <a:schemeClr val="accent1"/>
              </a:buClr>
              <a:buSzPct val="80000"/>
              <a:buFont typeface="Trebuchet MS"/>
              <a:buAutoNum type="arabicPeriod"/>
            </a:pPr>
            <a:r>
              <a:rPr lang="fa-IR" sz="2300">
                <a:solidFill>
                  <a:srgbClr val="3F3F3F"/>
                </a:solidFill>
                <a:latin typeface="Mitr"/>
                <a:ea typeface="Mitr"/>
                <a:cs typeface="Mitr"/>
                <a:sym typeface="Mitr"/>
              </a:rPr>
              <a:t>اى مؤمنان، به مردان و زنانِ بى همسرى که از ] همکیشان [ شما هستند و به آن بندگان و کنیزانتان که شایستگى ازدواج را دارند، همسر دهید. اگر تهیدست اند، خداوند آنان را از فضل خود توانگر خواهد ساخت، که خداوند داراى بخششى گسترده است و به حال کسى که صلاح او در گشایش است داناست.</a:t>
            </a:r>
          </a:p>
          <a:p>
            <a:pPr lvl="0" rtl="1">
              <a:spcBef>
                <a:spcPts val="0"/>
              </a:spcBef>
              <a:buNone/>
            </a:pPr>
            <a:endParaRPr/>
          </a:p>
        </p:txBody>
      </p:sp>
      <p:sp>
        <p:nvSpPr>
          <p:cNvPr id="158" name="Shape 158"/>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809038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4" name="Shape 164"/>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spcBef>
                <a:spcPts val="0"/>
              </a:spcBef>
              <a:buNone/>
            </a:pPr>
            <a:endParaRPr/>
          </a:p>
        </p:txBody>
      </p:sp>
      <p:sp>
        <p:nvSpPr>
          <p:cNvPr id="165" name="Shape 165"/>
          <p:cNvSpPr txBox="1">
            <a:spLocks noGrp="1"/>
          </p:cNvSpPr>
          <p:nvPr>
            <p:ph type="sldNum" idx="12"/>
          </p:nvPr>
        </p:nvSpPr>
        <p:spPr>
          <a:xfrm>
            <a:off x="1587"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fa-IR"/>
              <a:t>4</a:t>
            </a:fld>
            <a:endParaRPr lang="fa-IR"/>
          </a:p>
        </p:txBody>
      </p:sp>
    </p:spTree>
    <p:extLst>
      <p:ext uri="{BB962C8B-B14F-4D97-AF65-F5344CB8AC3E}">
        <p14:creationId xmlns:p14="http://schemas.microsoft.com/office/powerpoint/2010/main" val="32277427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rtl="1">
              <a:spcBef>
                <a:spcPts val="0"/>
              </a:spcBef>
              <a:buNone/>
            </a:pPr>
            <a:r>
              <a:rPr lang="fa-IR" sz="1400">
                <a:solidFill>
                  <a:srgbClr val="780000"/>
                </a:solidFill>
                <a:latin typeface="Verdana"/>
                <a:ea typeface="Verdana"/>
                <a:cs typeface="Verdana"/>
                <a:sym typeface="Verdana"/>
              </a:rPr>
              <a:t>قَالَ رَسُولُ اللَّهِ ص‏</a:t>
            </a:r>
            <a:r>
              <a:rPr lang="fa-IR" sz="1400">
                <a:solidFill>
                  <a:srgbClr val="242887"/>
                </a:solidFill>
                <a:latin typeface="Verdana"/>
                <a:ea typeface="Verdana"/>
                <a:cs typeface="Verdana"/>
                <a:sym typeface="Verdana"/>
              </a:rPr>
              <a:t> </a:t>
            </a:r>
            <a:r>
              <a:rPr lang="fa-IR" sz="1400">
                <a:solidFill>
                  <a:srgbClr val="D30000"/>
                </a:solidFill>
                <a:latin typeface="Verdana"/>
                <a:ea typeface="Verdana"/>
                <a:cs typeface="Verdana"/>
                <a:sym typeface="Verdana"/>
              </a:rPr>
              <a:t>مَا</a:t>
            </a:r>
            <a:r>
              <a:rPr lang="fa-IR" sz="1400">
                <a:solidFill>
                  <a:srgbClr val="242887"/>
                </a:solidFill>
                <a:latin typeface="Verdana"/>
                <a:ea typeface="Verdana"/>
                <a:cs typeface="Verdana"/>
                <a:sym typeface="Verdana"/>
              </a:rPr>
              <a:t> بُنِيَ بِنَاءٌ فِي </a:t>
            </a:r>
            <a:r>
              <a:rPr lang="fa-IR" sz="1400">
                <a:solidFill>
                  <a:srgbClr val="D30000"/>
                </a:solidFill>
                <a:latin typeface="Verdana"/>
                <a:ea typeface="Verdana"/>
                <a:cs typeface="Verdana"/>
                <a:sym typeface="Verdana"/>
              </a:rPr>
              <a:t>الْإِسْلَامِ‏</a:t>
            </a:r>
            <a:r>
              <a:rPr lang="fa-IR" sz="1400">
                <a:solidFill>
                  <a:srgbClr val="242887"/>
                </a:solidFill>
                <a:latin typeface="Verdana"/>
                <a:ea typeface="Verdana"/>
                <a:cs typeface="Verdana"/>
                <a:sym typeface="Verdana"/>
              </a:rPr>
              <a:t> </a:t>
            </a:r>
            <a:r>
              <a:rPr lang="fa-IR" sz="1400">
                <a:solidFill>
                  <a:srgbClr val="D30000"/>
                </a:solidFill>
                <a:latin typeface="Verdana"/>
                <a:ea typeface="Verdana"/>
                <a:cs typeface="Verdana"/>
                <a:sym typeface="Verdana"/>
              </a:rPr>
              <a:t>أَحَبُ‏</a:t>
            </a:r>
            <a:r>
              <a:rPr lang="fa-IR" sz="1400">
                <a:solidFill>
                  <a:srgbClr val="242887"/>
                </a:solidFill>
                <a:latin typeface="Verdana"/>
                <a:ea typeface="Verdana"/>
                <a:cs typeface="Verdana"/>
                <a:sym typeface="Verdana"/>
              </a:rPr>
              <a:t> إِلَى اللَّهِ </a:t>
            </a:r>
            <a:r>
              <a:rPr lang="fa-IR" sz="1400">
                <a:solidFill>
                  <a:srgbClr val="D30000"/>
                </a:solidFill>
                <a:latin typeface="Verdana"/>
                <a:ea typeface="Verdana"/>
                <a:cs typeface="Verdana"/>
                <a:sym typeface="Verdana"/>
              </a:rPr>
              <a:t>تَعَالَى‏</a:t>
            </a:r>
            <a:r>
              <a:rPr lang="fa-IR" sz="1400">
                <a:solidFill>
                  <a:srgbClr val="242887"/>
                </a:solidFill>
                <a:latin typeface="Verdana"/>
                <a:ea typeface="Verdana"/>
                <a:cs typeface="Verdana"/>
                <a:sym typeface="Verdana"/>
              </a:rPr>
              <a:t> مِنَ التَّزْوِيجِ</a:t>
            </a:r>
          </a:p>
          <a:p>
            <a:pPr lvl="0" rtl="1">
              <a:spcBef>
                <a:spcPts val="0"/>
              </a:spcBef>
              <a:buNone/>
            </a:pPr>
            <a:endParaRPr sz="1400">
              <a:solidFill>
                <a:srgbClr val="242887"/>
              </a:solidFill>
              <a:latin typeface="Verdana"/>
              <a:ea typeface="Verdana"/>
              <a:cs typeface="Verdana"/>
              <a:sym typeface="Verdana"/>
            </a:endParaRPr>
          </a:p>
          <a:p>
            <a:pPr lvl="0" rtl="1">
              <a:spcBef>
                <a:spcPts val="0"/>
              </a:spcBef>
              <a:buNone/>
            </a:pPr>
            <a:r>
              <a:rPr lang="fa-IR"/>
              <a:t>در درسهای ابتدایی درسی به نام فرهنگ سازی در اسلام داشتیم. اگر خاطرتون باشد اولین جایی که فرهنگ در آن ساخته می شود خانواده و فامیل و یا دوستان فوق العاده نزدیک است.</a:t>
            </a:r>
          </a:p>
        </p:txBody>
      </p:sp>
      <p:sp>
        <p:nvSpPr>
          <p:cNvPr id="172" name="Shape 17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092223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rtl="1"/>
            <a:r>
              <a:rPr lang="en-US" dirty="0"/>
              <a:t>تفاوت ارتباط </a:t>
            </a:r>
            <a:r>
              <a:rPr lang="en-US" dirty="0" err="1"/>
              <a:t>خونی</a:t>
            </a:r>
            <a:r>
              <a:rPr lang="en-US" dirty="0"/>
              <a:t> </a:t>
            </a:r>
            <a:r>
              <a:rPr lang="en-US" dirty="0" err="1"/>
              <a:t>با</a:t>
            </a:r>
            <a:r>
              <a:rPr lang="en-US" dirty="0"/>
              <a:t> </a:t>
            </a:r>
            <a:r>
              <a:rPr lang="en-US" dirty="0" err="1"/>
              <a:t>ارتباط</a:t>
            </a:r>
            <a:r>
              <a:rPr lang="en-US" dirty="0"/>
              <a:t> </a:t>
            </a:r>
            <a:r>
              <a:rPr lang="en-US" dirty="0" err="1"/>
              <a:t>دوستی</a:t>
            </a:r>
            <a:r>
              <a:rPr lang="en-US" dirty="0"/>
              <a:t> </a:t>
            </a:r>
            <a:r>
              <a:rPr lang="en-US" dirty="0" err="1"/>
              <a:t>این</a:t>
            </a:r>
            <a:r>
              <a:rPr lang="en-US" dirty="0"/>
              <a:t> </a:t>
            </a:r>
            <a:r>
              <a:rPr lang="en-US" dirty="0" err="1"/>
              <a:t>است</a:t>
            </a:r>
            <a:r>
              <a:rPr lang="en-US" dirty="0"/>
              <a:t> </a:t>
            </a:r>
            <a:r>
              <a:rPr lang="en-US" dirty="0" err="1"/>
              <a:t>که</a:t>
            </a:r>
            <a:r>
              <a:rPr lang="en-US" dirty="0"/>
              <a:t> </a:t>
            </a:r>
            <a:r>
              <a:rPr lang="en-US" dirty="0" err="1"/>
              <a:t>بهترین</a:t>
            </a:r>
            <a:r>
              <a:rPr lang="en-US" dirty="0"/>
              <a:t> </a:t>
            </a:r>
            <a:r>
              <a:rPr lang="en-US" dirty="0" err="1"/>
              <a:t>دوست</a:t>
            </a:r>
            <a:r>
              <a:rPr lang="en-US" dirty="0"/>
              <a:t> </a:t>
            </a:r>
            <a:r>
              <a:rPr lang="en-US" dirty="0" err="1"/>
              <a:t>مدرسه</a:t>
            </a:r>
            <a:r>
              <a:rPr lang="en-US" dirty="0"/>
              <a:t> </a:t>
            </a:r>
            <a:r>
              <a:rPr lang="en-US" dirty="0" err="1"/>
              <a:t>ای</a:t>
            </a:r>
            <a:r>
              <a:rPr lang="en-US" dirty="0"/>
              <a:t> </a:t>
            </a:r>
            <a:r>
              <a:rPr lang="en-US" dirty="0" err="1"/>
              <a:t>شما</a:t>
            </a:r>
            <a:r>
              <a:rPr lang="en-US" dirty="0"/>
              <a:t> </a:t>
            </a:r>
            <a:r>
              <a:rPr lang="en-US" dirty="0" err="1"/>
              <a:t>ممکن</a:t>
            </a:r>
            <a:r>
              <a:rPr lang="en-US" dirty="0"/>
              <a:t> </a:t>
            </a:r>
            <a:r>
              <a:rPr lang="en-US" dirty="0" err="1"/>
              <a:t>است</a:t>
            </a:r>
            <a:r>
              <a:rPr lang="en-US" dirty="0"/>
              <a:t> </a:t>
            </a:r>
            <a:r>
              <a:rPr lang="en-US" dirty="0" err="1"/>
              <a:t>هر</a:t>
            </a:r>
            <a:r>
              <a:rPr lang="en-US" dirty="0"/>
              <a:t> </a:t>
            </a:r>
            <a:r>
              <a:rPr lang="en-US" dirty="0" err="1"/>
              <a:t>ما</a:t>
            </a:r>
            <a:r>
              <a:rPr lang="en-US" dirty="0"/>
              <a:t> </a:t>
            </a:r>
            <a:r>
              <a:rPr lang="en-US" dirty="0" err="1"/>
              <a:t>عوض</a:t>
            </a:r>
            <a:r>
              <a:rPr lang="en-US" dirty="0"/>
              <a:t> </a:t>
            </a:r>
            <a:r>
              <a:rPr lang="en-US" dirty="0" err="1"/>
              <a:t>بشود</a:t>
            </a:r>
            <a:r>
              <a:rPr lang="en-US" dirty="0"/>
              <a:t>...</a:t>
            </a:r>
            <a:r>
              <a:rPr lang="en-US" dirty="0" err="1"/>
              <a:t>اما</a:t>
            </a:r>
            <a:r>
              <a:rPr lang="en-US" dirty="0"/>
              <a:t> </a:t>
            </a:r>
            <a:r>
              <a:rPr lang="en-US" dirty="0" err="1"/>
              <a:t>فامیل</a:t>
            </a:r>
            <a:r>
              <a:rPr lang="en-US" dirty="0"/>
              <a:t> </a:t>
            </a:r>
            <a:r>
              <a:rPr lang="en-US" dirty="0" err="1"/>
              <a:t>نسبی</a:t>
            </a:r>
            <a:r>
              <a:rPr lang="en-US" dirty="0"/>
              <a:t> </a:t>
            </a:r>
            <a:r>
              <a:rPr lang="en-US" dirty="0" err="1"/>
              <a:t>شما</a:t>
            </a:r>
            <a:r>
              <a:rPr lang="en-US" dirty="0"/>
              <a:t> </a:t>
            </a:r>
            <a:r>
              <a:rPr lang="en-US" dirty="0" err="1"/>
              <a:t>هرگز</a:t>
            </a:r>
            <a:r>
              <a:rPr lang="en-US" dirty="0"/>
              <a:t> </a:t>
            </a:r>
            <a:r>
              <a:rPr lang="en-US" dirty="0" err="1"/>
              <a:t>تغییر</a:t>
            </a:r>
            <a:r>
              <a:rPr lang="en-US" dirty="0"/>
              <a:t> </a:t>
            </a:r>
            <a:r>
              <a:rPr lang="en-US" dirty="0" err="1"/>
              <a:t>پیدا</a:t>
            </a:r>
            <a:r>
              <a:rPr lang="en-US" dirty="0"/>
              <a:t> </a:t>
            </a:r>
            <a:r>
              <a:rPr lang="en-US" dirty="0" err="1"/>
              <a:t>نمی</a:t>
            </a:r>
            <a:r>
              <a:rPr lang="en-US" dirty="0"/>
              <a:t> </a:t>
            </a:r>
            <a:r>
              <a:rPr lang="en-US" dirty="0" err="1"/>
              <a:t>کند</a:t>
            </a:r>
            <a:r>
              <a:rPr lang="en-US" dirty="0"/>
              <a:t>. </a:t>
            </a:r>
          </a:p>
          <a:p>
            <a:pPr rtl="1"/>
            <a:endParaRPr lang="en-US" dirty="0"/>
          </a:p>
          <a:p>
            <a:pPr rtl="1"/>
            <a:r>
              <a:rPr lang="en-US" dirty="0" err="1"/>
              <a:t>بارها</a:t>
            </a:r>
            <a:r>
              <a:rPr lang="en-US" dirty="0"/>
              <a:t> </a:t>
            </a:r>
            <a:r>
              <a:rPr lang="en-US" dirty="0" err="1"/>
              <a:t>شده</a:t>
            </a:r>
            <a:r>
              <a:rPr lang="en-US" dirty="0"/>
              <a:t> </a:t>
            </a:r>
            <a:r>
              <a:rPr lang="en-US" dirty="0" err="1"/>
              <a:t>که</a:t>
            </a:r>
            <a:r>
              <a:rPr lang="en-US" dirty="0"/>
              <a:t> </a:t>
            </a:r>
            <a:r>
              <a:rPr lang="en-US" dirty="0" err="1"/>
              <a:t>با</a:t>
            </a:r>
            <a:r>
              <a:rPr lang="en-US" dirty="0"/>
              <a:t> </a:t>
            </a:r>
            <a:r>
              <a:rPr lang="en-US" dirty="0" err="1"/>
              <a:t>برادر</a:t>
            </a:r>
            <a:r>
              <a:rPr lang="en-US" dirty="0"/>
              <a:t>/</a:t>
            </a:r>
            <a:r>
              <a:rPr lang="en-US" dirty="0" err="1"/>
              <a:t>خواهر</a:t>
            </a:r>
            <a:r>
              <a:rPr lang="en-US" dirty="0"/>
              <a:t>/</a:t>
            </a:r>
            <a:r>
              <a:rPr lang="en-US" dirty="0" err="1"/>
              <a:t>دخترخاله</a:t>
            </a:r>
            <a:r>
              <a:rPr lang="en-US" dirty="0"/>
              <a:t> </a:t>
            </a:r>
            <a:r>
              <a:rPr lang="en-US" dirty="0" err="1"/>
              <a:t>یا</a:t>
            </a:r>
            <a:r>
              <a:rPr lang="en-US" dirty="0"/>
              <a:t> </a:t>
            </a:r>
            <a:r>
              <a:rPr lang="en-US" dirty="0" err="1"/>
              <a:t>پسرعمو</a:t>
            </a:r>
            <a:r>
              <a:rPr lang="en-US" dirty="0"/>
              <a:t> </a:t>
            </a:r>
            <a:r>
              <a:rPr lang="en-US" dirty="0" err="1"/>
              <a:t>دعوا</a:t>
            </a:r>
            <a:r>
              <a:rPr lang="en-US" dirty="0"/>
              <a:t> </a:t>
            </a:r>
            <a:r>
              <a:rPr lang="en-US" dirty="0" err="1"/>
              <a:t>کرده</a:t>
            </a:r>
            <a:r>
              <a:rPr lang="en-US" dirty="0"/>
              <a:t> </a:t>
            </a:r>
            <a:r>
              <a:rPr lang="en-US" dirty="0" err="1"/>
              <a:t>ای</a:t>
            </a:r>
            <a:r>
              <a:rPr lang="en-US" dirty="0"/>
              <a:t>...</a:t>
            </a:r>
            <a:r>
              <a:rPr lang="en-US" dirty="0" err="1"/>
              <a:t>اما</a:t>
            </a:r>
            <a:r>
              <a:rPr lang="en-US" dirty="0"/>
              <a:t> </a:t>
            </a:r>
            <a:r>
              <a:rPr lang="en-US" dirty="0" err="1"/>
              <a:t>بعد</a:t>
            </a:r>
            <a:r>
              <a:rPr lang="en-US" dirty="0"/>
              <a:t> </a:t>
            </a:r>
            <a:r>
              <a:rPr lang="en-US" dirty="0" err="1"/>
              <a:t>از</a:t>
            </a:r>
            <a:r>
              <a:rPr lang="en-US" dirty="0"/>
              <a:t> </a:t>
            </a:r>
            <a:r>
              <a:rPr lang="en-US" dirty="0" err="1"/>
              <a:t>مدتی</a:t>
            </a:r>
            <a:r>
              <a:rPr lang="en-US" dirty="0"/>
              <a:t> </a:t>
            </a:r>
            <a:r>
              <a:rPr lang="en-US" dirty="0" err="1"/>
              <a:t>در</a:t>
            </a:r>
            <a:r>
              <a:rPr lang="en-US" dirty="0"/>
              <a:t> </a:t>
            </a:r>
            <a:r>
              <a:rPr lang="en-US" dirty="0" err="1"/>
              <a:t>هنگام</a:t>
            </a:r>
            <a:r>
              <a:rPr lang="en-US" dirty="0"/>
              <a:t> </a:t>
            </a:r>
            <a:r>
              <a:rPr lang="en-US" dirty="0" err="1"/>
              <a:t>مریضی</a:t>
            </a:r>
            <a:r>
              <a:rPr lang="en-US" dirty="0"/>
              <a:t> </a:t>
            </a:r>
            <a:r>
              <a:rPr lang="en-US" dirty="0" err="1"/>
              <a:t>به</a:t>
            </a:r>
            <a:r>
              <a:rPr lang="en-US" dirty="0"/>
              <a:t> </a:t>
            </a:r>
            <a:r>
              <a:rPr lang="en-US" dirty="0" err="1"/>
              <a:t>عیادت</a:t>
            </a:r>
            <a:r>
              <a:rPr lang="en-US" dirty="0"/>
              <a:t> </a:t>
            </a:r>
            <a:r>
              <a:rPr lang="en-US" dirty="0" err="1"/>
              <a:t>شما</a:t>
            </a:r>
            <a:r>
              <a:rPr lang="en-US" dirty="0"/>
              <a:t> </a:t>
            </a:r>
            <a:r>
              <a:rPr lang="en-US" dirty="0" err="1"/>
              <a:t>آمده</a:t>
            </a:r>
            <a:r>
              <a:rPr lang="en-US" dirty="0"/>
              <a:t> </a:t>
            </a:r>
            <a:r>
              <a:rPr lang="en-US" dirty="0" err="1"/>
              <a:t>اند</a:t>
            </a:r>
            <a:r>
              <a:rPr lang="en-US" dirty="0"/>
              <a:t>. </a:t>
            </a:r>
            <a:r>
              <a:rPr lang="en-US" dirty="0" err="1"/>
              <a:t>در</a:t>
            </a:r>
            <a:r>
              <a:rPr lang="en-US" dirty="0"/>
              <a:t> </a:t>
            </a:r>
            <a:r>
              <a:rPr lang="en-US" dirty="0" err="1"/>
              <a:t>هنگامی</a:t>
            </a:r>
            <a:r>
              <a:rPr lang="en-US" dirty="0"/>
              <a:t> </a:t>
            </a:r>
            <a:r>
              <a:rPr lang="en-US" dirty="0" err="1"/>
              <a:t>که</a:t>
            </a:r>
            <a:r>
              <a:rPr lang="en-US" dirty="0"/>
              <a:t> </a:t>
            </a:r>
            <a:r>
              <a:rPr lang="en-US" dirty="0" err="1"/>
              <a:t>پول</a:t>
            </a:r>
            <a:r>
              <a:rPr lang="en-US" dirty="0"/>
              <a:t> </a:t>
            </a:r>
            <a:r>
              <a:rPr lang="en-US" dirty="0" err="1"/>
              <a:t>لازم</a:t>
            </a:r>
            <a:r>
              <a:rPr lang="en-US" dirty="0"/>
              <a:t> </a:t>
            </a:r>
            <a:r>
              <a:rPr lang="en-US" dirty="0" err="1"/>
              <a:t>داشتی</a:t>
            </a:r>
            <a:r>
              <a:rPr lang="en-US" dirty="0"/>
              <a:t>...</a:t>
            </a:r>
            <a:r>
              <a:rPr lang="en-US" dirty="0" err="1"/>
              <a:t>به</a:t>
            </a:r>
            <a:r>
              <a:rPr lang="en-US" dirty="0"/>
              <a:t> </a:t>
            </a:r>
            <a:r>
              <a:rPr lang="en-US" dirty="0" err="1"/>
              <a:t>تو</a:t>
            </a:r>
            <a:r>
              <a:rPr lang="en-US" dirty="0"/>
              <a:t> </a:t>
            </a:r>
            <a:r>
              <a:rPr lang="en-US" dirty="0" err="1"/>
              <a:t>قرض</a:t>
            </a:r>
            <a:r>
              <a:rPr lang="en-US" dirty="0"/>
              <a:t> </a:t>
            </a:r>
            <a:r>
              <a:rPr lang="en-US" dirty="0" err="1"/>
              <a:t>داده</a:t>
            </a:r>
            <a:r>
              <a:rPr lang="en-US" dirty="0"/>
              <a:t> </a:t>
            </a:r>
            <a:r>
              <a:rPr lang="en-US" dirty="0" err="1"/>
              <a:t>اند</a:t>
            </a:r>
            <a:r>
              <a:rPr lang="en-US" dirty="0"/>
              <a:t>. </a:t>
            </a:r>
            <a:r>
              <a:rPr lang="en-US" dirty="0" err="1"/>
              <a:t>احوال</a:t>
            </a:r>
            <a:r>
              <a:rPr lang="en-US" dirty="0"/>
              <a:t> </a:t>
            </a:r>
            <a:r>
              <a:rPr lang="en-US" dirty="0" err="1"/>
              <a:t>پرسی</a:t>
            </a:r>
            <a:r>
              <a:rPr lang="en-US" dirty="0"/>
              <a:t> </a:t>
            </a:r>
            <a:r>
              <a:rPr lang="en-US" dirty="0" err="1"/>
              <a:t>کرده</a:t>
            </a:r>
            <a:r>
              <a:rPr lang="en-US" dirty="0"/>
              <a:t> </a:t>
            </a:r>
            <a:r>
              <a:rPr lang="en-US" dirty="0" err="1"/>
              <a:t>اند</a:t>
            </a:r>
            <a:r>
              <a:rPr lang="en-US" dirty="0"/>
              <a:t>.</a:t>
            </a:r>
          </a:p>
          <a:p>
            <a:pPr rtl="1"/>
            <a:r>
              <a:rPr lang="en-US" dirty="0" err="1"/>
              <a:t>رابطه</a:t>
            </a:r>
            <a:r>
              <a:rPr lang="en-US" dirty="0"/>
              <a:t> </a:t>
            </a:r>
            <a:r>
              <a:rPr lang="en-US" dirty="0" err="1"/>
              <a:t>انسان</a:t>
            </a:r>
            <a:r>
              <a:rPr lang="en-US" dirty="0"/>
              <a:t> </a:t>
            </a:r>
            <a:r>
              <a:rPr lang="en-US" dirty="0" err="1"/>
              <a:t>با</a:t>
            </a:r>
            <a:r>
              <a:rPr lang="en-US" dirty="0"/>
              <a:t> </a:t>
            </a:r>
            <a:r>
              <a:rPr lang="en-US" dirty="0" err="1"/>
              <a:t>دوستانش</a:t>
            </a:r>
            <a:r>
              <a:rPr lang="en-US" dirty="0"/>
              <a:t> </a:t>
            </a:r>
            <a:r>
              <a:rPr lang="en-US" dirty="0" err="1"/>
              <a:t>عمدتاً</a:t>
            </a:r>
            <a:r>
              <a:rPr lang="en-US" dirty="0"/>
              <a:t> </a:t>
            </a:r>
            <a:r>
              <a:rPr lang="en-US" dirty="0" err="1"/>
              <a:t>دائمی</a:t>
            </a:r>
            <a:r>
              <a:rPr lang="en-US" dirty="0"/>
              <a:t> </a:t>
            </a:r>
            <a:r>
              <a:rPr lang="en-US" dirty="0" err="1"/>
              <a:t>نیست</a:t>
            </a:r>
            <a:r>
              <a:rPr lang="en-US" dirty="0"/>
              <a:t>.</a:t>
            </a:r>
          </a:p>
          <a:p>
            <a:pPr rtl="1"/>
            <a:r>
              <a:rPr lang="en-US" dirty="0" err="1"/>
              <a:t>برای</a:t>
            </a:r>
            <a:r>
              <a:rPr lang="en-US" dirty="0"/>
              <a:t> </a:t>
            </a:r>
            <a:r>
              <a:rPr lang="en-US" dirty="0" err="1"/>
              <a:t>خود</a:t>
            </a:r>
            <a:r>
              <a:rPr lang="en-US" dirty="0"/>
              <a:t> </a:t>
            </a:r>
            <a:r>
              <a:rPr lang="en-US" dirty="0" err="1"/>
              <a:t>من</a:t>
            </a:r>
            <a:r>
              <a:rPr lang="en-US" dirty="0"/>
              <a:t> </a:t>
            </a:r>
            <a:r>
              <a:rPr lang="en-US" dirty="0" err="1"/>
              <a:t>که</a:t>
            </a:r>
            <a:r>
              <a:rPr lang="en-US" dirty="0"/>
              <a:t> </a:t>
            </a:r>
            <a:r>
              <a:rPr lang="en-US" dirty="0" err="1"/>
              <a:t>تا</a:t>
            </a:r>
            <a:r>
              <a:rPr lang="en-US" dirty="0"/>
              <a:t> </a:t>
            </a:r>
            <a:r>
              <a:rPr lang="en-US" dirty="0" err="1"/>
              <a:t>به</a:t>
            </a:r>
            <a:r>
              <a:rPr lang="en-US" dirty="0"/>
              <a:t> </a:t>
            </a:r>
            <a:r>
              <a:rPr lang="en-US" dirty="0" err="1"/>
              <a:t>حال</a:t>
            </a:r>
            <a:r>
              <a:rPr lang="en-US" dirty="0"/>
              <a:t> </a:t>
            </a:r>
            <a:r>
              <a:rPr lang="en-US" dirty="0" err="1"/>
              <a:t>بارها</a:t>
            </a:r>
            <a:r>
              <a:rPr lang="en-US" dirty="0"/>
              <a:t> </a:t>
            </a:r>
            <a:r>
              <a:rPr lang="en-US" dirty="0" err="1"/>
              <a:t>این</a:t>
            </a:r>
            <a:r>
              <a:rPr lang="en-US" dirty="0"/>
              <a:t> </a:t>
            </a:r>
            <a:r>
              <a:rPr lang="en-US" dirty="0" err="1"/>
              <a:t>موضوع</a:t>
            </a:r>
            <a:r>
              <a:rPr lang="en-US" dirty="0"/>
              <a:t> </a:t>
            </a:r>
            <a:r>
              <a:rPr lang="en-US" dirty="0" err="1"/>
              <a:t>رخ</a:t>
            </a:r>
            <a:r>
              <a:rPr lang="en-US" dirty="0"/>
              <a:t> </a:t>
            </a:r>
            <a:r>
              <a:rPr lang="en-US" dirty="0" err="1"/>
              <a:t>داده</a:t>
            </a:r>
            <a:r>
              <a:rPr lang="en-US" dirty="0"/>
              <a:t>...</a:t>
            </a:r>
          </a:p>
          <a:p>
            <a:pPr rtl="1"/>
            <a:endParaRPr lang="en-US" dirty="0"/>
          </a:p>
          <a:p>
            <a:pPr rtl="1"/>
            <a:r>
              <a:rPr lang="en-US" dirty="0" err="1"/>
              <a:t>وجود</a:t>
            </a:r>
            <a:r>
              <a:rPr lang="en-US" dirty="0"/>
              <a:t> </a:t>
            </a:r>
            <a:r>
              <a:rPr lang="en-US" dirty="0" err="1"/>
              <a:t>پدربزرگ</a:t>
            </a:r>
            <a:r>
              <a:rPr lang="en-US" dirty="0"/>
              <a:t> و </a:t>
            </a:r>
            <a:r>
              <a:rPr lang="en-US" dirty="0" err="1"/>
              <a:t>مادربزرگها</a:t>
            </a:r>
            <a:r>
              <a:rPr lang="en-US" dirty="0"/>
              <a:t> </a:t>
            </a:r>
            <a:r>
              <a:rPr lang="en-US" dirty="0" err="1"/>
              <a:t>خیلی</a:t>
            </a:r>
            <a:r>
              <a:rPr lang="en-US" dirty="0"/>
              <a:t> </a:t>
            </a:r>
            <a:r>
              <a:rPr lang="en-US" dirty="0" err="1"/>
              <a:t>وقتها</a:t>
            </a:r>
            <a:r>
              <a:rPr lang="en-US" dirty="0"/>
              <a:t> </a:t>
            </a:r>
            <a:r>
              <a:rPr lang="en-US" dirty="0" err="1"/>
              <a:t>باعث</a:t>
            </a:r>
            <a:r>
              <a:rPr lang="en-US" dirty="0"/>
              <a:t> </a:t>
            </a:r>
            <a:r>
              <a:rPr lang="en-US" dirty="0" err="1"/>
              <a:t>از</a:t>
            </a:r>
            <a:r>
              <a:rPr lang="en-US" dirty="0"/>
              <a:t> </a:t>
            </a:r>
            <a:r>
              <a:rPr lang="en-US" dirty="0" err="1"/>
              <a:t>بین</a:t>
            </a:r>
            <a:r>
              <a:rPr lang="en-US" dirty="0"/>
              <a:t> </a:t>
            </a:r>
            <a:r>
              <a:rPr lang="en-US" dirty="0" err="1"/>
              <a:t>گذشت</a:t>
            </a:r>
            <a:r>
              <a:rPr lang="en-US" dirty="0"/>
              <a:t> </a:t>
            </a:r>
            <a:r>
              <a:rPr lang="en-US" dirty="0" err="1"/>
              <a:t>از</a:t>
            </a:r>
            <a:r>
              <a:rPr lang="en-US" dirty="0"/>
              <a:t> </a:t>
            </a:r>
            <a:r>
              <a:rPr lang="en-US" dirty="0" err="1"/>
              <a:t>دعواهای</a:t>
            </a:r>
            <a:r>
              <a:rPr lang="en-US" dirty="0"/>
              <a:t> </a:t>
            </a:r>
            <a:r>
              <a:rPr lang="en-US" dirty="0" err="1"/>
              <a:t>کهنه</a:t>
            </a:r>
            <a:r>
              <a:rPr lang="en-US" dirty="0"/>
              <a:t> </a:t>
            </a:r>
            <a:r>
              <a:rPr lang="en-US" dirty="0" err="1"/>
              <a:t>است</a:t>
            </a:r>
            <a:r>
              <a:rPr lang="en-US" dirty="0"/>
              <a:t> و </a:t>
            </a:r>
            <a:r>
              <a:rPr lang="en-US" dirty="0" err="1"/>
              <a:t>یا</a:t>
            </a:r>
            <a:r>
              <a:rPr lang="en-US" dirty="0"/>
              <a:t> </a:t>
            </a:r>
            <a:r>
              <a:rPr lang="en-US" dirty="0" err="1"/>
              <a:t>به</a:t>
            </a:r>
            <a:r>
              <a:rPr lang="en-US" dirty="0"/>
              <a:t> </a:t>
            </a:r>
            <a:r>
              <a:rPr lang="en-US" dirty="0" err="1"/>
              <a:t>شما</a:t>
            </a:r>
            <a:r>
              <a:rPr lang="en-US" dirty="0"/>
              <a:t> </a:t>
            </a:r>
            <a:r>
              <a:rPr lang="en-US" dirty="0" err="1"/>
              <a:t>کمک</a:t>
            </a:r>
            <a:r>
              <a:rPr lang="en-US" dirty="0"/>
              <a:t> </a:t>
            </a:r>
            <a:r>
              <a:rPr lang="en-US" dirty="0" err="1"/>
              <a:t>خرجی</a:t>
            </a:r>
            <a:r>
              <a:rPr lang="en-US" dirty="0"/>
              <a:t> </a:t>
            </a:r>
            <a:r>
              <a:rPr lang="en-US" dirty="0" err="1"/>
              <a:t>می</a:t>
            </a:r>
            <a:r>
              <a:rPr lang="en-US" dirty="0"/>
              <a:t> </a:t>
            </a:r>
            <a:r>
              <a:rPr lang="en-US" dirty="0" err="1"/>
              <a:t>دهند</a:t>
            </a:r>
            <a:r>
              <a:rPr lang="en-US" dirty="0"/>
              <a:t>.</a:t>
            </a:r>
          </a:p>
          <a:p>
            <a:pPr rtl="1"/>
            <a:r>
              <a:rPr lang="en-US" dirty="0" err="1"/>
              <a:t>وجود</a:t>
            </a:r>
            <a:r>
              <a:rPr lang="en-US" dirty="0"/>
              <a:t> </a:t>
            </a:r>
            <a:r>
              <a:rPr lang="en-US" dirty="0" err="1"/>
              <a:t>فرزند</a:t>
            </a:r>
            <a:r>
              <a:rPr lang="en-US" dirty="0"/>
              <a:t> </a:t>
            </a:r>
            <a:r>
              <a:rPr lang="en-US" dirty="0" err="1"/>
              <a:t>در</a:t>
            </a:r>
            <a:r>
              <a:rPr lang="en-US" dirty="0"/>
              <a:t> </a:t>
            </a:r>
            <a:r>
              <a:rPr lang="en-US" dirty="0" err="1"/>
              <a:t>پیری</a:t>
            </a:r>
            <a:r>
              <a:rPr lang="en-US" dirty="0"/>
              <a:t> </a:t>
            </a:r>
            <a:r>
              <a:rPr lang="en-US" dirty="0" err="1"/>
              <a:t>باعث</a:t>
            </a:r>
            <a:r>
              <a:rPr lang="en-US" dirty="0"/>
              <a:t> </a:t>
            </a:r>
            <a:r>
              <a:rPr lang="en-US" dirty="0" err="1"/>
              <a:t>به</a:t>
            </a:r>
            <a:r>
              <a:rPr lang="en-US" dirty="0"/>
              <a:t> </a:t>
            </a:r>
            <a:r>
              <a:rPr lang="en-US" dirty="0" err="1"/>
              <a:t>روز</a:t>
            </a:r>
            <a:r>
              <a:rPr lang="en-US" dirty="0"/>
              <a:t> </a:t>
            </a:r>
            <a:r>
              <a:rPr lang="en-US" dirty="0" err="1"/>
              <a:t>ماندن</a:t>
            </a:r>
            <a:r>
              <a:rPr lang="en-US" dirty="0"/>
              <a:t> </a:t>
            </a:r>
            <a:r>
              <a:rPr lang="en-US" dirty="0" err="1"/>
              <a:t>والدین</a:t>
            </a:r>
            <a:r>
              <a:rPr lang="en-US" dirty="0"/>
              <a:t>...</a:t>
            </a:r>
            <a:r>
              <a:rPr lang="en-US" dirty="0" err="1"/>
              <a:t>خوشحالی</a:t>
            </a:r>
            <a:r>
              <a:rPr lang="en-US" dirty="0"/>
              <a:t> و </a:t>
            </a:r>
            <a:r>
              <a:rPr lang="en-US" dirty="0" err="1"/>
              <a:t>همراه</a:t>
            </a:r>
            <a:r>
              <a:rPr lang="en-US" dirty="0"/>
              <a:t> </a:t>
            </a:r>
            <a:r>
              <a:rPr lang="en-US" dirty="0" err="1"/>
              <a:t>داشتن</a:t>
            </a:r>
            <a:r>
              <a:rPr lang="en-US" dirty="0"/>
              <a:t> </a:t>
            </a:r>
            <a:r>
              <a:rPr lang="en-US" dirty="0" err="1"/>
              <a:t>است</a:t>
            </a:r>
            <a:r>
              <a:rPr lang="en-US" dirty="0"/>
              <a:t>. </a:t>
            </a:r>
          </a:p>
          <a:p>
            <a:pPr rtl="1"/>
            <a:r>
              <a:rPr lang="en-US" dirty="0"/>
              <a:t>برای </a:t>
            </a:r>
            <a:r>
              <a:rPr lang="en-US" dirty="0" err="1"/>
              <a:t>فرزند</a:t>
            </a:r>
            <a:r>
              <a:rPr lang="en-US" dirty="0"/>
              <a:t> </a:t>
            </a:r>
            <a:r>
              <a:rPr lang="en-US" dirty="0" err="1"/>
              <a:t>نیز</a:t>
            </a:r>
            <a:r>
              <a:rPr lang="en-US" dirty="0"/>
              <a:t> </a:t>
            </a:r>
            <a:r>
              <a:rPr lang="en-US" dirty="0" err="1"/>
              <a:t>آنها</a:t>
            </a:r>
            <a:r>
              <a:rPr lang="en-US" dirty="0"/>
              <a:t> </a:t>
            </a:r>
            <a:r>
              <a:rPr lang="en-US" dirty="0" err="1"/>
              <a:t>باعث</a:t>
            </a:r>
            <a:r>
              <a:rPr lang="en-US" dirty="0"/>
              <a:t> </a:t>
            </a:r>
            <a:r>
              <a:rPr lang="en-US" dirty="0" err="1"/>
              <a:t>دلگرمی</a:t>
            </a:r>
            <a:r>
              <a:rPr lang="en-US" dirty="0"/>
              <a:t> </a:t>
            </a:r>
            <a:r>
              <a:rPr lang="en-US" dirty="0" err="1"/>
              <a:t>هستند</a:t>
            </a:r>
            <a:r>
              <a:rPr lang="en-US" dirty="0"/>
              <a:t>. </a:t>
            </a:r>
            <a:r>
              <a:rPr lang="en-US" dirty="0" err="1"/>
              <a:t>تنها</a:t>
            </a:r>
            <a:r>
              <a:rPr lang="en-US" dirty="0"/>
              <a:t> </a:t>
            </a:r>
            <a:r>
              <a:rPr lang="en-US" dirty="0" err="1"/>
              <a:t>کسی</a:t>
            </a:r>
            <a:r>
              <a:rPr lang="en-US" dirty="0"/>
              <a:t> </a:t>
            </a:r>
            <a:r>
              <a:rPr lang="en-US" dirty="0" err="1"/>
              <a:t>هستند</a:t>
            </a:r>
            <a:r>
              <a:rPr lang="en-US" dirty="0"/>
              <a:t> </a:t>
            </a:r>
            <a:r>
              <a:rPr lang="en-US" dirty="0" err="1"/>
              <a:t>که</a:t>
            </a:r>
            <a:r>
              <a:rPr lang="en-US" dirty="0"/>
              <a:t> </a:t>
            </a:r>
            <a:r>
              <a:rPr lang="en-US" dirty="0" err="1"/>
              <a:t>در</a:t>
            </a:r>
            <a:r>
              <a:rPr lang="en-US" dirty="0"/>
              <a:t> </a:t>
            </a:r>
            <a:r>
              <a:rPr lang="en-US" dirty="0" err="1"/>
              <a:t>همه</a:t>
            </a:r>
            <a:r>
              <a:rPr lang="en-US" dirty="0"/>
              <a:t> </a:t>
            </a:r>
            <a:r>
              <a:rPr lang="en-US" dirty="0" err="1"/>
              <a:t>حالت</a:t>
            </a:r>
            <a:r>
              <a:rPr lang="en-US" dirty="0"/>
              <a:t> </a:t>
            </a:r>
            <a:r>
              <a:rPr lang="en-US" dirty="0" err="1"/>
              <a:t>عاشق</a:t>
            </a:r>
            <a:r>
              <a:rPr lang="en-US" dirty="0"/>
              <a:t> </a:t>
            </a:r>
            <a:r>
              <a:rPr lang="en-US" dirty="0" err="1"/>
              <a:t>شما</a:t>
            </a:r>
            <a:r>
              <a:rPr lang="en-US" dirty="0"/>
              <a:t> </a:t>
            </a:r>
            <a:r>
              <a:rPr lang="en-US" dirty="0" err="1"/>
              <a:t>هستند</a:t>
            </a:r>
            <a:r>
              <a:rPr lang="en-US" dirty="0"/>
              <a:t>. </a:t>
            </a:r>
          </a:p>
          <a:p>
            <a:pPr rtl="1"/>
            <a:endParaRPr lang="en-US" dirty="0"/>
          </a:p>
          <a:p>
            <a:pPr rtl="1"/>
            <a:endParaRPr lang="en-US" dirty="0"/>
          </a:p>
        </p:txBody>
      </p:sp>
      <p:sp>
        <p:nvSpPr>
          <p:cNvPr id="178" name="Shape 178"/>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216652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rtl="1"/>
            <a:r>
              <a:rPr lang="ar-AE" dirty="0">
                <a:latin typeface="Calibri"/>
              </a:rPr>
              <a:t>دقت شود </a:t>
            </a:r>
            <a:r>
              <a:rPr lang="ar-AE" dirty="0" err="1">
                <a:latin typeface="Calibri"/>
              </a:rPr>
              <a:t>که</a:t>
            </a:r>
            <a:r>
              <a:rPr lang="ar-AE" dirty="0">
                <a:latin typeface="Arial"/>
                <a:cs typeface="Arial"/>
              </a:rPr>
              <a:t> در </a:t>
            </a:r>
            <a:r>
              <a:rPr lang="ar-AE" dirty="0" err="1">
                <a:latin typeface="Arial"/>
                <a:cs typeface="Arial"/>
              </a:rPr>
              <a:t>آیات</a:t>
            </a:r>
            <a:r>
              <a:rPr lang="ar-AE" dirty="0">
                <a:latin typeface="Arial"/>
                <a:cs typeface="Arial"/>
              </a:rPr>
              <a:t> </a:t>
            </a:r>
            <a:r>
              <a:rPr lang="ar-AE" dirty="0" err="1">
                <a:latin typeface="Arial"/>
                <a:cs typeface="Arial"/>
              </a:rPr>
              <a:t>گفته</a:t>
            </a:r>
            <a:r>
              <a:rPr lang="ar-AE" dirty="0">
                <a:latin typeface="Arial"/>
                <a:cs typeface="Arial"/>
              </a:rPr>
              <a:t> شما </a:t>
            </a:r>
            <a:r>
              <a:rPr lang="ar-AE" dirty="0" err="1">
                <a:latin typeface="Arial"/>
                <a:cs typeface="Arial"/>
              </a:rPr>
              <a:t>که</a:t>
            </a:r>
            <a:r>
              <a:rPr lang="ar-AE" dirty="0">
                <a:latin typeface="Arial"/>
                <a:cs typeface="Arial"/>
              </a:rPr>
              <a:t> شما و </a:t>
            </a:r>
            <a:r>
              <a:rPr lang="ar-AE" dirty="0" err="1">
                <a:latin typeface="Arial"/>
                <a:cs typeface="Arial"/>
              </a:rPr>
              <a:t>همسرتان</a:t>
            </a:r>
            <a:r>
              <a:rPr lang="ar-AE" dirty="0">
                <a:latin typeface="Arial"/>
                <a:cs typeface="Arial"/>
              </a:rPr>
              <a:t> </a:t>
            </a:r>
            <a:r>
              <a:rPr lang="ar-AE" dirty="0" err="1">
                <a:latin typeface="Arial"/>
                <a:cs typeface="Arial"/>
              </a:rPr>
              <a:t>با</a:t>
            </a:r>
            <a:r>
              <a:rPr lang="ar-AE" dirty="0">
                <a:latin typeface="Arial"/>
                <a:cs typeface="Arial"/>
              </a:rPr>
              <a:t> هم وارد </a:t>
            </a:r>
            <a:r>
              <a:rPr lang="ar-AE" dirty="0" err="1">
                <a:latin typeface="Arial"/>
                <a:cs typeface="Arial"/>
              </a:rPr>
              <a:t>بهشت</a:t>
            </a:r>
            <a:r>
              <a:rPr lang="ar-AE" dirty="0">
                <a:latin typeface="Arial"/>
                <a:cs typeface="Arial"/>
              </a:rPr>
              <a:t> </a:t>
            </a:r>
            <a:r>
              <a:rPr lang="ar-AE" dirty="0" err="1">
                <a:latin typeface="Arial"/>
                <a:cs typeface="Arial"/>
              </a:rPr>
              <a:t>می</a:t>
            </a:r>
            <a:r>
              <a:rPr lang="ar-AE" dirty="0">
                <a:latin typeface="Arial"/>
                <a:cs typeface="Arial"/>
              </a:rPr>
              <a:t> </a:t>
            </a:r>
            <a:r>
              <a:rPr lang="ar-AE" dirty="0" err="1">
                <a:latin typeface="Arial"/>
                <a:cs typeface="Arial"/>
              </a:rPr>
              <a:t>شوید</a:t>
            </a:r>
            <a:r>
              <a:rPr lang="ar-AE" dirty="0">
                <a:latin typeface="Arial"/>
                <a:cs typeface="Arial"/>
              </a:rPr>
              <a:t>...به </a:t>
            </a:r>
            <a:r>
              <a:rPr lang="ar-AE" dirty="0" err="1">
                <a:latin typeface="Arial"/>
                <a:cs typeface="Arial"/>
              </a:rPr>
              <a:t>نوعی</a:t>
            </a:r>
            <a:r>
              <a:rPr lang="ar-AE" dirty="0">
                <a:latin typeface="Arial"/>
                <a:cs typeface="Arial"/>
              </a:rPr>
              <a:t> زن و شوهر در </a:t>
            </a:r>
            <a:r>
              <a:rPr lang="ar-AE" dirty="0" err="1">
                <a:latin typeface="Arial"/>
                <a:cs typeface="Arial"/>
              </a:rPr>
              <a:t>کار</a:t>
            </a:r>
            <a:r>
              <a:rPr lang="ar-AE" dirty="0">
                <a:latin typeface="Arial"/>
                <a:cs typeface="Arial"/>
              </a:rPr>
              <a:t> هم </a:t>
            </a:r>
            <a:r>
              <a:rPr lang="ar-AE" dirty="0" err="1">
                <a:latin typeface="Arial"/>
                <a:cs typeface="Arial"/>
              </a:rPr>
              <a:t>شریک</a:t>
            </a:r>
            <a:r>
              <a:rPr lang="ar-AE" dirty="0">
                <a:latin typeface="Arial"/>
                <a:cs typeface="Arial"/>
              </a:rPr>
              <a:t> </a:t>
            </a:r>
            <a:r>
              <a:rPr lang="ar-AE" dirty="0" err="1">
                <a:latin typeface="Arial"/>
                <a:cs typeface="Arial"/>
              </a:rPr>
              <a:t>هستند</a:t>
            </a:r>
            <a:r>
              <a:rPr lang="ar-AE" dirty="0">
                <a:latin typeface="Arial"/>
                <a:cs typeface="Arial"/>
              </a:rPr>
              <a:t>. </a:t>
            </a:r>
            <a:r>
              <a:rPr lang="ar-AE" dirty="0" err="1">
                <a:latin typeface="Arial"/>
                <a:cs typeface="Arial"/>
              </a:rPr>
              <a:t>اگر</a:t>
            </a:r>
            <a:r>
              <a:rPr lang="ar-AE" dirty="0">
                <a:latin typeface="Arial"/>
                <a:cs typeface="Arial"/>
              </a:rPr>
              <a:t> شوهر در </a:t>
            </a:r>
            <a:r>
              <a:rPr lang="ar-AE" dirty="0" err="1">
                <a:latin typeface="Arial"/>
                <a:cs typeface="Arial"/>
              </a:rPr>
              <a:t>بیرون</a:t>
            </a:r>
            <a:r>
              <a:rPr lang="ar-AE" dirty="0">
                <a:latin typeface="Arial"/>
                <a:cs typeface="Arial"/>
              </a:rPr>
              <a:t> از منزل به </a:t>
            </a:r>
            <a:r>
              <a:rPr lang="ar-AE" dirty="0" err="1">
                <a:latin typeface="Arial"/>
                <a:cs typeface="Arial"/>
              </a:rPr>
              <a:t>برادران</a:t>
            </a:r>
            <a:r>
              <a:rPr lang="ar-AE" dirty="0">
                <a:latin typeface="Arial"/>
                <a:cs typeface="Arial"/>
              </a:rPr>
              <a:t> </a:t>
            </a:r>
            <a:r>
              <a:rPr lang="ar-AE" dirty="0" err="1">
                <a:latin typeface="Arial"/>
                <a:cs typeface="Arial"/>
              </a:rPr>
              <a:t>دینی</a:t>
            </a:r>
            <a:r>
              <a:rPr lang="ar-AE" dirty="0">
                <a:latin typeface="Arial"/>
                <a:cs typeface="Arial"/>
              </a:rPr>
              <a:t> ام </a:t>
            </a:r>
            <a:r>
              <a:rPr lang="ar-AE" dirty="0" err="1">
                <a:latin typeface="Arial"/>
                <a:cs typeface="Arial"/>
              </a:rPr>
              <a:t>کمک</a:t>
            </a:r>
            <a:r>
              <a:rPr lang="ar-AE" dirty="0">
                <a:latin typeface="Arial"/>
                <a:cs typeface="Arial"/>
              </a:rPr>
              <a:t> </a:t>
            </a:r>
            <a:r>
              <a:rPr lang="ar-AE" dirty="0" err="1">
                <a:latin typeface="Arial"/>
                <a:cs typeface="Arial"/>
              </a:rPr>
              <a:t>رسانی</a:t>
            </a:r>
            <a:r>
              <a:rPr lang="ar-AE" dirty="0">
                <a:latin typeface="Arial"/>
                <a:cs typeface="Arial"/>
              </a:rPr>
              <a:t> </a:t>
            </a:r>
            <a:r>
              <a:rPr lang="ar-AE" dirty="0" err="1">
                <a:latin typeface="Arial"/>
                <a:cs typeface="Arial"/>
              </a:rPr>
              <a:t>کند</a:t>
            </a:r>
            <a:r>
              <a:rPr lang="ar-AE" dirty="0">
                <a:latin typeface="Arial"/>
                <a:cs typeface="Arial"/>
              </a:rPr>
              <a:t>...</a:t>
            </a:r>
            <a:r>
              <a:rPr lang="ar-AE" dirty="0" err="1">
                <a:latin typeface="Arial"/>
                <a:cs typeface="Arial"/>
              </a:rPr>
              <a:t>همسری</a:t>
            </a:r>
            <a:r>
              <a:rPr lang="ar-AE" dirty="0">
                <a:latin typeface="Arial"/>
                <a:cs typeface="Arial"/>
              </a:rPr>
              <a:t> </a:t>
            </a:r>
            <a:r>
              <a:rPr lang="ar-AE" dirty="0" err="1">
                <a:latin typeface="Arial"/>
                <a:cs typeface="Arial"/>
              </a:rPr>
              <a:t>که</a:t>
            </a:r>
            <a:r>
              <a:rPr lang="ar-AE" dirty="0">
                <a:latin typeface="Arial"/>
                <a:cs typeface="Arial"/>
              </a:rPr>
              <a:t> در همان زمان در حال </a:t>
            </a:r>
            <a:r>
              <a:rPr lang="ar-AE" dirty="0" err="1">
                <a:latin typeface="Arial"/>
                <a:cs typeface="Arial"/>
              </a:rPr>
              <a:t>نگهداری</a:t>
            </a:r>
            <a:r>
              <a:rPr lang="ar-AE" dirty="0">
                <a:latin typeface="Arial"/>
                <a:cs typeface="Arial"/>
              </a:rPr>
              <a:t> </a:t>
            </a:r>
            <a:r>
              <a:rPr lang="ar-AE" dirty="0" err="1">
                <a:latin typeface="Arial"/>
                <a:cs typeface="Arial"/>
              </a:rPr>
              <a:t>کودکان</a:t>
            </a:r>
            <a:r>
              <a:rPr lang="ar-AE" dirty="0">
                <a:latin typeface="Arial"/>
                <a:cs typeface="Arial"/>
              </a:rPr>
              <a:t> است </a:t>
            </a:r>
            <a:r>
              <a:rPr lang="ar-AE" dirty="0" err="1">
                <a:latin typeface="Arial"/>
                <a:cs typeface="Arial"/>
              </a:rPr>
              <a:t>نیز</a:t>
            </a:r>
            <a:r>
              <a:rPr lang="ar-AE" dirty="0">
                <a:latin typeface="Arial"/>
                <a:cs typeface="Arial"/>
              </a:rPr>
              <a:t> صاحب اجر است. </a:t>
            </a:r>
            <a:r>
              <a:rPr lang="ar-AE" dirty="0" err="1">
                <a:latin typeface="Arial"/>
                <a:cs typeface="Arial"/>
              </a:rPr>
              <a:t>اگر</a:t>
            </a:r>
            <a:r>
              <a:rPr lang="ar-AE" dirty="0">
                <a:latin typeface="Arial"/>
                <a:cs typeface="Arial"/>
              </a:rPr>
              <a:t> شوهر در حال </a:t>
            </a:r>
            <a:r>
              <a:rPr lang="ar-AE" dirty="0" err="1">
                <a:latin typeface="Arial"/>
                <a:cs typeface="Arial"/>
              </a:rPr>
              <a:t>بازی</a:t>
            </a:r>
            <a:r>
              <a:rPr lang="ar-AE" dirty="0">
                <a:latin typeface="Arial"/>
                <a:cs typeface="Arial"/>
              </a:rPr>
              <a:t> </a:t>
            </a:r>
            <a:r>
              <a:rPr lang="ar-AE" dirty="0" err="1">
                <a:latin typeface="Arial"/>
                <a:cs typeface="Arial"/>
              </a:rPr>
              <a:t>با</a:t>
            </a:r>
            <a:r>
              <a:rPr lang="ar-AE" dirty="0">
                <a:latin typeface="Arial"/>
                <a:cs typeface="Arial"/>
              </a:rPr>
              <a:t> </a:t>
            </a:r>
            <a:r>
              <a:rPr lang="ar-AE" dirty="0" err="1">
                <a:latin typeface="Arial"/>
                <a:cs typeface="Arial"/>
              </a:rPr>
              <a:t>کودکان</a:t>
            </a:r>
            <a:r>
              <a:rPr lang="ar-AE" dirty="0">
                <a:latin typeface="Arial"/>
                <a:cs typeface="Arial"/>
              </a:rPr>
              <a:t> است تا </a:t>
            </a:r>
            <a:r>
              <a:rPr lang="ar-AE" dirty="0" err="1">
                <a:latin typeface="Arial"/>
                <a:cs typeface="Arial"/>
              </a:rPr>
              <a:t>همسرش</a:t>
            </a:r>
            <a:r>
              <a:rPr lang="ar-AE" dirty="0">
                <a:latin typeface="Arial"/>
                <a:cs typeface="Arial"/>
              </a:rPr>
              <a:t> در مجالس </a:t>
            </a:r>
            <a:r>
              <a:rPr lang="ar-AE" dirty="0" err="1">
                <a:latin typeface="Arial"/>
                <a:cs typeface="Arial"/>
              </a:rPr>
              <a:t>مذهبی</a:t>
            </a:r>
            <a:r>
              <a:rPr lang="ar-AE" dirty="0">
                <a:latin typeface="Arial"/>
                <a:cs typeface="Arial"/>
              </a:rPr>
              <a:t> </a:t>
            </a:r>
            <a:r>
              <a:rPr lang="ar-AE" dirty="0" err="1">
                <a:latin typeface="Arial"/>
                <a:cs typeface="Arial"/>
              </a:rPr>
              <a:t>شرکت</a:t>
            </a:r>
            <a:r>
              <a:rPr lang="ar-AE" dirty="0">
                <a:latin typeface="Arial"/>
                <a:cs typeface="Arial"/>
              </a:rPr>
              <a:t> </a:t>
            </a:r>
            <a:r>
              <a:rPr lang="ar-AE" dirty="0" err="1">
                <a:latin typeface="Arial"/>
                <a:cs typeface="Arial"/>
              </a:rPr>
              <a:t>کند</a:t>
            </a:r>
            <a:r>
              <a:rPr lang="ar-AE" dirty="0">
                <a:latin typeface="Arial"/>
                <a:cs typeface="Arial"/>
              </a:rPr>
              <a:t>...شوهر </a:t>
            </a:r>
            <a:r>
              <a:rPr lang="ar-AE" dirty="0" err="1">
                <a:latin typeface="Arial"/>
                <a:cs typeface="Arial"/>
              </a:rPr>
              <a:t>نیز</a:t>
            </a:r>
            <a:r>
              <a:rPr lang="ar-AE" dirty="0">
                <a:latin typeface="Arial"/>
                <a:cs typeface="Arial"/>
              </a:rPr>
              <a:t> در </a:t>
            </a:r>
            <a:r>
              <a:rPr lang="ar-AE" dirty="0" err="1">
                <a:latin typeface="Arial"/>
                <a:cs typeface="Arial"/>
              </a:rPr>
              <a:t>این</a:t>
            </a:r>
            <a:r>
              <a:rPr lang="ar-AE" dirty="0">
                <a:latin typeface="Arial"/>
                <a:cs typeface="Arial"/>
              </a:rPr>
              <a:t> زمان صاحب اجر است.</a:t>
            </a:r>
          </a:p>
          <a:p>
            <a:pPr rtl="1"/>
            <a:endParaRPr lang="ar-AE" dirty="0">
              <a:latin typeface="Arial"/>
              <a:cs typeface="Arial"/>
            </a:endParaRPr>
          </a:p>
          <a:p>
            <a:pPr rtl="1"/>
            <a:r>
              <a:rPr lang="ar-AE" dirty="0">
                <a:latin typeface="Arial"/>
                <a:cs typeface="Arial"/>
              </a:rPr>
              <a:t>در مورد </a:t>
            </a:r>
            <a:r>
              <a:rPr lang="ar-AE" dirty="0" err="1">
                <a:latin typeface="Arial"/>
                <a:cs typeface="Arial"/>
              </a:rPr>
              <a:t>زوجهای</a:t>
            </a:r>
            <a:r>
              <a:rPr lang="ar-AE" dirty="0">
                <a:latin typeface="Arial"/>
                <a:cs typeface="Arial"/>
              </a:rPr>
              <a:t> </a:t>
            </a:r>
            <a:r>
              <a:rPr lang="ar-AE" dirty="0" err="1">
                <a:latin typeface="Arial"/>
                <a:cs typeface="Arial"/>
              </a:rPr>
              <a:t>بدکار</a:t>
            </a:r>
            <a:r>
              <a:rPr lang="ar-AE" dirty="0">
                <a:latin typeface="Arial"/>
                <a:cs typeface="Arial"/>
              </a:rPr>
              <a:t> </a:t>
            </a:r>
            <a:r>
              <a:rPr lang="ar-AE" dirty="0" err="1">
                <a:latin typeface="Arial"/>
                <a:cs typeface="Arial"/>
              </a:rPr>
              <a:t>نیز</a:t>
            </a:r>
            <a:r>
              <a:rPr lang="ar-AE" dirty="0">
                <a:latin typeface="Arial"/>
                <a:cs typeface="Arial"/>
              </a:rPr>
              <a:t> </a:t>
            </a:r>
            <a:r>
              <a:rPr lang="ar-AE" dirty="0" err="1">
                <a:latin typeface="Arial"/>
                <a:cs typeface="Arial"/>
              </a:rPr>
              <a:t>همینطور</a:t>
            </a:r>
            <a:r>
              <a:rPr lang="ar-AE" dirty="0">
                <a:latin typeface="Arial"/>
                <a:cs typeface="Arial"/>
              </a:rPr>
              <a:t> است.</a:t>
            </a:r>
          </a:p>
          <a:p>
            <a:pPr rtl="1"/>
            <a:endParaRPr lang="ar-AE" dirty="0">
              <a:latin typeface="Arial"/>
              <a:cs typeface="Arial"/>
            </a:endParaRPr>
          </a:p>
          <a:p>
            <a:pPr rtl="1"/>
            <a:r>
              <a:rPr lang="ar-AE" dirty="0">
                <a:latin typeface="Arial"/>
                <a:cs typeface="Arial"/>
              </a:rPr>
              <a:t>به ندرت ازواج </a:t>
            </a:r>
            <a:r>
              <a:rPr lang="ar-AE" dirty="0" err="1">
                <a:latin typeface="Arial"/>
                <a:cs typeface="Arial"/>
              </a:rPr>
              <a:t>یکی</a:t>
            </a:r>
            <a:r>
              <a:rPr lang="ar-AE" dirty="0">
                <a:latin typeface="Arial"/>
                <a:cs typeface="Arial"/>
              </a:rPr>
              <a:t> در </a:t>
            </a:r>
            <a:r>
              <a:rPr lang="ar-AE" dirty="0" err="1">
                <a:latin typeface="Arial"/>
                <a:cs typeface="Arial"/>
              </a:rPr>
              <a:t>بهشت</a:t>
            </a:r>
            <a:r>
              <a:rPr lang="ar-AE" dirty="0">
                <a:latin typeface="Arial"/>
                <a:cs typeface="Arial"/>
              </a:rPr>
              <a:t> و </a:t>
            </a:r>
            <a:r>
              <a:rPr lang="ar-AE" dirty="0" err="1">
                <a:latin typeface="Arial"/>
                <a:cs typeface="Arial"/>
              </a:rPr>
              <a:t>دیگری</a:t>
            </a:r>
            <a:r>
              <a:rPr lang="ar-AE" dirty="0">
                <a:latin typeface="Arial"/>
                <a:cs typeface="Arial"/>
              </a:rPr>
              <a:t> در جهنم قرار </a:t>
            </a:r>
            <a:r>
              <a:rPr lang="ar-AE" dirty="0" err="1">
                <a:latin typeface="Arial"/>
                <a:cs typeface="Arial"/>
              </a:rPr>
              <a:t>می</a:t>
            </a:r>
            <a:r>
              <a:rPr lang="ar-AE" dirty="0">
                <a:latin typeface="Arial"/>
                <a:cs typeface="Arial"/>
              </a:rPr>
              <a:t> </a:t>
            </a:r>
            <a:r>
              <a:rPr lang="ar-AE" dirty="0" err="1">
                <a:latin typeface="Arial"/>
                <a:cs typeface="Arial"/>
              </a:rPr>
              <a:t>گیرد</a:t>
            </a:r>
            <a:r>
              <a:rPr lang="ar-AE" dirty="0">
                <a:latin typeface="Arial"/>
                <a:cs typeface="Arial"/>
              </a:rPr>
              <a:t>. </a:t>
            </a:r>
          </a:p>
        </p:txBody>
      </p:sp>
      <p:sp>
        <p:nvSpPr>
          <p:cNvPr id="184" name="Shape 184"/>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037935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r>
              <a:rPr lang="ar-AE" dirty="0" err="1">
                <a:latin typeface="Calibri"/>
              </a:rPr>
              <a:t>همسر</a:t>
            </a:r>
            <a:r>
              <a:rPr lang="ar-AE" dirty="0">
                <a:latin typeface="Arial"/>
                <a:cs typeface="Arial"/>
              </a:rPr>
              <a:t> شما </a:t>
            </a:r>
            <a:r>
              <a:rPr lang="ar-AE" dirty="0" err="1">
                <a:latin typeface="Calibri"/>
              </a:rPr>
              <a:t>کسی</a:t>
            </a:r>
            <a:r>
              <a:rPr lang="ar-AE" dirty="0">
                <a:latin typeface="Arial"/>
                <a:cs typeface="Arial"/>
              </a:rPr>
              <a:t> است </a:t>
            </a:r>
            <a:r>
              <a:rPr lang="ar-AE" dirty="0" err="1">
                <a:latin typeface="Arial"/>
                <a:cs typeface="Arial"/>
              </a:rPr>
              <a:t>که</a:t>
            </a:r>
            <a:r>
              <a:rPr lang="ar-AE" dirty="0">
                <a:latin typeface="Arial"/>
                <a:cs typeface="Arial"/>
              </a:rPr>
              <a:t> </a:t>
            </a:r>
            <a:r>
              <a:rPr lang="ar-AE" dirty="0" err="1">
                <a:latin typeface="Arial"/>
                <a:cs typeface="Arial"/>
              </a:rPr>
              <a:t>باید</a:t>
            </a:r>
            <a:r>
              <a:rPr lang="ar-AE" dirty="0">
                <a:latin typeface="Arial"/>
                <a:cs typeface="Arial"/>
              </a:rPr>
              <a:t> </a:t>
            </a:r>
            <a:r>
              <a:rPr lang="ar-AE" dirty="0" err="1">
                <a:latin typeface="Arial"/>
                <a:cs typeface="Arial"/>
              </a:rPr>
              <a:t>با</a:t>
            </a:r>
            <a:r>
              <a:rPr lang="ar-AE" dirty="0">
                <a:latin typeface="Arial"/>
                <a:cs typeface="Arial"/>
              </a:rPr>
              <a:t> </a:t>
            </a:r>
            <a:r>
              <a:rPr lang="ar-AE" dirty="0" err="1">
                <a:latin typeface="Arial"/>
                <a:cs typeface="Arial"/>
              </a:rPr>
              <a:t>حجابش</a:t>
            </a:r>
            <a:r>
              <a:rPr lang="ar-AE" dirty="0">
                <a:latin typeface="Arial"/>
                <a:cs typeface="Arial"/>
              </a:rPr>
              <a:t>...حجاب را به </a:t>
            </a:r>
            <a:r>
              <a:rPr lang="ar-AE" dirty="0" err="1">
                <a:latin typeface="Arial"/>
                <a:cs typeface="Arial"/>
              </a:rPr>
              <a:t>دختر</a:t>
            </a:r>
            <a:r>
              <a:rPr lang="ar-AE" dirty="0">
                <a:latin typeface="Arial"/>
                <a:cs typeface="Arial"/>
              </a:rPr>
              <a:t> شما </a:t>
            </a:r>
            <a:r>
              <a:rPr lang="ar-AE" dirty="0" err="1">
                <a:latin typeface="Arial"/>
                <a:cs typeface="Arial"/>
              </a:rPr>
              <a:t>می</a:t>
            </a:r>
            <a:r>
              <a:rPr lang="ar-AE" dirty="0">
                <a:latin typeface="Arial"/>
                <a:cs typeface="Arial"/>
              </a:rPr>
              <a:t> </a:t>
            </a:r>
            <a:r>
              <a:rPr lang="ar-AE" dirty="0" err="1">
                <a:latin typeface="Arial"/>
                <a:cs typeface="Arial"/>
              </a:rPr>
              <a:t>آموزد</a:t>
            </a:r>
            <a:r>
              <a:rPr lang="ar-AE" dirty="0">
                <a:latin typeface="Arial"/>
                <a:cs typeface="Arial"/>
              </a:rPr>
              <a:t>. </a:t>
            </a:r>
            <a:r>
              <a:rPr lang="ar-AE" dirty="0" err="1">
                <a:latin typeface="Arial"/>
                <a:cs typeface="Arial"/>
              </a:rPr>
              <a:t>با</a:t>
            </a:r>
            <a:r>
              <a:rPr lang="ar-AE" dirty="0">
                <a:latin typeface="Arial"/>
                <a:cs typeface="Arial"/>
              </a:rPr>
              <a:t> وقارش به </a:t>
            </a:r>
            <a:r>
              <a:rPr lang="ar-AE" dirty="0" err="1">
                <a:latin typeface="Arial"/>
                <a:cs typeface="Arial"/>
              </a:rPr>
              <a:t>دیگران</a:t>
            </a:r>
            <a:r>
              <a:rPr lang="ar-AE" dirty="0">
                <a:latin typeface="Arial"/>
                <a:cs typeface="Arial"/>
              </a:rPr>
              <a:t> </a:t>
            </a:r>
            <a:r>
              <a:rPr lang="ar-AE" dirty="0" err="1">
                <a:latin typeface="Arial"/>
                <a:cs typeface="Arial"/>
              </a:rPr>
              <a:t>می</a:t>
            </a:r>
            <a:r>
              <a:rPr lang="ar-AE" dirty="0">
                <a:latin typeface="Arial"/>
                <a:cs typeface="Arial"/>
              </a:rPr>
              <a:t> </a:t>
            </a:r>
            <a:r>
              <a:rPr lang="ar-AE" dirty="0" err="1">
                <a:latin typeface="Arial"/>
                <a:cs typeface="Arial"/>
              </a:rPr>
              <a:t>آموزد</a:t>
            </a:r>
            <a:r>
              <a:rPr lang="ar-AE" dirty="0">
                <a:latin typeface="Arial"/>
                <a:cs typeface="Arial"/>
              </a:rPr>
              <a:t> </a:t>
            </a:r>
            <a:r>
              <a:rPr lang="ar-AE" dirty="0" err="1">
                <a:latin typeface="Arial"/>
                <a:cs typeface="Arial"/>
              </a:rPr>
              <a:t>که</a:t>
            </a:r>
            <a:r>
              <a:rPr lang="ar-AE" dirty="0">
                <a:latin typeface="Arial"/>
                <a:cs typeface="Arial"/>
              </a:rPr>
              <a:t> من فقط متعلق به </a:t>
            </a:r>
            <a:r>
              <a:rPr lang="ar-AE" dirty="0" err="1">
                <a:latin typeface="Arial"/>
                <a:cs typeface="Arial"/>
              </a:rPr>
              <a:t>همسرم</a:t>
            </a:r>
            <a:r>
              <a:rPr lang="ar-AE" dirty="0">
                <a:latin typeface="Arial"/>
                <a:cs typeface="Arial"/>
              </a:rPr>
              <a:t> هستم. </a:t>
            </a:r>
            <a:r>
              <a:rPr lang="ar-AE" dirty="0" err="1">
                <a:latin typeface="Arial"/>
                <a:cs typeface="Arial"/>
              </a:rPr>
              <a:t>با</a:t>
            </a:r>
            <a:r>
              <a:rPr lang="ar-AE" dirty="0">
                <a:latin typeface="Arial"/>
                <a:cs typeface="Arial"/>
              </a:rPr>
              <a:t> </a:t>
            </a:r>
            <a:r>
              <a:rPr lang="ar-AE" dirty="0" err="1">
                <a:latin typeface="Arial"/>
                <a:cs typeface="Arial"/>
              </a:rPr>
              <a:t>مهربانی</a:t>
            </a:r>
            <a:r>
              <a:rPr lang="ar-AE" dirty="0">
                <a:latin typeface="Arial"/>
                <a:cs typeface="Arial"/>
              </a:rPr>
              <a:t> اش </a:t>
            </a:r>
            <a:r>
              <a:rPr lang="ar-AE" dirty="0" err="1">
                <a:latin typeface="Arial"/>
                <a:cs typeface="Arial"/>
              </a:rPr>
              <a:t>چراغ</a:t>
            </a:r>
            <a:r>
              <a:rPr lang="ar-AE" dirty="0">
                <a:latin typeface="Arial"/>
                <a:cs typeface="Arial"/>
              </a:rPr>
              <a:t> </a:t>
            </a:r>
            <a:r>
              <a:rPr lang="ar-AE" dirty="0" err="1">
                <a:latin typeface="Arial"/>
                <a:cs typeface="Arial"/>
              </a:rPr>
              <a:t>شکر</a:t>
            </a:r>
            <a:r>
              <a:rPr lang="ar-AE" dirty="0">
                <a:latin typeface="Arial"/>
                <a:cs typeface="Arial"/>
              </a:rPr>
              <a:t> </a:t>
            </a:r>
            <a:r>
              <a:rPr lang="ar-AE" dirty="0" err="1">
                <a:latin typeface="Arial"/>
                <a:cs typeface="Arial"/>
              </a:rPr>
              <a:t>گزاری</a:t>
            </a:r>
            <a:r>
              <a:rPr lang="ar-AE" dirty="0">
                <a:latin typeface="Arial"/>
                <a:cs typeface="Arial"/>
              </a:rPr>
              <a:t> را در خانه </a:t>
            </a:r>
            <a:r>
              <a:rPr lang="ar-AE" dirty="0" err="1">
                <a:latin typeface="Arial"/>
                <a:cs typeface="Arial"/>
              </a:rPr>
              <a:t>روشن</a:t>
            </a:r>
            <a:r>
              <a:rPr lang="ar-AE" dirty="0">
                <a:latin typeface="Arial"/>
                <a:cs typeface="Arial"/>
              </a:rPr>
              <a:t> </a:t>
            </a:r>
            <a:r>
              <a:rPr lang="ar-AE" dirty="0" err="1">
                <a:latin typeface="Arial"/>
                <a:cs typeface="Arial"/>
              </a:rPr>
              <a:t>نگه</a:t>
            </a:r>
            <a:r>
              <a:rPr lang="ar-AE" dirty="0">
                <a:latin typeface="Arial"/>
                <a:cs typeface="Arial"/>
              </a:rPr>
              <a:t> دارد. </a:t>
            </a:r>
          </a:p>
          <a:p>
            <a:endParaRPr lang="ar-AE" dirty="0">
              <a:latin typeface="Arial"/>
              <a:cs typeface="Arial"/>
            </a:endParaRPr>
          </a:p>
          <a:p>
            <a:r>
              <a:rPr lang="ar-AE" dirty="0">
                <a:latin typeface="Arial"/>
                <a:cs typeface="Arial"/>
              </a:rPr>
              <a:t>همواره از خدا </a:t>
            </a:r>
            <a:r>
              <a:rPr lang="ar-AE" dirty="0" err="1">
                <a:latin typeface="Arial"/>
                <a:cs typeface="Arial"/>
              </a:rPr>
              <a:t>بخواهیم</a:t>
            </a:r>
            <a:r>
              <a:rPr lang="ar-AE" dirty="0">
                <a:latin typeface="Arial"/>
                <a:cs typeface="Arial"/>
              </a:rPr>
              <a:t> </a:t>
            </a:r>
            <a:r>
              <a:rPr lang="ar-AE" dirty="0" err="1">
                <a:latin typeface="Arial"/>
                <a:cs typeface="Arial"/>
              </a:rPr>
              <a:t>که</a:t>
            </a:r>
            <a:r>
              <a:rPr lang="ar-AE" dirty="0">
                <a:latin typeface="Arial"/>
                <a:cs typeface="Arial"/>
              </a:rPr>
              <a:t> مودت </a:t>
            </a:r>
            <a:r>
              <a:rPr lang="ar-AE" dirty="0" err="1">
                <a:latin typeface="Arial"/>
                <a:cs typeface="Arial"/>
              </a:rPr>
              <a:t>بین</a:t>
            </a:r>
            <a:r>
              <a:rPr lang="ar-AE" dirty="0">
                <a:latin typeface="Arial"/>
                <a:cs typeface="Arial"/>
              </a:rPr>
              <a:t> </a:t>
            </a:r>
            <a:r>
              <a:rPr lang="ar-AE" dirty="0" err="1">
                <a:latin typeface="Arial"/>
                <a:cs typeface="Arial"/>
              </a:rPr>
              <a:t>همسران</a:t>
            </a:r>
            <a:r>
              <a:rPr lang="ar-AE" dirty="0">
                <a:latin typeface="Arial"/>
                <a:cs typeface="Arial"/>
              </a:rPr>
              <a:t> را </a:t>
            </a:r>
            <a:r>
              <a:rPr lang="ar-AE" dirty="0" err="1">
                <a:latin typeface="Arial"/>
                <a:cs typeface="Arial"/>
              </a:rPr>
              <a:t>زیاد</a:t>
            </a:r>
            <a:r>
              <a:rPr lang="ar-AE" dirty="0">
                <a:latin typeface="Arial"/>
                <a:cs typeface="Arial"/>
              </a:rPr>
              <a:t> </a:t>
            </a:r>
            <a:r>
              <a:rPr lang="ar-AE" dirty="0" err="1">
                <a:latin typeface="Arial"/>
                <a:cs typeface="Arial"/>
              </a:rPr>
              <a:t>کند</a:t>
            </a:r>
            <a:r>
              <a:rPr lang="ar-AE" dirty="0">
                <a:latin typeface="Arial"/>
                <a:cs typeface="Arial"/>
              </a:rPr>
              <a:t>. </a:t>
            </a:r>
          </a:p>
          <a:p>
            <a:endParaRPr lang="ar-AE" dirty="0">
              <a:latin typeface="Arial"/>
              <a:cs typeface="Arial"/>
            </a:endParaRPr>
          </a:p>
          <a:p>
            <a:endParaRPr lang="ar-AE" dirty="0">
              <a:latin typeface="Arial"/>
              <a:cs typeface="Arial"/>
            </a:endParaRPr>
          </a:p>
        </p:txBody>
      </p:sp>
      <p:sp>
        <p:nvSpPr>
          <p:cNvPr id="190" name="Shape 190"/>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378675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rtl="1">
              <a:spcBef>
                <a:spcPts val="0"/>
              </a:spcBef>
              <a:buNone/>
            </a:pPr>
            <a:r>
              <a:rPr lang="fa-IR" sz="2000">
                <a:latin typeface="Traditional Arabic"/>
                <a:ea typeface="Traditional Arabic"/>
                <a:cs typeface="Traditional Arabic"/>
                <a:sym typeface="Traditional Arabic"/>
              </a:rPr>
              <a:t>الرِّجَالُ قَوَّامُونَ عَلَى النِّسَاءِ بِمَا فَضَّلَ اللَّهُ بَعْضَهُمْ عَلَى بَعْضٍ وَبِمَا أَنْفَقُوا مِنْ أَمْوَالِهِمْ فَالصَّالِحَاتُ قَانِتَاتٌ حَافِظَاتٌ لِلْغَيْبِ بِمَا حَفِظَ اللَّهُ وَاللَّاتِي تَخَافُونَ نُشُوزَهُنَّ فَعِظُوهُنَّ وَاهْجُرُوهُنَّ فِي الْمَضَاجِعِ وَاضْرِبُوهُنَّ فَإِنْ أَطَعْنَكُمْ فَلَا تَبْغُوا عَلَيْهِنَّ سَبِيلًا إِنَّ اللَّهَ كَانَ عَلِيًّا كَبِيرًا </a:t>
            </a:r>
            <a:r>
              <a:rPr lang="fa-IR" sz="2000">
                <a:solidFill>
                  <a:srgbClr val="176200"/>
                </a:solidFill>
                <a:latin typeface="Traditional Arabic"/>
                <a:ea typeface="Traditional Arabic"/>
                <a:cs typeface="Traditional Arabic"/>
                <a:sym typeface="Traditional Arabic"/>
              </a:rPr>
              <a:t>﴿۳۴﴾ نساء</a:t>
            </a:r>
          </a:p>
          <a:p>
            <a:pPr lvl="0" rtl="1">
              <a:spcBef>
                <a:spcPts val="0"/>
              </a:spcBef>
              <a:buNone/>
            </a:pPr>
            <a:r>
              <a:rPr lang="fa-IR" sz="1400">
                <a:latin typeface="Arial"/>
                <a:ea typeface="Arial"/>
                <a:cs typeface="Arial"/>
                <a:sym typeface="Arial"/>
              </a:rPr>
              <a:t>مردان سرپرست زنانند به دليل آنكه خدا برخى از ايشان را بر برخى برترى داده و [نيز] به دليل آنكه از اموالشان خرج مى كنند پس زنان درستكار فرمانبردارند [و] به پاس آنچه خدا [براى آنان] حفظ كرده اسرار [شوهران خود] را حفظ مى كنند و زنانى را كه از نافرمانى آنان بيم داريد [نخست] پندشان دهيد و [بعد] در خوابگاه ‏ها از ايشان دورى كنيد و [اگر تاثير نكرد] آنان را ترك كنيد پس اگر شما را اطاعت كردند [ديگر] بر آنها هيچ راهى [براى سرزنش] مجوييد كه خدا والاى بزرگ است (۳۴)</a:t>
            </a:r>
          </a:p>
          <a:p>
            <a:pPr lvl="0" rtl="1">
              <a:spcBef>
                <a:spcPts val="0"/>
              </a:spcBef>
              <a:buNone/>
            </a:pPr>
            <a:r>
              <a:rPr lang="fa-IR" dirty="0">
                <a:highlight>
                  <a:srgbClr val="F0F0FC"/>
                </a:highlight>
                <a:latin typeface="Arial"/>
                <a:ea typeface="Arial"/>
                <a:cs typeface="Arial"/>
                <a:sym typeface="Arial"/>
              </a:rPr>
              <a:t>خداوند در </a:t>
            </a:r>
            <a:r>
              <a:rPr lang="fa-IR" dirty="0" err="1">
                <a:highlight>
                  <a:srgbClr val="F0F0FC"/>
                </a:highlight>
                <a:latin typeface="Arial"/>
                <a:ea typeface="Arial"/>
                <a:cs typeface="Arial"/>
                <a:sym typeface="Arial"/>
              </a:rPr>
              <a:t>آيه</a:t>
            </a:r>
            <a:r>
              <a:rPr lang="fa-IR" dirty="0">
                <a:highlight>
                  <a:srgbClr val="F0F0FC"/>
                </a:highlight>
                <a:latin typeface="Arial"/>
                <a:ea typeface="Arial"/>
                <a:cs typeface="Arial"/>
                <a:sym typeface="Arial"/>
              </a:rPr>
              <a:t> 21 سوره طور فرموده است: (</a:t>
            </a:r>
            <a:r>
              <a:rPr lang="fa-IR" dirty="0" err="1">
                <a:highlight>
                  <a:srgbClr val="F0F0FC"/>
                </a:highlight>
                <a:latin typeface="Arial"/>
                <a:ea typeface="Arial"/>
                <a:cs typeface="Arial"/>
                <a:sym typeface="Arial"/>
              </a:rPr>
              <a:t>والذين</a:t>
            </a:r>
            <a:r>
              <a:rPr lang="fa-IR" dirty="0">
                <a:highlight>
                  <a:srgbClr val="F0F0FC"/>
                </a:highlight>
                <a:latin typeface="Arial"/>
                <a:ea typeface="Arial"/>
                <a:cs typeface="Arial"/>
                <a:sym typeface="Arial"/>
              </a:rPr>
              <a:t> </a:t>
            </a:r>
            <a:r>
              <a:rPr lang="fa-IR" dirty="0" err="1">
                <a:highlight>
                  <a:srgbClr val="F0F0FC"/>
                </a:highlight>
                <a:latin typeface="Arial"/>
                <a:ea typeface="Arial"/>
                <a:cs typeface="Arial"/>
                <a:sym typeface="Arial"/>
              </a:rPr>
              <a:t>آمنوا</a:t>
            </a:r>
            <a:r>
              <a:rPr lang="fa-IR" dirty="0">
                <a:highlight>
                  <a:srgbClr val="F0F0FC"/>
                </a:highlight>
                <a:latin typeface="Arial"/>
                <a:ea typeface="Arial"/>
                <a:cs typeface="Arial"/>
                <a:sym typeface="Arial"/>
              </a:rPr>
              <a:t> و </a:t>
            </a:r>
            <a:r>
              <a:rPr lang="fa-IR" dirty="0" err="1">
                <a:highlight>
                  <a:srgbClr val="F0F0FC"/>
                </a:highlight>
                <a:latin typeface="Arial"/>
                <a:ea typeface="Arial"/>
                <a:cs typeface="Arial"/>
                <a:sym typeface="Arial"/>
              </a:rPr>
              <a:t>اتبعتهم</a:t>
            </a:r>
            <a:r>
              <a:rPr lang="fa-IR" dirty="0">
                <a:highlight>
                  <a:srgbClr val="F0F0FC"/>
                </a:highlight>
                <a:latin typeface="Arial"/>
                <a:ea typeface="Arial"/>
                <a:cs typeface="Arial"/>
                <a:sym typeface="Arial"/>
              </a:rPr>
              <a:t> </a:t>
            </a:r>
            <a:r>
              <a:rPr lang="fa-IR" dirty="0" err="1">
                <a:highlight>
                  <a:srgbClr val="F0F0FC"/>
                </a:highlight>
                <a:latin typeface="Arial"/>
                <a:ea typeface="Arial"/>
                <a:cs typeface="Arial"/>
                <a:sym typeface="Arial"/>
              </a:rPr>
              <a:t>ذريّتهم</a:t>
            </a:r>
            <a:r>
              <a:rPr lang="fa-IR" dirty="0">
                <a:highlight>
                  <a:srgbClr val="F0F0FC"/>
                </a:highlight>
                <a:latin typeface="Arial"/>
                <a:ea typeface="Arial"/>
                <a:cs typeface="Arial"/>
                <a:sym typeface="Arial"/>
              </a:rPr>
              <a:t> </a:t>
            </a:r>
            <a:r>
              <a:rPr lang="fa-IR" dirty="0" err="1">
                <a:highlight>
                  <a:srgbClr val="F0F0FC"/>
                </a:highlight>
                <a:latin typeface="Arial"/>
                <a:ea typeface="Arial"/>
                <a:cs typeface="Arial"/>
                <a:sym typeface="Arial"/>
              </a:rPr>
              <a:t>بايمان</a:t>
            </a:r>
            <a:r>
              <a:rPr lang="fa-IR" dirty="0">
                <a:highlight>
                  <a:srgbClr val="F0F0FC"/>
                </a:highlight>
                <a:latin typeface="Arial"/>
                <a:ea typeface="Arial"/>
                <a:cs typeface="Arial"/>
                <a:sym typeface="Arial"/>
              </a:rPr>
              <a:t> </a:t>
            </a:r>
            <a:r>
              <a:rPr lang="fa-IR" dirty="0" err="1">
                <a:highlight>
                  <a:srgbClr val="F0F0FC"/>
                </a:highlight>
                <a:latin typeface="Arial"/>
                <a:ea typeface="Arial"/>
                <a:cs typeface="Arial"/>
                <a:sym typeface="Arial"/>
              </a:rPr>
              <a:t>ألحقنا</a:t>
            </a:r>
            <a:r>
              <a:rPr lang="fa-IR" dirty="0">
                <a:highlight>
                  <a:srgbClr val="F0F0FC"/>
                </a:highlight>
                <a:latin typeface="Arial"/>
                <a:ea typeface="Arial"/>
                <a:cs typeface="Arial"/>
                <a:sym typeface="Arial"/>
              </a:rPr>
              <a:t> بهم </a:t>
            </a:r>
            <a:r>
              <a:rPr lang="fa-IR" dirty="0" err="1">
                <a:highlight>
                  <a:srgbClr val="F0F0FC"/>
                </a:highlight>
                <a:latin typeface="Arial"/>
                <a:ea typeface="Arial"/>
                <a:cs typeface="Arial"/>
                <a:sym typeface="Arial"/>
              </a:rPr>
              <a:t>ذريّتهم</a:t>
            </a:r>
            <a:r>
              <a:rPr lang="fa-IR" dirty="0">
                <a:highlight>
                  <a:srgbClr val="F0F0FC"/>
                </a:highlight>
                <a:latin typeface="Arial"/>
                <a:ea typeface="Arial"/>
                <a:cs typeface="Arial"/>
                <a:sym typeface="Arial"/>
              </a:rPr>
              <a:t> و </a:t>
            </a:r>
            <a:r>
              <a:rPr lang="fa-IR" dirty="0" err="1">
                <a:highlight>
                  <a:srgbClr val="F0F0FC"/>
                </a:highlight>
                <a:latin typeface="Arial"/>
                <a:ea typeface="Arial"/>
                <a:cs typeface="Arial"/>
                <a:sym typeface="Arial"/>
              </a:rPr>
              <a:t>ماألتناهم</a:t>
            </a:r>
            <a:r>
              <a:rPr lang="fa-IR" dirty="0">
                <a:highlight>
                  <a:srgbClr val="F0F0FC"/>
                </a:highlight>
                <a:latin typeface="Arial"/>
                <a:ea typeface="Arial"/>
                <a:cs typeface="Arial"/>
                <a:sym typeface="Arial"/>
              </a:rPr>
              <a:t> من </a:t>
            </a:r>
            <a:r>
              <a:rPr lang="fa-IR" dirty="0" err="1">
                <a:highlight>
                  <a:srgbClr val="F0F0FC"/>
                </a:highlight>
                <a:latin typeface="Arial"/>
                <a:ea typeface="Arial"/>
                <a:cs typeface="Arial"/>
                <a:sym typeface="Arial"/>
              </a:rPr>
              <a:t>عملهم</a:t>
            </a:r>
            <a:r>
              <a:rPr lang="fa-IR" dirty="0">
                <a:highlight>
                  <a:srgbClr val="F0F0FC"/>
                </a:highlight>
                <a:latin typeface="Arial"/>
                <a:ea typeface="Arial"/>
                <a:cs typeface="Arial"/>
                <a:sym typeface="Arial"/>
              </a:rPr>
              <a:t> من </a:t>
            </a:r>
            <a:r>
              <a:rPr lang="fa-IR" dirty="0" err="1">
                <a:highlight>
                  <a:srgbClr val="F0F0FC"/>
                </a:highlight>
                <a:latin typeface="Arial"/>
                <a:ea typeface="Arial"/>
                <a:cs typeface="Arial"/>
                <a:sym typeface="Arial"/>
              </a:rPr>
              <a:t>شىء</a:t>
            </a:r>
            <a:r>
              <a:rPr lang="fa-IR" dirty="0">
                <a:highlight>
                  <a:srgbClr val="F0F0FC"/>
                </a:highlight>
                <a:latin typeface="Arial"/>
                <a:ea typeface="Arial"/>
                <a:cs typeface="Arial"/>
                <a:sym typeface="Arial"/>
              </a:rPr>
              <a:t> </a:t>
            </a:r>
            <a:r>
              <a:rPr lang="fa-IR" dirty="0" err="1">
                <a:highlight>
                  <a:srgbClr val="F0F0FC"/>
                </a:highlight>
                <a:latin typeface="Arial"/>
                <a:ea typeface="Arial"/>
                <a:cs typeface="Arial"/>
                <a:sym typeface="Arial"/>
              </a:rPr>
              <a:t>كلّ</a:t>
            </a:r>
            <a:r>
              <a:rPr lang="fa-IR" dirty="0">
                <a:highlight>
                  <a:srgbClr val="F0F0FC"/>
                </a:highlight>
                <a:latin typeface="Arial"/>
                <a:ea typeface="Arial"/>
                <a:cs typeface="Arial"/>
                <a:sym typeface="Arial"/>
              </a:rPr>
              <a:t> </a:t>
            </a:r>
            <a:r>
              <a:rPr lang="fa-IR" dirty="0" err="1">
                <a:highlight>
                  <a:srgbClr val="F0F0FC"/>
                </a:highlight>
                <a:latin typeface="Arial"/>
                <a:ea typeface="Arial"/>
                <a:cs typeface="Arial"/>
                <a:sym typeface="Arial"/>
              </a:rPr>
              <a:t>امرء</a:t>
            </a:r>
            <a:r>
              <a:rPr lang="fa-IR" dirty="0">
                <a:highlight>
                  <a:srgbClr val="F0F0FC"/>
                </a:highlight>
                <a:latin typeface="Arial"/>
                <a:ea typeface="Arial"/>
                <a:cs typeface="Arial"/>
                <a:sym typeface="Arial"/>
              </a:rPr>
              <a:t> </a:t>
            </a:r>
            <a:r>
              <a:rPr lang="fa-IR" dirty="0" err="1">
                <a:highlight>
                  <a:srgbClr val="F0F0FC"/>
                </a:highlight>
                <a:latin typeface="Arial"/>
                <a:ea typeface="Arial"/>
                <a:cs typeface="Arial"/>
                <a:sym typeface="Arial"/>
              </a:rPr>
              <a:t>بما</a:t>
            </a:r>
            <a:r>
              <a:rPr lang="fa-IR" dirty="0">
                <a:highlight>
                  <a:srgbClr val="F0F0FC"/>
                </a:highlight>
                <a:latin typeface="Arial"/>
                <a:ea typeface="Arial"/>
                <a:cs typeface="Arial"/>
                <a:sym typeface="Arial"/>
              </a:rPr>
              <a:t> </a:t>
            </a:r>
            <a:r>
              <a:rPr lang="fa-IR" dirty="0" err="1">
                <a:highlight>
                  <a:srgbClr val="F0F0FC"/>
                </a:highlight>
                <a:latin typeface="Arial"/>
                <a:ea typeface="Arial"/>
                <a:cs typeface="Arial"/>
                <a:sym typeface="Arial"/>
              </a:rPr>
              <a:t>كسب</a:t>
            </a:r>
            <a:r>
              <a:rPr lang="fa-IR" dirty="0">
                <a:highlight>
                  <a:srgbClr val="F0F0FC"/>
                </a:highlight>
                <a:latin typeface="Arial"/>
                <a:ea typeface="Arial"/>
                <a:cs typeface="Arial"/>
                <a:sym typeface="Arial"/>
              </a:rPr>
              <a:t> </a:t>
            </a:r>
            <a:r>
              <a:rPr lang="fa-IR" dirty="0" err="1">
                <a:highlight>
                  <a:srgbClr val="F0F0FC"/>
                </a:highlight>
                <a:latin typeface="Arial"/>
                <a:ea typeface="Arial"/>
                <a:cs typeface="Arial"/>
                <a:sym typeface="Arial"/>
              </a:rPr>
              <a:t>رهين</a:t>
            </a:r>
            <a:r>
              <a:rPr lang="fa-IR" dirty="0">
                <a:highlight>
                  <a:srgbClr val="F0F0FC"/>
                </a:highlight>
                <a:latin typeface="Arial"/>
                <a:ea typeface="Arial"/>
                <a:cs typeface="Arial"/>
                <a:sym typeface="Arial"/>
              </a:rPr>
              <a:t>) و آنان </a:t>
            </a:r>
            <a:r>
              <a:rPr lang="fa-IR" dirty="0" err="1">
                <a:highlight>
                  <a:srgbClr val="F0F0FC"/>
                </a:highlight>
                <a:latin typeface="Arial"/>
                <a:ea typeface="Arial"/>
                <a:cs typeface="Arial"/>
                <a:sym typeface="Arial"/>
              </a:rPr>
              <a:t>كه</a:t>
            </a:r>
            <a:r>
              <a:rPr lang="fa-IR" dirty="0">
                <a:highlight>
                  <a:srgbClr val="F0F0FC"/>
                </a:highlight>
                <a:latin typeface="Arial"/>
                <a:ea typeface="Arial"/>
                <a:cs typeface="Arial"/>
                <a:sym typeface="Arial"/>
              </a:rPr>
              <a:t> </a:t>
            </a:r>
            <a:r>
              <a:rPr lang="fa-IR" dirty="0" err="1">
                <a:highlight>
                  <a:srgbClr val="F0F0FC"/>
                </a:highlight>
                <a:latin typeface="Arial"/>
                <a:ea typeface="Arial"/>
                <a:cs typeface="Arial"/>
                <a:sym typeface="Arial"/>
              </a:rPr>
              <a:t>ايمان</a:t>
            </a:r>
            <a:r>
              <a:rPr lang="fa-IR" dirty="0">
                <a:highlight>
                  <a:srgbClr val="F0F0FC"/>
                </a:highlight>
                <a:latin typeface="Arial"/>
                <a:ea typeface="Arial"/>
                <a:cs typeface="Arial"/>
                <a:sym typeface="Arial"/>
              </a:rPr>
              <a:t> آوردند و </a:t>
            </a:r>
            <a:r>
              <a:rPr lang="fa-IR" dirty="0" err="1">
                <a:highlight>
                  <a:srgbClr val="F0F0FC"/>
                </a:highlight>
                <a:latin typeface="Arial"/>
                <a:ea typeface="Arial"/>
                <a:cs typeface="Arial"/>
                <a:sym typeface="Arial"/>
              </a:rPr>
              <a:t>فرزندانشان</a:t>
            </a:r>
            <a:r>
              <a:rPr lang="fa-IR" dirty="0">
                <a:highlight>
                  <a:srgbClr val="F0F0FC"/>
                </a:highlight>
                <a:latin typeface="Arial"/>
                <a:ea typeface="Arial"/>
                <a:cs typeface="Arial"/>
                <a:sym typeface="Arial"/>
              </a:rPr>
              <a:t> در </a:t>
            </a:r>
            <a:r>
              <a:rPr lang="fa-IR" dirty="0" err="1">
                <a:highlight>
                  <a:srgbClr val="F0F0FC"/>
                </a:highlight>
                <a:latin typeface="Arial"/>
                <a:ea typeface="Arial"/>
                <a:cs typeface="Arial"/>
                <a:sym typeface="Arial"/>
              </a:rPr>
              <a:t>پى</a:t>
            </a:r>
            <a:r>
              <a:rPr lang="fa-IR" dirty="0">
                <a:highlight>
                  <a:srgbClr val="F0F0FC"/>
                </a:highlight>
                <a:latin typeface="Arial"/>
                <a:ea typeface="Arial"/>
                <a:cs typeface="Arial"/>
                <a:sym typeface="Arial"/>
              </a:rPr>
              <a:t> </a:t>
            </a:r>
            <a:r>
              <a:rPr lang="fa-IR" dirty="0" err="1">
                <a:highlight>
                  <a:srgbClr val="F0F0FC"/>
                </a:highlight>
                <a:latin typeface="Arial"/>
                <a:ea typeface="Arial"/>
                <a:cs typeface="Arial"/>
                <a:sym typeface="Arial"/>
              </a:rPr>
              <a:t>ايشان</a:t>
            </a:r>
            <a:r>
              <a:rPr lang="fa-IR" dirty="0">
                <a:highlight>
                  <a:srgbClr val="F0F0FC"/>
                </a:highlight>
                <a:latin typeface="Arial"/>
                <a:ea typeface="Arial"/>
                <a:cs typeface="Arial"/>
                <a:sym typeface="Arial"/>
              </a:rPr>
              <a:t> رفتند, آنان را </a:t>
            </a:r>
            <a:r>
              <a:rPr lang="fa-IR" dirty="0" err="1">
                <a:highlight>
                  <a:srgbClr val="F0F0FC"/>
                </a:highlight>
                <a:latin typeface="Arial"/>
                <a:ea typeface="Arial"/>
                <a:cs typeface="Arial"/>
                <a:sym typeface="Arial"/>
              </a:rPr>
              <a:t>بديشان</a:t>
            </a:r>
            <a:r>
              <a:rPr lang="fa-IR" dirty="0">
                <a:highlight>
                  <a:srgbClr val="F0F0FC"/>
                </a:highlight>
                <a:latin typeface="Arial"/>
                <a:ea typeface="Arial"/>
                <a:cs typeface="Arial"/>
                <a:sym typeface="Arial"/>
              </a:rPr>
              <a:t> ملحق </a:t>
            </a:r>
            <a:r>
              <a:rPr lang="fa-IR" dirty="0" err="1">
                <a:highlight>
                  <a:srgbClr val="F0F0FC"/>
                </a:highlight>
                <a:latin typeface="Arial"/>
                <a:ea typeface="Arial"/>
                <a:cs typeface="Arial"/>
                <a:sym typeface="Arial"/>
              </a:rPr>
              <a:t>مى</a:t>
            </a:r>
            <a:r>
              <a:rPr lang="fa-IR" dirty="0">
                <a:highlight>
                  <a:srgbClr val="F0F0FC"/>
                </a:highlight>
                <a:latin typeface="Arial"/>
                <a:ea typeface="Arial"/>
                <a:cs typeface="Arial"/>
                <a:sym typeface="Arial"/>
              </a:rPr>
              <a:t> </a:t>
            </a:r>
            <a:r>
              <a:rPr lang="fa-IR" dirty="0" err="1">
                <a:highlight>
                  <a:srgbClr val="F0F0FC"/>
                </a:highlight>
                <a:latin typeface="Arial"/>
                <a:ea typeface="Arial"/>
                <a:cs typeface="Arial"/>
                <a:sym typeface="Arial"/>
              </a:rPr>
              <a:t>كنيم</a:t>
            </a:r>
            <a:r>
              <a:rPr lang="fa-IR" dirty="0">
                <a:highlight>
                  <a:srgbClr val="F0F0FC"/>
                </a:highlight>
                <a:latin typeface="Arial"/>
                <a:ea typeface="Arial"/>
                <a:cs typeface="Arial"/>
                <a:sym typeface="Arial"/>
              </a:rPr>
              <a:t> و از عمل </a:t>
            </a:r>
            <a:r>
              <a:rPr lang="fa-IR" dirty="0" err="1">
                <a:highlight>
                  <a:srgbClr val="F0F0FC"/>
                </a:highlight>
                <a:latin typeface="Arial"/>
                <a:ea typeface="Arial"/>
                <a:cs typeface="Arial"/>
                <a:sym typeface="Arial"/>
              </a:rPr>
              <a:t>ايشان</a:t>
            </a:r>
            <a:r>
              <a:rPr lang="fa-IR" dirty="0">
                <a:highlight>
                  <a:srgbClr val="F0F0FC"/>
                </a:highlight>
                <a:latin typeface="Arial"/>
                <a:ea typeface="Arial"/>
                <a:cs typeface="Arial"/>
                <a:sym typeface="Arial"/>
              </a:rPr>
              <a:t> </a:t>
            </a:r>
            <a:r>
              <a:rPr lang="fa-IR" dirty="0" err="1">
                <a:highlight>
                  <a:srgbClr val="F0F0FC"/>
                </a:highlight>
                <a:latin typeface="Arial"/>
                <a:ea typeface="Arial"/>
                <a:cs typeface="Arial"/>
                <a:sym typeface="Arial"/>
              </a:rPr>
              <a:t>چيزى</a:t>
            </a:r>
            <a:r>
              <a:rPr lang="fa-IR" dirty="0">
                <a:highlight>
                  <a:srgbClr val="F0F0FC"/>
                </a:highlight>
                <a:latin typeface="Arial"/>
                <a:ea typeface="Arial"/>
                <a:cs typeface="Arial"/>
                <a:sym typeface="Arial"/>
              </a:rPr>
              <a:t> </a:t>
            </a:r>
            <a:r>
              <a:rPr lang="fa-IR" dirty="0" err="1">
                <a:highlight>
                  <a:srgbClr val="F0F0FC"/>
                </a:highlight>
                <a:latin typeface="Arial"/>
                <a:ea typeface="Arial"/>
                <a:cs typeface="Arial"/>
                <a:sym typeface="Arial"/>
              </a:rPr>
              <a:t>نمى</a:t>
            </a:r>
            <a:r>
              <a:rPr lang="fa-IR" dirty="0">
                <a:highlight>
                  <a:srgbClr val="F0F0FC"/>
                </a:highlight>
                <a:latin typeface="Arial"/>
                <a:ea typeface="Arial"/>
                <a:cs typeface="Arial"/>
                <a:sym typeface="Arial"/>
              </a:rPr>
              <a:t> </a:t>
            </a:r>
            <a:r>
              <a:rPr lang="fa-IR" dirty="0" err="1">
                <a:highlight>
                  <a:srgbClr val="F0F0FC"/>
                </a:highlight>
                <a:latin typeface="Arial"/>
                <a:ea typeface="Arial"/>
                <a:cs typeface="Arial"/>
                <a:sym typeface="Arial"/>
              </a:rPr>
              <a:t>كاهيم</a:t>
            </a:r>
            <a:r>
              <a:rPr lang="fa-IR" dirty="0">
                <a:highlight>
                  <a:srgbClr val="F0F0FC"/>
                </a:highlight>
                <a:latin typeface="Arial"/>
                <a:ea typeface="Arial"/>
                <a:cs typeface="Arial"/>
                <a:sym typeface="Arial"/>
              </a:rPr>
              <a:t>; </a:t>
            </a:r>
            <a:r>
              <a:rPr lang="fa-IR" dirty="0" err="1">
                <a:highlight>
                  <a:srgbClr val="F0F0FC"/>
                </a:highlight>
                <a:latin typeface="Arial"/>
                <a:ea typeface="Arial"/>
                <a:cs typeface="Arial"/>
                <a:sym typeface="Arial"/>
              </a:rPr>
              <a:t>هركه</a:t>
            </a:r>
            <a:r>
              <a:rPr lang="fa-IR" dirty="0">
                <a:highlight>
                  <a:srgbClr val="F0F0FC"/>
                </a:highlight>
                <a:latin typeface="Arial"/>
                <a:ea typeface="Arial"/>
                <a:cs typeface="Arial"/>
                <a:sym typeface="Arial"/>
              </a:rPr>
              <a:t> در گرو </a:t>
            </a:r>
            <a:r>
              <a:rPr lang="fa-IR" dirty="0" err="1">
                <a:highlight>
                  <a:srgbClr val="F0F0FC"/>
                </a:highlight>
                <a:latin typeface="Arial"/>
                <a:ea typeface="Arial"/>
                <a:cs typeface="Arial"/>
                <a:sym typeface="Arial"/>
              </a:rPr>
              <a:t>كارهاى</a:t>
            </a:r>
            <a:r>
              <a:rPr lang="fa-IR" dirty="0">
                <a:highlight>
                  <a:srgbClr val="F0F0FC"/>
                </a:highlight>
                <a:latin typeface="Arial"/>
                <a:ea typeface="Arial"/>
                <a:cs typeface="Arial"/>
                <a:sym typeface="Arial"/>
              </a:rPr>
              <a:t> </a:t>
            </a:r>
            <a:r>
              <a:rPr lang="fa-IR" dirty="0" err="1">
                <a:highlight>
                  <a:srgbClr val="F0F0FC"/>
                </a:highlight>
                <a:latin typeface="Arial"/>
                <a:ea typeface="Arial"/>
                <a:cs typeface="Arial"/>
                <a:sym typeface="Arial"/>
              </a:rPr>
              <a:t>خويش</a:t>
            </a:r>
            <a:r>
              <a:rPr lang="fa-IR">
                <a:highlight>
                  <a:srgbClr val="F0F0FC"/>
                </a:highlight>
                <a:latin typeface="Arial"/>
                <a:ea typeface="Arial"/>
                <a:cs typeface="Arial"/>
                <a:sym typeface="Arial"/>
              </a:rPr>
              <a:t> است.</a:t>
            </a:r>
            <a:endParaRPr lang="fa-IR">
              <a:highlight>
                <a:srgbClr val="F0F0FC"/>
              </a:highlight>
              <a:latin typeface="Arial"/>
              <a:ea typeface="Arial"/>
              <a:cs typeface="Arial"/>
            </a:endParaRPr>
          </a:p>
          <a:p>
            <a:pPr rtl="1"/>
            <a:endParaRPr lang="fa-IR" dirty="0">
              <a:highlight>
                <a:srgbClr val="F0F0FC"/>
              </a:highlight>
              <a:latin typeface="Arial"/>
              <a:ea typeface="Arial"/>
              <a:cs typeface="Arial"/>
            </a:endParaRPr>
          </a:p>
          <a:p>
            <a:pPr rtl="1"/>
            <a:r>
              <a:rPr lang="fa-IR" dirty="0">
                <a:highlight>
                  <a:srgbClr val="F0F0FC"/>
                </a:highlight>
                <a:latin typeface="Arial"/>
                <a:ea typeface="Arial"/>
                <a:cs typeface="Arial"/>
              </a:rPr>
              <a:t>از نظر </a:t>
            </a:r>
            <a:r>
              <a:rPr lang="fa-IR" dirty="0" err="1">
                <a:highlight>
                  <a:srgbClr val="F0F0FC"/>
                </a:highlight>
                <a:latin typeface="Arial"/>
                <a:ea typeface="Arial"/>
                <a:cs typeface="Arial"/>
              </a:rPr>
              <a:t>رحمه</a:t>
            </a:r>
            <a:r>
              <a:rPr lang="fa-IR" dirty="0">
                <a:highlight>
                  <a:srgbClr val="F0F0FC"/>
                </a:highlight>
                <a:latin typeface="Arial"/>
                <a:ea typeface="Arial"/>
                <a:cs typeface="Arial"/>
              </a:rPr>
              <a:t>...مخصوص مواقع خوشحالی نیست. چنانچه همسر شما کاری کرده...احتیاج نیست که بر سر او داد بزنید...یک نظر محبت آمیز که یعنی من گذشت کردم کافی است که او شرمنده شود. احتیاجی نیست که من از اون اعتراف بگیرم که چرا </a:t>
            </a:r>
            <a:r>
              <a:rPr lang="fa-IR" dirty="0" err="1">
                <a:highlight>
                  <a:srgbClr val="F0F0FC"/>
                </a:highlight>
                <a:latin typeface="Arial"/>
                <a:ea typeface="Arial"/>
                <a:cs typeface="Arial"/>
              </a:rPr>
              <a:t>ولخرجی</a:t>
            </a:r>
            <a:r>
              <a:rPr lang="fa-IR">
                <a:highlight>
                  <a:srgbClr val="F0F0FC"/>
                </a:highlight>
                <a:latin typeface="Arial"/>
                <a:ea typeface="Arial"/>
                <a:cs typeface="Arial"/>
              </a:rPr>
              <a:t> کردی...چرا خانه نا مرتب است...چرا فلان...</a:t>
            </a:r>
          </a:p>
          <a:p>
            <a:pPr rtl="1"/>
            <a:endParaRPr lang="fa-IR" dirty="0">
              <a:highlight>
                <a:srgbClr val="F0F0FC"/>
              </a:highlight>
              <a:latin typeface="Arial"/>
              <a:ea typeface="Arial"/>
              <a:cs typeface="Arial"/>
            </a:endParaRPr>
          </a:p>
          <a:p>
            <a:pPr rtl="1"/>
            <a:endParaRPr lang="fa-IR" dirty="0">
              <a:highlight>
                <a:srgbClr val="F0F0FC"/>
              </a:highlight>
              <a:latin typeface="Arial"/>
              <a:ea typeface="Arial"/>
              <a:cs typeface="Arial"/>
            </a:endParaRPr>
          </a:p>
        </p:txBody>
      </p:sp>
      <p:sp>
        <p:nvSpPr>
          <p:cNvPr id="196" name="Shape 19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976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flipH="1">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3052966" y="2404534"/>
            <a:ext cx="8171757"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3052966" y="4050833"/>
            <a:ext cx="8171757"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3894068" y="6056602"/>
            <a:ext cx="911939" cy="365125"/>
          </a:xfrm>
        </p:spPr>
        <p:txBody>
          <a:bodyPr/>
          <a:lstStyle/>
          <a:p>
            <a:fld id="{80E16EE6-50C5-4085-AA03-7A36295A5D17}" type="datetime1">
              <a:rPr lang="en-US" smtClean="0"/>
              <a:t>2/19/2018</a:t>
            </a:fld>
            <a:endParaRPr lang="en-US" dirty="0"/>
          </a:p>
        </p:txBody>
      </p:sp>
      <p:sp>
        <p:nvSpPr>
          <p:cNvPr id="5" name="Footer Placeholder 4"/>
          <p:cNvSpPr>
            <a:spLocks noGrp="1"/>
          </p:cNvSpPr>
          <p:nvPr>
            <p:ph type="ftr" sz="quarter" idx="11"/>
          </p:nvPr>
        </p:nvSpPr>
        <p:spPr>
          <a:xfrm>
            <a:off x="4934730" y="6056602"/>
            <a:ext cx="6297612"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01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06120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8401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C238FED-320A-4E7D-B933-A1C00A72BF1B}" type="datetime1">
              <a:rPr lang="en-US" smtClean="0"/>
              <a:t>2/19/2018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53141" y="4800600"/>
            <a:ext cx="8596667" cy="566738"/>
          </a:xfrm>
        </p:spPr>
        <p:txBody>
          <a:bodyPr anchor="b">
            <a:normAutofit/>
          </a:bodyPr>
          <a:lstStyle>
            <a:lvl1pPr algn="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053141"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3053141" y="5367338"/>
            <a:ext cx="8596667" cy="674024"/>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55DB592A-B2A6-45AD-89BB-EF17EE7C2B68}" type="datetime1">
              <a:rPr lang="en-US" smtClean="0"/>
              <a:t>2/19/2018</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3061308"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3061308" y="4470400"/>
            <a:ext cx="8596668" cy="1570962"/>
          </a:xfrm>
        </p:spPr>
        <p:txBody>
          <a:bodyPr vert="horz" lIns="91440" tIns="45720" rIns="91440" bIns="45720" rtlCol="0" anchor="t">
            <a:normAutofit/>
          </a:bodyPr>
          <a:lstStyle>
            <a:lvl1pPr>
              <a:defRPr lang="en-US" sz="1800" smtClean="0">
                <a:solidFill>
                  <a:schemeClr val="tx1">
                    <a:lumMod val="50000"/>
                    <a:lumOff val="50000"/>
                  </a:schemeClr>
                </a:solidFill>
                <a:cs typeface="B Yagut" panose="00000400000000000000" pitchFamily="2" charset="-78"/>
              </a:defRPr>
            </a:lvl1pPr>
          </a:lstStyle>
          <a:p>
            <a:pPr marL="0" lvl="0" indent="0">
              <a:buNone/>
            </a:pPr>
            <a:r>
              <a:rPr lang="en-US"/>
              <a:t>Click to edit Master text styles</a:t>
            </a:r>
          </a:p>
        </p:txBody>
      </p:sp>
      <p:sp>
        <p:nvSpPr>
          <p:cNvPr id="4" name="Date Placeholder 3"/>
          <p:cNvSpPr>
            <a:spLocks noGrp="1"/>
          </p:cNvSpPr>
          <p:nvPr>
            <p:ph type="dt" sz="half" idx="10"/>
          </p:nvPr>
        </p:nvSpPr>
        <p:spPr/>
        <p:txBody>
          <a:bodyPr/>
          <a:lstStyle/>
          <a:p>
            <a:fld id="{8D872246-39DC-4162-9F9E-BC24995C20A0}" type="datetime1">
              <a:rPr lang="en-US" smtClean="0"/>
              <a:t>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323473"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3758278"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3069474" y="4470400"/>
            <a:ext cx="8596668" cy="1570962"/>
          </a:xfrm>
        </p:spPr>
        <p:txBody>
          <a:bodyPr vert="horz" lIns="91440" tIns="45720" rIns="91440" bIns="45720" rtlCol="0" anchor="t">
            <a:normAutofit/>
          </a:bodyPr>
          <a:lstStyle>
            <a:lvl1pPr>
              <a:defRPr lang="en-US" sz="1800" smtClean="0">
                <a:solidFill>
                  <a:schemeClr val="tx1">
                    <a:lumMod val="50000"/>
                    <a:lumOff val="50000"/>
                  </a:schemeClr>
                </a:solidFill>
                <a:cs typeface="B Yagut" panose="00000400000000000000" pitchFamily="2" charset="-78"/>
              </a:defRPr>
            </a:lvl1pPr>
          </a:lstStyle>
          <a:p>
            <a:pPr marL="0" lvl="0" indent="0">
              <a:buNone/>
            </a:pPr>
            <a:r>
              <a:rPr lang="en-US"/>
              <a:t>Click to edit Master text styles</a:t>
            </a:r>
          </a:p>
        </p:txBody>
      </p:sp>
      <p:sp>
        <p:nvSpPr>
          <p:cNvPr id="4" name="Date Placeholder 3"/>
          <p:cNvSpPr>
            <a:spLocks noGrp="1"/>
          </p:cNvSpPr>
          <p:nvPr>
            <p:ph type="dt" sz="half" idx="10"/>
          </p:nvPr>
        </p:nvSpPr>
        <p:spPr/>
        <p:txBody>
          <a:bodyPr/>
          <a:lstStyle/>
          <a:p>
            <a:fld id="{97286219-E970-476D-8DA7-FFF91AF0FFF8}" type="datetime1">
              <a:rPr lang="en-US" smtClean="0"/>
              <a:t>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2934007"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11285148"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3069469"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3069469" y="4527448"/>
            <a:ext cx="8596668" cy="1513914"/>
          </a:xfrm>
        </p:spPr>
        <p:txBody>
          <a:bodyPr vert="horz" lIns="91440" tIns="45720" rIns="91440" bIns="45720" rtlCol="0" anchor="t">
            <a:normAutofit/>
          </a:bodyPr>
          <a:lstStyle>
            <a:lvl1pPr>
              <a:defRPr lang="en-US" sz="1800" smtClean="0">
                <a:solidFill>
                  <a:schemeClr val="tx1">
                    <a:lumMod val="50000"/>
                    <a:lumOff val="50000"/>
                  </a:schemeClr>
                </a:solidFill>
                <a:cs typeface="B Yagut" panose="00000400000000000000" pitchFamily="2" charset="-78"/>
              </a:defRPr>
            </a:lvl1pPr>
          </a:lstStyle>
          <a:p>
            <a:pPr marL="0" lvl="0" indent="0">
              <a:buNone/>
            </a:pPr>
            <a:r>
              <a:rPr lang="en-US"/>
              <a:t>Click to edit Master text styles</a:t>
            </a:r>
          </a:p>
        </p:txBody>
      </p:sp>
      <p:sp>
        <p:nvSpPr>
          <p:cNvPr id="4" name="Date Placeholder 3"/>
          <p:cNvSpPr>
            <a:spLocks noGrp="1"/>
          </p:cNvSpPr>
          <p:nvPr>
            <p:ph type="dt" sz="half" idx="10"/>
          </p:nvPr>
        </p:nvSpPr>
        <p:spPr/>
        <p:txBody>
          <a:bodyPr/>
          <a:lstStyle/>
          <a:p>
            <a:fld id="{9618A7D3-90ED-4E4F-B5F2-35C8762E5413}" type="datetime1">
              <a:rPr lang="en-US" smtClean="0"/>
              <a:t>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3315306"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3061304"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3061307" y="4527448"/>
            <a:ext cx="8596668" cy="1513914"/>
          </a:xfrm>
        </p:spPr>
        <p:txBody>
          <a:bodyPr vert="horz" lIns="91440" tIns="45720" rIns="91440" bIns="45720" rtlCol="0" anchor="t">
            <a:normAutofit/>
          </a:bodyPr>
          <a:lstStyle>
            <a:lvl1pPr>
              <a:defRPr lang="en-US" sz="1800" smtClean="0">
                <a:solidFill>
                  <a:schemeClr val="tx1">
                    <a:lumMod val="50000"/>
                    <a:lumOff val="50000"/>
                  </a:schemeClr>
                </a:solidFill>
                <a:cs typeface="B Yagut" panose="00000400000000000000" pitchFamily="2" charset="-78"/>
              </a:defRPr>
            </a:lvl1pPr>
          </a:lstStyle>
          <a:p>
            <a:pPr marL="0" lvl="0" indent="0">
              <a:buNone/>
            </a:pPr>
            <a:r>
              <a:rPr lang="en-US"/>
              <a:t>Click to edit Master text styles</a:t>
            </a:r>
          </a:p>
        </p:txBody>
      </p:sp>
      <p:sp>
        <p:nvSpPr>
          <p:cNvPr id="4" name="Date Placeholder 3"/>
          <p:cNvSpPr>
            <a:spLocks noGrp="1"/>
          </p:cNvSpPr>
          <p:nvPr>
            <p:ph type="dt" sz="half" idx="10"/>
          </p:nvPr>
        </p:nvSpPr>
        <p:spPr/>
        <p:txBody>
          <a:bodyPr/>
          <a:lstStyle/>
          <a:p>
            <a:fld id="{E1D1ACFE-6B4E-4C44-9DC0-A8CADA94B6E1}" type="datetime1">
              <a:rPr lang="en-US" smtClean="0"/>
              <a:t>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2925842"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11276983"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3069768"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3061301"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3061304" y="4527448"/>
            <a:ext cx="8596668" cy="1513914"/>
          </a:xfrm>
        </p:spPr>
        <p:txBody>
          <a:bodyPr anchor="t">
            <a:normAutofit/>
          </a:bodyPr>
          <a:lstStyle>
            <a:lvl1pPr marL="0" indent="0" algn="r" rtl="1">
              <a:buNone/>
              <a:defRPr sz="1800">
                <a:solidFill>
                  <a:schemeClr val="tx1">
                    <a:lumMod val="50000"/>
                    <a:lumOff val="50000"/>
                  </a:schemeClr>
                </a:solidFill>
                <a:cs typeface="B Yagut" panose="00000400000000000000" pitchFamily="2" charset="-78"/>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CDAA49-3F15-4938-896F-2D4ABE0C2B01}" type="datetime1">
              <a:rPr lang="en-US" smtClean="0"/>
              <a:t>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CCA4FF-0EBD-4A13-958D-9EBC74D37830}" type="datetime1">
              <a:rPr lang="en-US" smtClean="0"/>
              <a:t>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359812"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3069474"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9DAE8C-436C-4469-A58B-2AE0C72ABBD9}" type="datetime1">
              <a:rPr lang="en-US" smtClean="0"/>
              <a:t>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91C347-0CE1-4556-BCA5-8F09FE6F75AA}" type="datetime1">
              <a:rPr lang="en-US" smtClean="0"/>
              <a:t>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Quran">
    <p:spTree>
      <p:nvGrpSpPr>
        <p:cNvPr id="1" name=""/>
        <p:cNvGrpSpPr/>
        <p:nvPr/>
      </p:nvGrpSpPr>
      <p:grpSpPr>
        <a:xfrm>
          <a:off x="0" y="0"/>
          <a:ext cx="0" cy="0"/>
          <a:chOff x="0" y="0"/>
          <a:chExt cx="0" cy="0"/>
        </a:xfrm>
      </p:grpSpPr>
      <p:sp>
        <p:nvSpPr>
          <p:cNvPr id="2" name="Title 1"/>
          <p:cNvSpPr>
            <a:spLocks noGrp="1"/>
          </p:cNvSpPr>
          <p:nvPr>
            <p:ph type="title"/>
          </p:nvPr>
        </p:nvSpPr>
        <p:spPr>
          <a:xfrm>
            <a:off x="3054774" y="609600"/>
            <a:ext cx="8596668" cy="794657"/>
          </a:xfrm>
        </p:spPr>
        <p:txBody>
          <a:bodyPr/>
          <a:lstStyle/>
          <a:p>
            <a:r>
              <a:rPr lang="en-US"/>
              <a:t>Click to edit Master title style</a:t>
            </a:r>
            <a:endParaRPr lang="en-US" dirty="0"/>
          </a:p>
        </p:txBody>
      </p:sp>
      <p:sp>
        <p:nvSpPr>
          <p:cNvPr id="3" name="Content Placeholder 2"/>
          <p:cNvSpPr>
            <a:spLocks noGrp="1"/>
          </p:cNvSpPr>
          <p:nvPr>
            <p:ph idx="1"/>
          </p:nvPr>
        </p:nvSpPr>
        <p:spPr>
          <a:xfrm>
            <a:off x="3054774" y="2264228"/>
            <a:ext cx="8596668" cy="1850571"/>
          </a:xfrm>
        </p:spPr>
        <p:txBody>
          <a:bodyPr anchor="ctr">
            <a:noAutofit/>
          </a:bodyPr>
          <a:lstStyle>
            <a:lvl1pPr marL="0" indent="0" algn="ctr">
              <a:buNone/>
              <a:defRPr lang="en-US" sz="3200" kern="1200" dirty="0" smtClean="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latin typeface="Adobe Arabic" panose="02040503050201020203" pitchFamily="18" charset="-78"/>
                <a:ea typeface="+mn-ea"/>
                <a:cs typeface="Adobe Arabic" panose="02040503050201020203" pitchFamily="18" charset="-78"/>
              </a:defRPr>
            </a:lvl1pPr>
            <a:lvl2pPr marL="457200" indent="0" algn="ctr">
              <a:buNone/>
              <a:defRPr lang="en-US" sz="3200" kern="1200" dirty="0" smtClean="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latin typeface="Adobe Arabic" panose="02040503050201020203" pitchFamily="18" charset="-78"/>
                <a:ea typeface="+mn-ea"/>
                <a:cs typeface="Adobe Arabic" panose="02040503050201020203" pitchFamily="18" charset="-78"/>
              </a:defRPr>
            </a:lvl2pPr>
            <a:lvl3pPr marL="914400" indent="0" algn="ctr">
              <a:buNone/>
              <a:defRPr lang="en-US" sz="3200" kern="1200" dirty="0" smtClean="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latin typeface="Adobe Arabic" panose="02040503050201020203" pitchFamily="18" charset="-78"/>
                <a:ea typeface="+mn-ea"/>
                <a:cs typeface="Adobe Arabic" panose="02040503050201020203" pitchFamily="18" charset="-78"/>
              </a:defRPr>
            </a:lvl3pPr>
            <a:lvl4pPr marL="1371600" indent="0" algn="ctr">
              <a:buNone/>
              <a:defRPr lang="en-US" sz="3200" kern="1200" dirty="0" smtClean="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latin typeface="Adobe Arabic" panose="02040503050201020203" pitchFamily="18" charset="-78"/>
                <a:ea typeface="+mn-ea"/>
                <a:cs typeface="Adobe Arabic" panose="02040503050201020203" pitchFamily="18" charset="-78"/>
              </a:defRPr>
            </a:lvl4pPr>
            <a:lvl5pPr marL="1828800" indent="0" algn="ctr">
              <a:buNone/>
              <a:defRPr lang="en-US" sz="3200" kern="1200" dirty="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latin typeface="Adobe Arabic" panose="02040503050201020203" pitchFamily="18" charset="-78"/>
                <a:ea typeface="+mn-ea"/>
                <a:cs typeface="Adobe Arabic" panose="02040503050201020203" pitchFamily="18" charset="-78"/>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C6ED53-3DB0-400F-8167-9229346ED6A0}" type="datetime1">
              <a:rPr lang="en-US" smtClean="0"/>
              <a:t>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
        <p:nvSpPr>
          <p:cNvPr id="7" name="Content Placeholder 2"/>
          <p:cNvSpPr>
            <a:spLocks noGrp="1"/>
          </p:cNvSpPr>
          <p:nvPr>
            <p:ph idx="13"/>
          </p:nvPr>
        </p:nvSpPr>
        <p:spPr>
          <a:xfrm>
            <a:off x="3052966" y="4158343"/>
            <a:ext cx="8613716" cy="1888896"/>
          </a:xfrm>
        </p:spPr>
        <p:txBody>
          <a:bodyPr anchor="ctr"/>
          <a:lstStyle>
            <a:lvl1pPr marL="0" indent="0" algn="ctr">
              <a:buNone/>
              <a:defRPr b="0" cap="none" spc="0">
                <a:ln w="0"/>
                <a:solidFill>
                  <a:schemeClr val="tx1"/>
                </a:solidFill>
                <a:effectLst>
                  <a:outerShdw blurRad="38100" dist="19050" dir="2700000" algn="tl" rotWithShape="0">
                    <a:schemeClr val="dk1">
                      <a:alpha val="40000"/>
                    </a:schemeClr>
                  </a:outerShdw>
                </a:effectLst>
                <a:cs typeface="B Mitra" panose="00000400000000000000" pitchFamily="2" charset="-78"/>
              </a:defRPr>
            </a:lvl1pPr>
            <a:lvl2pPr marL="457200" indent="0" algn="ctr">
              <a:buNone/>
              <a:defRPr b="0" cap="none" spc="0">
                <a:ln w="0"/>
                <a:solidFill>
                  <a:schemeClr val="tx1"/>
                </a:solidFill>
                <a:effectLst>
                  <a:outerShdw blurRad="38100" dist="19050" dir="2700000" algn="tl" rotWithShape="0">
                    <a:schemeClr val="dk1">
                      <a:alpha val="40000"/>
                    </a:schemeClr>
                  </a:outerShdw>
                </a:effectLst>
                <a:cs typeface="B Mitra" panose="00000400000000000000" pitchFamily="2" charset="-78"/>
              </a:defRPr>
            </a:lvl2pPr>
            <a:lvl3pPr marL="914400" indent="0" algn="ctr">
              <a:buNone/>
              <a:defRPr b="0" cap="none" spc="0">
                <a:ln w="0"/>
                <a:solidFill>
                  <a:schemeClr val="tx1"/>
                </a:solidFill>
                <a:effectLst>
                  <a:outerShdw blurRad="38100" dist="19050" dir="2700000" algn="tl" rotWithShape="0">
                    <a:schemeClr val="dk1">
                      <a:alpha val="40000"/>
                    </a:schemeClr>
                  </a:outerShdw>
                </a:effectLst>
                <a:cs typeface="B Mitra" panose="00000400000000000000" pitchFamily="2" charset="-78"/>
              </a:defRPr>
            </a:lvl3pPr>
            <a:lvl4pPr marL="1371600" indent="0" algn="ctr">
              <a:buNone/>
              <a:defRPr b="0" cap="none" spc="0">
                <a:ln w="0"/>
                <a:solidFill>
                  <a:schemeClr val="tx1"/>
                </a:solidFill>
                <a:effectLst>
                  <a:outerShdw blurRad="38100" dist="19050" dir="2700000" algn="tl" rotWithShape="0">
                    <a:schemeClr val="dk1">
                      <a:alpha val="40000"/>
                    </a:schemeClr>
                  </a:outerShdw>
                </a:effectLst>
                <a:cs typeface="B Mitra" panose="00000400000000000000" pitchFamily="2" charset="-78"/>
              </a:defRPr>
            </a:lvl4pPr>
            <a:lvl5pPr marL="1828800" indent="0" algn="ctr">
              <a:buNone/>
              <a:defRPr b="0" cap="none" spc="0">
                <a:ln w="0"/>
                <a:solidFill>
                  <a:schemeClr val="tx1"/>
                </a:solidFill>
                <a:effectLst>
                  <a:outerShdw blurRad="38100" dist="19050" dir="2700000" algn="tl" rotWithShape="0">
                    <a:schemeClr val="dk1">
                      <a:alpha val="40000"/>
                    </a:schemeClr>
                  </a:outerShdw>
                </a:effectLst>
                <a:cs typeface="B Mitra" panose="00000400000000000000" pitchFamily="2" charset="-78"/>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idx="15"/>
          </p:nvPr>
        </p:nvSpPr>
        <p:spPr>
          <a:xfrm>
            <a:off x="3052966" y="1470065"/>
            <a:ext cx="8596668" cy="732613"/>
          </a:xfrm>
        </p:spPr>
        <p:txBody>
          <a:bodyPr vert="horz" lIns="91440" tIns="45720" rIns="91440" bIns="45720" rtlCol="0" anchor="t">
            <a:normAutofit/>
          </a:bodyPr>
          <a:lstStyle>
            <a:lvl1pPr marL="342900" indent="-342900">
              <a:buNone/>
              <a:defRPr lang="en-US" dirty="0" smtClean="0">
                <a:solidFill>
                  <a:schemeClr val="tx1">
                    <a:lumMod val="65000"/>
                    <a:lumOff val="35000"/>
                  </a:schemeClr>
                </a:solidFill>
                <a:cs typeface="B Mitra" panose="00000400000000000000" pitchFamily="2" charset="-78"/>
              </a:defRPr>
            </a:lvl1pPr>
            <a:lvl2pPr marL="457200" indent="0">
              <a:buNone/>
              <a:defRPr lang="en-US" sz="1800" dirty="0" smtClean="0">
                <a:solidFill>
                  <a:schemeClr val="tx1">
                    <a:lumMod val="50000"/>
                    <a:lumOff val="50000"/>
                  </a:schemeClr>
                </a:solidFill>
                <a:cs typeface="B Yagut" panose="00000400000000000000" pitchFamily="2" charset="-78"/>
              </a:defRPr>
            </a:lvl2pPr>
            <a:lvl3pPr marL="914400" indent="0">
              <a:buNone/>
              <a:defRPr lang="en-US" dirty="0" smtClean="0">
                <a:solidFill>
                  <a:schemeClr val="tx1">
                    <a:lumMod val="50000"/>
                    <a:lumOff val="50000"/>
                  </a:schemeClr>
                </a:solidFill>
                <a:cs typeface="B Yagut" panose="00000400000000000000" pitchFamily="2" charset="-78"/>
              </a:defRPr>
            </a:lvl3pPr>
            <a:lvl4pPr marL="1371600" indent="0">
              <a:buNone/>
              <a:defRPr lang="en-US" sz="1800" dirty="0" smtClean="0">
                <a:solidFill>
                  <a:schemeClr val="tx1">
                    <a:lumMod val="50000"/>
                    <a:lumOff val="50000"/>
                  </a:schemeClr>
                </a:solidFill>
                <a:cs typeface="B Yagut" panose="00000400000000000000" pitchFamily="2" charset="-78"/>
              </a:defRPr>
            </a:lvl4pPr>
            <a:lvl5pPr marL="1828800" indent="0">
              <a:buNone/>
              <a:defRPr lang="en-US" sz="1800" dirty="0">
                <a:solidFill>
                  <a:schemeClr val="tx1">
                    <a:lumMod val="50000"/>
                    <a:lumOff val="50000"/>
                  </a:schemeClr>
                </a:solidFill>
                <a:cs typeface="B Yagut" panose="00000400000000000000" pitchFamily="2" charset="-78"/>
              </a:defRPr>
            </a:lvl5pPr>
          </a:lstStyle>
          <a:p>
            <a:pPr marL="0" lvl="0" indent="0"/>
            <a:r>
              <a:rPr lang="en-US"/>
              <a:t>Click to edit Master text styles</a:t>
            </a:r>
          </a:p>
          <a:p>
            <a:pPr marL="0" lvl="1" indent="0"/>
            <a:r>
              <a:rPr lang="en-US"/>
              <a:t>Second level</a:t>
            </a:r>
          </a:p>
          <a:p>
            <a:pPr marL="0" lvl="2" indent="0"/>
            <a:r>
              <a:rPr lang="en-US"/>
              <a:t>Third level</a:t>
            </a:r>
          </a:p>
          <a:p>
            <a:pPr marL="0" lvl="3" indent="0"/>
            <a:r>
              <a:rPr lang="en-US"/>
              <a:t>Fourth level</a:t>
            </a:r>
          </a:p>
          <a:p>
            <a:pPr marL="0" lvl="4" indent="0"/>
            <a:r>
              <a:rPr lang="en-US"/>
              <a:t>Fifth level</a:t>
            </a:r>
            <a:endParaRPr lang="en-US" dirty="0"/>
          </a:p>
        </p:txBody>
      </p:sp>
      <p:sp>
        <p:nvSpPr>
          <p:cNvPr id="9" name="Text Placeholder 2"/>
          <p:cNvSpPr>
            <a:spLocks noGrp="1"/>
          </p:cNvSpPr>
          <p:nvPr>
            <p:ph type="body" idx="16"/>
          </p:nvPr>
        </p:nvSpPr>
        <p:spPr>
          <a:xfrm>
            <a:off x="46658" y="6421727"/>
            <a:ext cx="2686349" cy="436273"/>
          </a:xfrm>
        </p:spPr>
        <p:txBody>
          <a:bodyPr vert="horz" lIns="91440" tIns="45720" rIns="91440" bIns="45720" rtlCol="0" anchor="t">
            <a:normAutofit/>
          </a:bodyPr>
          <a:lstStyle>
            <a:lvl1pPr marL="342900" indent="-342900" algn="l">
              <a:buNone/>
              <a:defRPr lang="en-US" sz="1800" smtClean="0">
                <a:solidFill>
                  <a:schemeClr val="bg1">
                    <a:lumMod val="95000"/>
                  </a:schemeClr>
                </a:solidFill>
                <a:latin typeface="Adobe Arabic" panose="02040503050201020203" pitchFamily="18" charset="-78"/>
                <a:cs typeface="Adobe Arabic" panose="02040503050201020203" pitchFamily="18" charset="-78"/>
              </a:defRPr>
            </a:lvl1pPr>
          </a:lstStyle>
          <a:p>
            <a:pPr marL="0" lvl="0" indent="0"/>
            <a:r>
              <a:rPr lang="en-US"/>
              <a:t>Click to edit Master text styles</a:t>
            </a:r>
          </a:p>
        </p:txBody>
      </p:sp>
    </p:spTree>
    <p:extLst>
      <p:ext uri="{BB962C8B-B14F-4D97-AF65-F5344CB8AC3E}">
        <p14:creationId xmlns:p14="http://schemas.microsoft.com/office/powerpoint/2010/main" val="2727757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62395" y="2700867"/>
            <a:ext cx="8596668" cy="182658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3062395" y="4527448"/>
            <a:ext cx="8596668" cy="860400"/>
          </a:xfrm>
        </p:spPr>
        <p:txBody>
          <a:bodyPr anchor="t"/>
          <a:lstStyle>
            <a:lvl1pPr marL="0" indent="0" algn="r">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919133-E579-4C97-BA0A-927D1BA8CF6B}" type="datetime1">
              <a:rPr lang="en-US" smtClean="0"/>
              <a:t>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482647" y="2164718"/>
            <a:ext cx="4184035"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047154" y="2179958"/>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B568ACC-D36A-46C3-90F4-612B4C6EAA93}" type="datetime1">
              <a:rPr lang="en-US" smtClean="0"/>
              <a:t>2/19/2018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Quran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482647" y="2164718"/>
            <a:ext cx="4184035" cy="3880773"/>
          </a:xfrm>
        </p:spPr>
        <p:txBody>
          <a:bodyPr vert="horz" lIns="91440" tIns="45720" rIns="91440" bIns="45720" rtlCol="0">
            <a:noAutofit/>
          </a:bodyPr>
          <a:lstStyle>
            <a:lvl1pPr>
              <a:defRPr lang="en-US" sz="3600" smtClean="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latin typeface="Adobe Arabic" panose="02040503050201020203" pitchFamily="18" charset="-78"/>
                <a:cs typeface="Adobe Arabic" panose="02040503050201020203" pitchFamily="18" charset="-78"/>
              </a:defRPr>
            </a:lvl1pPr>
            <a:lvl2pPr>
              <a:defRPr lang="en-US" smtClean="0"/>
            </a:lvl2pPr>
            <a:lvl3pPr>
              <a:defRPr lang="en-US" smtClean="0"/>
            </a:lvl3pPr>
            <a:lvl4pPr>
              <a:defRPr lang="en-US" smtClean="0"/>
            </a:lvl4pPr>
            <a:lvl5pPr>
              <a:defRPr lang="en-US" dirty="0"/>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4" name="Content Placeholder 3"/>
          <p:cNvSpPr>
            <a:spLocks noGrp="1"/>
          </p:cNvSpPr>
          <p:nvPr>
            <p:ph sz="half" idx="2"/>
          </p:nvPr>
        </p:nvSpPr>
        <p:spPr>
          <a:xfrm>
            <a:off x="3047154" y="2179958"/>
            <a:ext cx="4184034" cy="3880773"/>
          </a:xfrm>
        </p:spPr>
        <p:txBody>
          <a:bodyPr vert="horz" lIns="91440" tIns="45720" rIns="91440" bIns="45720" rtlCol="0">
            <a:normAutofit/>
          </a:bodyPr>
          <a:lstStyle>
            <a:lvl1pPr>
              <a:defRPr lang="en-US" smtClean="0">
                <a:ln w="0"/>
                <a:solidFill>
                  <a:schemeClr val="tx1"/>
                </a:solidFill>
                <a:effectLst>
                  <a:outerShdw blurRad="38100" dist="19050" dir="2700000" algn="tl" rotWithShape="0">
                    <a:schemeClr val="dk1">
                      <a:alpha val="40000"/>
                    </a:schemeClr>
                  </a:outerShdw>
                </a:effectLst>
              </a:defRPr>
            </a:lvl1pPr>
            <a:lvl2pPr>
              <a:defRPr lang="en-US" smtClean="0"/>
            </a:lvl2pPr>
            <a:lvl3pPr>
              <a:defRPr lang="en-US" smtClean="0"/>
            </a:lvl3pPr>
            <a:lvl4pPr>
              <a:defRPr lang="en-US" smtClean="0"/>
            </a:lvl4pPr>
            <a:lvl5pPr>
              <a:defRPr lang="en-US" dirty="0"/>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5" name="Date Placeholder 4"/>
          <p:cNvSpPr>
            <a:spLocks noGrp="1"/>
          </p:cNvSpPr>
          <p:nvPr>
            <p:ph type="dt" sz="half" idx="10"/>
          </p:nvPr>
        </p:nvSpPr>
        <p:spPr/>
        <p:txBody>
          <a:bodyPr/>
          <a:lstStyle/>
          <a:p>
            <a:fld id="{A594EF7C-D760-4074-8322-C937BC46BC2C}" type="datetime1">
              <a:rPr lang="en-US" smtClean="0"/>
              <a:t>2/19/2018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3565885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7468442" y="2160983"/>
            <a:ext cx="4185623" cy="576262"/>
          </a:xfrm>
        </p:spPr>
        <p:txBody>
          <a:bodyPr anchor="b">
            <a:noAutofit/>
          </a:bodyPr>
          <a:lstStyle>
            <a:lvl1pPr marL="0" indent="0">
              <a:buNone/>
              <a:defRPr sz="2400" b="0" u="none">
                <a:cs typeface="B Majid Shadow" panose="00000400000000000000" pitchFamily="2" charset="-7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468442"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055475" y="2160983"/>
            <a:ext cx="4185618" cy="576262"/>
          </a:xfrm>
        </p:spPr>
        <p:txBody>
          <a:bodyPr anchor="b">
            <a:noAutofit/>
          </a:bodyPr>
          <a:lstStyle>
            <a:lvl1pPr marL="0" indent="0">
              <a:buNone/>
              <a:defRPr sz="2400" b="0" u="none">
                <a:cs typeface="B Majid Shadow" panose="00000400000000000000" pitchFamily="2" charset="-7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055476"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E827FE1-F437-4B2F-B92B-1B01B377B55D}" type="datetime1">
              <a:rPr lang="en-US" smtClean="0"/>
              <a:t>2/19/2018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93966"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C2740-7C41-483E-8D26-9CB0551826F8}" type="datetime1">
              <a:rPr lang="en-US" smtClean="0"/>
              <a:t>2/19/2018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2B1BE5-3D73-46E7-BC52-4D8132A9E8BB}" type="datetime1">
              <a:rPr lang="en-US" smtClean="0"/>
              <a:t>2/19/2018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flipH="1">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305477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305477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099808" y="605660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B784C6F-C03C-4CFE-8A5E-9EF2BD2A2C18}" type="datetime1">
              <a:rPr lang="en-US" smtClean="0"/>
              <a:t>2/19/2018</a:t>
            </a:fld>
            <a:endParaRPr lang="en-US" dirty="0"/>
          </a:p>
        </p:txBody>
      </p:sp>
      <p:sp>
        <p:nvSpPr>
          <p:cNvPr id="5" name="Footer Placeholder 4"/>
          <p:cNvSpPr>
            <a:spLocks noGrp="1"/>
          </p:cNvSpPr>
          <p:nvPr>
            <p:ph type="ftr" sz="quarter" idx="3"/>
          </p:nvPr>
        </p:nvSpPr>
        <p:spPr>
          <a:xfrm>
            <a:off x="5369070" y="6056602"/>
            <a:ext cx="6297612" cy="365125"/>
          </a:xfrm>
          <a:prstGeom prst="rect">
            <a:avLst/>
          </a:prstGeom>
        </p:spPr>
        <p:txBody>
          <a:bodyPr vert="horz" lIns="91440" tIns="45720" rIns="91440" bIns="45720" rtlCol="0" anchor="ctr"/>
          <a:lstStyle>
            <a:lvl1pPr algn="r" rtl="1">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052966" y="6056602"/>
            <a:ext cx="683339" cy="365125"/>
          </a:xfrm>
          <a:prstGeom prst="rect">
            <a:avLst/>
          </a:prstGeom>
        </p:spPr>
        <p:txBody>
          <a:bodyPr vert="horz" lIns="91440" tIns="45720" rIns="91440" bIns="45720" rtlCol="0" anchor="ctr"/>
          <a:lstStyle>
            <a:lvl1pPr algn="r">
              <a:defRPr sz="1400">
                <a:solidFill>
                  <a:schemeClr val="accent1"/>
                </a:solidFill>
                <a:cs typeface="B Badr" panose="00000400000000000000" pitchFamily="2" charset="-78"/>
              </a:defRPr>
            </a:lvl1pPr>
          </a:lstStyle>
          <a:p>
            <a:fld id="{D57F1E4F-1CFF-5643-939E-217C01CDF5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69" r:id="rId3"/>
    <p:sldLayoutId id="2147483651" r:id="rId4"/>
    <p:sldLayoutId id="2147483666" r:id="rId5"/>
    <p:sldLayoutId id="2147483670" r:id="rId6"/>
    <p:sldLayoutId id="2147483653" r:id="rId7"/>
    <p:sldLayoutId id="2147483654" r:id="rId8"/>
    <p:sldLayoutId id="2147483655" r:id="rId9"/>
    <p:sldLayoutId id="2147483667" r:id="rId10"/>
    <p:sldLayoutId id="2147483657" r:id="rId11"/>
    <p:sldLayoutId id="2147483660" r:id="rId12"/>
    <p:sldLayoutId id="2147483661" r:id="rId13"/>
    <p:sldLayoutId id="2147483662" r:id="rId14"/>
    <p:sldLayoutId id="2147483663" r:id="rId15"/>
    <p:sldLayoutId id="2147483664" r:id="rId16"/>
    <p:sldLayoutId id="2147483668" r:id="rId17"/>
    <p:sldLayoutId id="2147483659" r:id="rId18"/>
  </p:sldLayoutIdLst>
  <p:hf sldNum="0" hdr="0" ftr="0" dt="0"/>
  <p:txStyles>
    <p:titleStyle>
      <a:lvl1pPr algn="r" defTabSz="457200" rtl="1" eaLnBrk="1" latinLnBrk="0" hangingPunct="1">
        <a:spcBef>
          <a:spcPct val="0"/>
        </a:spcBef>
        <a:buNone/>
        <a:defRPr sz="3600" kern="1200">
          <a:solidFill>
            <a:schemeClr val="accent1"/>
          </a:solidFill>
          <a:latin typeface="+mj-lt"/>
          <a:ea typeface="+mj-ea"/>
          <a:cs typeface="B Titr" panose="00000700000000000000" pitchFamily="2" charset="-78"/>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B Tehran" panose="00000400000000000000" pitchFamily="2" charset="-78"/>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2000" kern="1200">
          <a:solidFill>
            <a:schemeClr val="tx1">
              <a:lumMod val="75000"/>
              <a:lumOff val="25000"/>
            </a:schemeClr>
          </a:solidFill>
          <a:latin typeface="+mn-lt"/>
          <a:ea typeface="+mn-ea"/>
          <a:cs typeface="B Tehran" panose="00000400000000000000" pitchFamily="2" charset="-78"/>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B Tehran" panose="00000400000000000000" pitchFamily="2" charset="-78"/>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B Tehran" panose="00000400000000000000" pitchFamily="2" charset="-78"/>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B Tehran" panose="00000400000000000000" pitchFamily="2" charset="-78"/>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ctrTitle"/>
          </p:nvPr>
        </p:nvSpPr>
        <p:spPr/>
        <p:txBody>
          <a:bodyPr>
            <a:normAutofit/>
          </a:bodyPr>
          <a:lstStyle/>
          <a:p>
            <a:pPr lvl="0"/>
            <a:r>
              <a:rPr lang="fa-IR" dirty="0">
                <a:sym typeface="Traditional Arabic"/>
              </a:rPr>
              <a:t>مکتب تربیتی اسلام</a:t>
            </a:r>
            <a:endParaRPr lang="ar" dirty="0">
              <a:sym typeface="Traditional Arabic"/>
            </a:endParaRPr>
          </a:p>
        </p:txBody>
      </p:sp>
      <p:sp>
        <p:nvSpPr>
          <p:cNvPr id="144" name="Shape 144"/>
          <p:cNvSpPr txBox="1">
            <a:spLocks noGrp="1"/>
          </p:cNvSpPr>
          <p:nvPr>
            <p:ph type="subTitle" idx="1"/>
          </p:nvPr>
        </p:nvSpPr>
        <p:spPr/>
        <p:txBody>
          <a:bodyPr/>
          <a:lstStyle/>
          <a:p>
            <a:pPr lvl="0"/>
            <a:r>
              <a:rPr lang="fa-IR" dirty="0">
                <a:sym typeface="Sakkal Majalla"/>
              </a:rPr>
              <a:t>جلسۀ سی و هشتم: الگوی زندگی خانواده محور در اسلام </a:t>
            </a:r>
            <a:endParaRPr lang="ar" dirty="0">
              <a:sym typeface="Sakkal Majalla"/>
            </a:endParaRPr>
          </a:p>
        </p:txBody>
      </p:sp>
    </p:spTree>
    <p:extLst>
      <p:ext uri="{BB962C8B-B14F-4D97-AF65-F5344CB8AC3E}">
        <p14:creationId xmlns:p14="http://schemas.microsoft.com/office/powerpoint/2010/main" val="2483328564"/>
      </p:ext>
    </p:extLst>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4" name="Title 3"/>
          <p:cNvSpPr>
            <a:spLocks noGrp="1"/>
          </p:cNvSpPr>
          <p:nvPr>
            <p:ph type="title"/>
          </p:nvPr>
        </p:nvSpPr>
        <p:spPr/>
        <p:txBody>
          <a:bodyPr/>
          <a:lstStyle/>
          <a:p>
            <a:r>
              <a:rPr lang="fa-IR" dirty="0">
                <a:sym typeface="Mitr"/>
              </a:rPr>
              <a:t>زن رکن دیگر خانواده</a:t>
            </a:r>
            <a:endParaRPr lang="de-DE" dirty="0"/>
          </a:p>
        </p:txBody>
      </p:sp>
      <p:sp>
        <p:nvSpPr>
          <p:cNvPr id="204" name="Shape 204"/>
          <p:cNvSpPr txBox="1">
            <a:spLocks noGrp="1"/>
          </p:cNvSpPr>
          <p:nvPr>
            <p:ph type="body" idx="1"/>
          </p:nvPr>
        </p:nvSpPr>
        <p:spPr/>
        <p:txBody>
          <a:bodyPr/>
          <a:lstStyle/>
          <a:p>
            <a:r>
              <a:rPr lang="fa-IR" dirty="0">
                <a:sym typeface="Mitr"/>
              </a:rPr>
              <a:t>زن با شوهرداری نیکو می‌تواند نقش اساسی در ایفای صحیح نقش مرد داشته‌باشد. در غیر این صورت ممکن است مرد نتواند نقش خود را به خوبی انجام دهد.</a:t>
            </a:r>
          </a:p>
          <a:p>
            <a:r>
              <a:rPr lang="fa-IR" dirty="0">
                <a:sym typeface="Mitr"/>
              </a:rPr>
              <a:t>زن عهده‌دار مسئولیت تربیت فرزندان است.</a:t>
            </a:r>
          </a:p>
        </p:txBody>
      </p:sp>
    </p:spTree>
    <p:extLst>
      <p:ext uri="{BB962C8B-B14F-4D97-AF65-F5344CB8AC3E}">
        <p14:creationId xmlns:p14="http://schemas.microsoft.com/office/powerpoint/2010/main" val="1485832367"/>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4" name="Title 3"/>
          <p:cNvSpPr>
            <a:spLocks noGrp="1"/>
          </p:cNvSpPr>
          <p:nvPr>
            <p:ph type="title"/>
          </p:nvPr>
        </p:nvSpPr>
        <p:spPr/>
        <p:txBody>
          <a:bodyPr/>
          <a:lstStyle/>
          <a:p>
            <a:r>
              <a:rPr lang="fa-IR" dirty="0"/>
              <a:t>فرزندان رکن سوم خانواده</a:t>
            </a:r>
            <a:endParaRPr lang="de-DE" dirty="0"/>
          </a:p>
        </p:txBody>
      </p:sp>
      <p:sp>
        <p:nvSpPr>
          <p:cNvPr id="210" name="Shape 210"/>
          <p:cNvSpPr txBox="1">
            <a:spLocks noGrp="1"/>
          </p:cNvSpPr>
          <p:nvPr>
            <p:ph type="body" idx="1"/>
          </p:nvPr>
        </p:nvSpPr>
        <p:spPr/>
        <p:txBody>
          <a:bodyPr/>
          <a:lstStyle/>
          <a:p>
            <a:pPr lvl="0"/>
            <a:r>
              <a:rPr lang="fa-IR" dirty="0">
                <a:sym typeface="Mitr"/>
              </a:rPr>
              <a:t>در آيه 74 سوره فرقان مى خوانيم:</a:t>
            </a:r>
          </a:p>
          <a:p>
            <a:pPr lvl="0"/>
            <a:r>
              <a:rPr lang="fa-IR" dirty="0">
                <a:sym typeface="Mitr"/>
              </a:rPr>
              <a:t>والذين يقولون ربّنا هب لنا من أزواجنا قرّة أعين و اجعلنا للمتقين إماماً</a:t>
            </a:r>
          </a:p>
          <a:p>
            <a:pPr lvl="0"/>
            <a:r>
              <a:rPr lang="fa-IR" dirty="0">
                <a:sym typeface="Mitr"/>
              </a:rPr>
              <a:t>و كسانى كه مى گويند خداى ما ما را از همسران مان نور چشمان ببخش و ما را رهبر پرهيزكاران گردان.</a:t>
            </a:r>
          </a:p>
        </p:txBody>
      </p:sp>
    </p:spTree>
    <p:extLst>
      <p:ext uri="{BB962C8B-B14F-4D97-AF65-F5344CB8AC3E}">
        <p14:creationId xmlns:p14="http://schemas.microsoft.com/office/powerpoint/2010/main" val="79446329"/>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fa-IR" dirty="0">
                <a:sym typeface="Mitr"/>
              </a:rPr>
              <a:t>اسلام به طرق مختلف تلاش کرده تا انسان‌ها را به تقویت نظام خانواده تشویق کند</a:t>
            </a:r>
            <a:endParaRPr lang="de-DE" dirty="0"/>
          </a:p>
        </p:txBody>
      </p:sp>
      <p:sp>
        <p:nvSpPr>
          <p:cNvPr id="216" name="Shape 216"/>
          <p:cNvSpPr txBox="1">
            <a:spLocks noGrp="1"/>
          </p:cNvSpPr>
          <p:nvPr>
            <p:ph type="body" idx="1"/>
          </p:nvPr>
        </p:nvSpPr>
        <p:spPr/>
        <p:txBody>
          <a:bodyPr/>
          <a:lstStyle/>
          <a:p>
            <a:r>
              <a:rPr lang="fa-IR" dirty="0">
                <a:sym typeface="Mitr"/>
              </a:rPr>
              <a:t>حقوق پدر و مادر</a:t>
            </a:r>
          </a:p>
          <a:p>
            <a:r>
              <a:rPr lang="fa-IR" dirty="0">
                <a:sym typeface="Mitr"/>
              </a:rPr>
              <a:t>حقوق فرزندان</a:t>
            </a:r>
          </a:p>
          <a:p>
            <a:r>
              <a:rPr lang="fa-IR" dirty="0">
                <a:sym typeface="Mitr"/>
              </a:rPr>
              <a:t>حقوق همسران بر یکدیگر</a:t>
            </a:r>
          </a:p>
          <a:p>
            <a:r>
              <a:rPr lang="fa-IR" dirty="0">
                <a:sym typeface="Mitr"/>
              </a:rPr>
              <a:t>تشویق به تشکیل خانواده</a:t>
            </a:r>
          </a:p>
          <a:p>
            <a:r>
              <a:rPr lang="fa-IR" dirty="0">
                <a:sym typeface="Mitr"/>
              </a:rPr>
              <a:t>تحذیر از زندگی انفرادی</a:t>
            </a:r>
          </a:p>
          <a:p>
            <a:r>
              <a:rPr lang="fa-IR" dirty="0">
                <a:sym typeface="Mitr"/>
              </a:rPr>
              <a:t>تشویق‌های مالی، نظیر ارث، مهریه، نفقه و ...</a:t>
            </a:r>
          </a:p>
        </p:txBody>
      </p:sp>
    </p:spTree>
    <p:extLst>
      <p:ext uri="{BB962C8B-B14F-4D97-AF65-F5344CB8AC3E}">
        <p14:creationId xmlns:p14="http://schemas.microsoft.com/office/powerpoint/2010/main" val="559604494"/>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4" name="Title 3"/>
          <p:cNvSpPr>
            <a:spLocks noGrp="1"/>
          </p:cNvSpPr>
          <p:nvPr>
            <p:ph type="title"/>
          </p:nvPr>
        </p:nvSpPr>
        <p:spPr/>
        <p:txBody>
          <a:bodyPr/>
          <a:lstStyle/>
          <a:p>
            <a:r>
              <a:rPr lang="fa-IR" dirty="0">
                <a:sym typeface="Mitr"/>
              </a:rPr>
              <a:t>برخی آسیب‌های موجود در حوزه خانواده</a:t>
            </a:r>
            <a:endParaRPr lang="de-DE" dirty="0"/>
          </a:p>
        </p:txBody>
      </p:sp>
      <p:sp>
        <p:nvSpPr>
          <p:cNvPr id="222" name="Shape 222"/>
          <p:cNvSpPr txBox="1">
            <a:spLocks noGrp="1"/>
          </p:cNvSpPr>
          <p:nvPr>
            <p:ph type="body" idx="1"/>
          </p:nvPr>
        </p:nvSpPr>
        <p:spPr/>
        <p:txBody>
          <a:bodyPr/>
          <a:lstStyle/>
          <a:p>
            <a:r>
              <a:rPr lang="fa-IR" dirty="0">
                <a:sym typeface="Mitr"/>
              </a:rPr>
              <a:t>تو یا شما؟</a:t>
            </a:r>
          </a:p>
          <a:p>
            <a:r>
              <a:rPr lang="fa-IR" dirty="0">
                <a:sym typeface="Mitr"/>
              </a:rPr>
              <a:t>تربیت فرزندان یا برون سپاری؟</a:t>
            </a:r>
          </a:p>
          <a:p>
            <a:r>
              <a:rPr lang="fa-IR" dirty="0">
                <a:sym typeface="Mitr"/>
              </a:rPr>
              <a:t>توقعات یک سویه همسران از یکدیگر</a:t>
            </a:r>
          </a:p>
          <a:p>
            <a:r>
              <a:rPr lang="fa-IR" dirty="0">
                <a:sym typeface="Mitr"/>
              </a:rPr>
              <a:t>پرهیز از پذیرش مسئولیت خانواده، لذت جویی!</a:t>
            </a:r>
          </a:p>
          <a:p>
            <a:r>
              <a:rPr lang="fa-IR" dirty="0">
                <a:sym typeface="Mitr"/>
              </a:rPr>
              <a:t>خانواده‌های جزیره‌ای </a:t>
            </a:r>
          </a:p>
        </p:txBody>
      </p:sp>
    </p:spTree>
    <p:extLst>
      <p:ext uri="{BB962C8B-B14F-4D97-AF65-F5344CB8AC3E}">
        <p14:creationId xmlns:p14="http://schemas.microsoft.com/office/powerpoint/2010/main" val="96052628"/>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4" name="Title 3"/>
          <p:cNvSpPr>
            <a:spLocks noGrp="1"/>
          </p:cNvSpPr>
          <p:nvPr>
            <p:ph type="title"/>
          </p:nvPr>
        </p:nvSpPr>
        <p:spPr/>
        <p:txBody>
          <a:bodyPr/>
          <a:lstStyle/>
          <a:p>
            <a:r>
              <a:rPr lang="fa-IR" dirty="0">
                <a:sym typeface="Mitr"/>
              </a:rPr>
              <a:t>به نظر خدا، من چه کنم؟</a:t>
            </a:r>
            <a:endParaRPr lang="de-DE" dirty="0"/>
          </a:p>
        </p:txBody>
      </p:sp>
      <p:sp>
        <p:nvSpPr>
          <p:cNvPr id="228" name="Shape 228"/>
          <p:cNvSpPr txBox="1">
            <a:spLocks noGrp="1"/>
          </p:cNvSpPr>
          <p:nvPr>
            <p:ph type="body" idx="1"/>
          </p:nvPr>
        </p:nvSpPr>
        <p:spPr/>
        <p:txBody>
          <a:bodyPr>
            <a:normAutofit lnSpcReduction="10000"/>
          </a:bodyPr>
          <a:lstStyle/>
          <a:p>
            <a:r>
              <a:rPr lang="fa-IR" dirty="0">
                <a:sym typeface="Mitr"/>
              </a:rPr>
              <a:t>به عنوان یک فرزند</a:t>
            </a:r>
          </a:p>
          <a:p>
            <a:r>
              <a:rPr lang="fa-IR" dirty="0">
                <a:sym typeface="Mitr"/>
              </a:rPr>
              <a:t>به عنوان یک همسر آینده</a:t>
            </a:r>
          </a:p>
          <a:p>
            <a:r>
              <a:rPr lang="fa-IR" dirty="0">
                <a:sym typeface="Mitr"/>
              </a:rPr>
              <a:t>به عنوان یک همسر</a:t>
            </a:r>
          </a:p>
          <a:p>
            <a:r>
              <a:rPr lang="fa-IR" dirty="0">
                <a:sym typeface="Mitr"/>
              </a:rPr>
              <a:t>به عنوان یک پدر یا مادر</a:t>
            </a:r>
          </a:p>
          <a:p>
            <a:r>
              <a:rPr lang="fa-IR" dirty="0">
                <a:sym typeface="Mitr"/>
              </a:rPr>
              <a:t>به عنوان یک پدربزرگ یا مادربزرگ</a:t>
            </a:r>
          </a:p>
          <a:p>
            <a:r>
              <a:rPr lang="fa-IR" dirty="0">
                <a:sym typeface="Mitr"/>
              </a:rPr>
              <a:t>به عنوان یک خواهر یا برادر</a:t>
            </a:r>
          </a:p>
          <a:p>
            <a:r>
              <a:rPr lang="fa-IR" dirty="0">
                <a:sym typeface="Mitr"/>
              </a:rPr>
              <a:t>به عنوان یک عمو، عمه، دایی یا خاله</a:t>
            </a:r>
          </a:p>
          <a:p>
            <a:r>
              <a:rPr lang="fa-IR" dirty="0">
                <a:sym typeface="Mitr"/>
              </a:rPr>
              <a:t>به عنوان یک عمو زاده و ...</a:t>
            </a:r>
          </a:p>
        </p:txBody>
      </p:sp>
    </p:spTree>
    <p:extLst>
      <p:ext uri="{BB962C8B-B14F-4D97-AF65-F5344CB8AC3E}">
        <p14:creationId xmlns:p14="http://schemas.microsoft.com/office/powerpoint/2010/main" val="3635622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4" name="Title 3"/>
          <p:cNvSpPr>
            <a:spLocks noGrp="1"/>
          </p:cNvSpPr>
          <p:nvPr>
            <p:ph type="title"/>
          </p:nvPr>
        </p:nvSpPr>
        <p:spPr/>
        <p:txBody>
          <a:bodyPr/>
          <a:lstStyle/>
          <a:p>
            <a:r>
              <a:rPr lang="fa-IR" dirty="0">
                <a:sym typeface="Mitr"/>
              </a:rPr>
              <a:t>آداب تشکیل خانواده</a:t>
            </a:r>
            <a:endParaRPr lang="de-DE" dirty="0"/>
          </a:p>
        </p:txBody>
      </p:sp>
      <p:sp>
        <p:nvSpPr>
          <p:cNvPr id="234" name="Shape 234"/>
          <p:cNvSpPr txBox="1">
            <a:spLocks noGrp="1"/>
          </p:cNvSpPr>
          <p:nvPr>
            <p:ph type="body" idx="1"/>
          </p:nvPr>
        </p:nvSpPr>
        <p:spPr/>
        <p:txBody>
          <a:bodyPr/>
          <a:lstStyle/>
          <a:p>
            <a:r>
              <a:rPr lang="fa-IR" dirty="0">
                <a:sym typeface="Mitr"/>
              </a:rPr>
              <a:t>نگاه به ازدواج و زندگی خانوادگی</a:t>
            </a:r>
          </a:p>
          <a:p>
            <a:r>
              <a:rPr lang="fa-IR" dirty="0">
                <a:sym typeface="Mitr"/>
              </a:rPr>
              <a:t>اصل آزادی در انتخاب همسر</a:t>
            </a:r>
          </a:p>
          <a:p>
            <a:r>
              <a:rPr lang="fa-IR" dirty="0">
                <a:sym typeface="Mitr"/>
              </a:rPr>
              <a:t>همتایی و همراهی</a:t>
            </a:r>
          </a:p>
          <a:p>
            <a:r>
              <a:rPr lang="fa-IR" dirty="0">
                <a:sym typeface="Mitr"/>
              </a:rPr>
              <a:t>پرهیز از ملاک‌های غیرخدایی</a:t>
            </a:r>
          </a:p>
        </p:txBody>
      </p:sp>
    </p:spTree>
    <p:extLst>
      <p:ext uri="{BB962C8B-B14F-4D97-AF65-F5344CB8AC3E}">
        <p14:creationId xmlns:p14="http://schemas.microsoft.com/office/powerpoint/2010/main" val="2173073177"/>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9" name="Title 8"/>
          <p:cNvSpPr>
            <a:spLocks noGrp="1"/>
          </p:cNvSpPr>
          <p:nvPr>
            <p:ph type="title"/>
          </p:nvPr>
        </p:nvSpPr>
        <p:spPr/>
        <p:txBody>
          <a:bodyPr/>
          <a:lstStyle/>
          <a:p>
            <a:r>
              <a:rPr lang="fa-IR" dirty="0">
                <a:sym typeface="Mitr"/>
              </a:rPr>
              <a:t>مبانی اداره خانواده</a:t>
            </a:r>
            <a:endParaRPr lang="de-DE" dirty="0"/>
          </a:p>
        </p:txBody>
      </p:sp>
      <p:sp>
        <p:nvSpPr>
          <p:cNvPr id="6" name="Content Placeholder 5"/>
          <p:cNvSpPr>
            <a:spLocks noGrp="1"/>
          </p:cNvSpPr>
          <p:nvPr>
            <p:ph idx="1"/>
          </p:nvPr>
        </p:nvSpPr>
        <p:spPr/>
        <p:txBody>
          <a:bodyPr>
            <a:normAutofit/>
          </a:bodyPr>
          <a:lstStyle/>
          <a:p>
            <a:r>
              <a:rPr lang="fa-IR" dirty="0">
                <a:sym typeface="Mitr"/>
              </a:rPr>
              <a:t>اصل مودت و رحمت</a:t>
            </a:r>
          </a:p>
          <a:p>
            <a:r>
              <a:rPr lang="fa-IR" dirty="0">
                <a:sym typeface="Mitr"/>
              </a:rPr>
              <a:t>اصل رفق و ملایمت</a:t>
            </a:r>
          </a:p>
          <a:p>
            <a:r>
              <a:rPr lang="fa-IR" dirty="0">
                <a:sym typeface="Mitr"/>
              </a:rPr>
              <a:t>اصل حقوق مداری</a:t>
            </a:r>
          </a:p>
          <a:p>
            <a:pPr lvl="2"/>
            <a:r>
              <a:rPr lang="fa-IR" dirty="0">
                <a:sym typeface="Mitr"/>
              </a:rPr>
              <a:t>حقوق همسران</a:t>
            </a:r>
          </a:p>
          <a:p>
            <a:pPr lvl="2"/>
            <a:r>
              <a:rPr lang="fa-IR" dirty="0">
                <a:sym typeface="Mitr"/>
              </a:rPr>
              <a:t>حقوق فرزندان</a:t>
            </a:r>
          </a:p>
          <a:p>
            <a:pPr lvl="2"/>
            <a:r>
              <a:rPr lang="fa-IR" dirty="0">
                <a:sym typeface="Mitr"/>
              </a:rPr>
              <a:t>حقوق والدین</a:t>
            </a:r>
          </a:p>
          <a:p>
            <a:r>
              <a:rPr lang="fa-IR" dirty="0">
                <a:sym typeface="Mitr"/>
              </a:rPr>
              <a:t>اصل تأمین نیازها</a:t>
            </a:r>
          </a:p>
          <a:p>
            <a:pPr lvl="1"/>
            <a:r>
              <a:rPr lang="fa-IR" dirty="0">
                <a:sym typeface="Mitr"/>
              </a:rPr>
              <a:t>جایگاه و اهمیت تأمین نیازها</a:t>
            </a:r>
          </a:p>
          <a:p>
            <a:pPr lvl="1"/>
            <a:r>
              <a:rPr lang="fa-IR" dirty="0">
                <a:sym typeface="Mitr"/>
              </a:rPr>
              <a:t>اقسام نیازها</a:t>
            </a:r>
          </a:p>
          <a:p>
            <a:r>
              <a:rPr lang="fa-IR" dirty="0">
                <a:sym typeface="Mitr"/>
              </a:rPr>
              <a:t>اصل تکریم</a:t>
            </a:r>
          </a:p>
        </p:txBody>
      </p:sp>
      <p:sp>
        <p:nvSpPr>
          <p:cNvPr id="10" name="Text Placeholder 9"/>
          <p:cNvSpPr>
            <a:spLocks noGrp="1"/>
          </p:cNvSpPr>
          <p:nvPr>
            <p:ph type="body" sz="half" idx="2"/>
          </p:nvPr>
        </p:nvSpPr>
        <p:spPr/>
        <p:txBody>
          <a:bodyPr/>
          <a:lstStyle/>
          <a:p>
            <a:endParaRPr lang="de-DE"/>
          </a:p>
        </p:txBody>
      </p:sp>
    </p:spTree>
    <p:extLst>
      <p:ext uri="{BB962C8B-B14F-4D97-AF65-F5344CB8AC3E}">
        <p14:creationId xmlns:p14="http://schemas.microsoft.com/office/powerpoint/2010/main" val="1217834201"/>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Shape 246"/>
          <p:cNvSpPr txBox="1">
            <a:spLocks noGrp="1"/>
          </p:cNvSpPr>
          <p:nvPr>
            <p:ph type="title"/>
          </p:nvPr>
        </p:nvSpPr>
        <p:spPr/>
        <p:txBody>
          <a:bodyPr/>
          <a:lstStyle/>
          <a:p>
            <a:pPr lvl="0"/>
            <a:r>
              <a:rPr lang="fa-IR" dirty="0">
                <a:sym typeface="Mitr"/>
              </a:rPr>
              <a:t>مبانی اداره خانواده (ادامه) </a:t>
            </a:r>
          </a:p>
        </p:txBody>
      </p:sp>
      <p:sp>
        <p:nvSpPr>
          <p:cNvPr id="5" name="Content Placeholder 4"/>
          <p:cNvSpPr>
            <a:spLocks noGrp="1"/>
          </p:cNvSpPr>
          <p:nvPr>
            <p:ph idx="1"/>
          </p:nvPr>
        </p:nvSpPr>
        <p:spPr/>
        <p:txBody>
          <a:bodyPr/>
          <a:lstStyle/>
          <a:p>
            <a:r>
              <a:rPr lang="fa-IR" dirty="0">
                <a:sym typeface="Mitr"/>
              </a:rPr>
              <a:t>اصل تفاهم و توافق</a:t>
            </a:r>
          </a:p>
          <a:p>
            <a:r>
              <a:rPr lang="fa-IR" dirty="0">
                <a:sym typeface="Mitr"/>
              </a:rPr>
              <a:t>اصل مدارا و سازگاری</a:t>
            </a:r>
          </a:p>
          <a:p>
            <a:r>
              <a:rPr lang="fa-IR" dirty="0">
                <a:sym typeface="Mitr"/>
              </a:rPr>
              <a:t>اصل نفی خشونت</a:t>
            </a:r>
          </a:p>
          <a:p>
            <a:r>
              <a:rPr lang="fa-IR" dirty="0">
                <a:sym typeface="Mitr"/>
              </a:rPr>
              <a:t>اصل بخشش و گذشت</a:t>
            </a:r>
          </a:p>
          <a:p>
            <a:r>
              <a:rPr lang="fa-IR" dirty="0">
                <a:sym typeface="Mitr"/>
              </a:rPr>
              <a:t>اصل همکاری در امور خانه</a:t>
            </a:r>
          </a:p>
          <a:p>
            <a:r>
              <a:rPr lang="fa-IR" dirty="0">
                <a:sym typeface="Mitr"/>
              </a:rPr>
              <a:t>اصل صراحت و صداقت</a:t>
            </a:r>
          </a:p>
          <a:p>
            <a:r>
              <a:rPr lang="fa-IR" dirty="0">
                <a:sym typeface="Mitr"/>
              </a:rPr>
              <a:t>اصل شکیبایی و بردباری</a:t>
            </a:r>
          </a:p>
          <a:p>
            <a:r>
              <a:rPr lang="fa-IR" dirty="0">
                <a:sym typeface="Mitr"/>
              </a:rPr>
              <a:t>اصل تدبیر امور</a:t>
            </a:r>
          </a:p>
          <a:p>
            <a:r>
              <a:rPr lang="fa-IR" dirty="0">
                <a:sym typeface="Mitr"/>
              </a:rPr>
              <a:t>اصل حفظ و استحکام خانواده</a:t>
            </a:r>
          </a:p>
        </p:txBody>
      </p:sp>
      <p:sp>
        <p:nvSpPr>
          <p:cNvPr id="247" name="Shape 247"/>
          <p:cNvSpPr txBox="1">
            <a:spLocks noGrp="1"/>
          </p:cNvSpPr>
          <p:nvPr>
            <p:ph type="body" sz="half" idx="2"/>
          </p:nvPr>
        </p:nvSpPr>
        <p:spPr/>
        <p:txBody>
          <a:bodyPr>
            <a:normAutofit/>
          </a:bodyPr>
          <a:lstStyle/>
          <a:p>
            <a:pPr lvl="1"/>
            <a:endParaRPr lang="fa-IR" dirty="0">
              <a:sym typeface="Mitr"/>
            </a:endParaRPr>
          </a:p>
        </p:txBody>
      </p:sp>
    </p:spTree>
    <p:extLst>
      <p:ext uri="{BB962C8B-B14F-4D97-AF65-F5344CB8AC3E}">
        <p14:creationId xmlns:p14="http://schemas.microsoft.com/office/powerpoint/2010/main" val="3169736940"/>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Shape 254"/>
          <p:cNvSpPr txBox="1">
            <a:spLocks noGrp="1"/>
          </p:cNvSpPr>
          <p:nvPr>
            <p:ph type="title"/>
          </p:nvPr>
        </p:nvSpPr>
        <p:spPr/>
        <p:txBody>
          <a:bodyPr/>
          <a:lstStyle/>
          <a:p>
            <a:pPr lvl="0"/>
            <a:r>
              <a:rPr lang="fa-IR"/>
              <a:t>تعاون همسران</a:t>
            </a:r>
          </a:p>
        </p:txBody>
      </p:sp>
      <p:sp>
        <p:nvSpPr>
          <p:cNvPr id="255" name="Shape 255"/>
          <p:cNvSpPr txBox="1">
            <a:spLocks noGrp="1"/>
          </p:cNvSpPr>
          <p:nvPr>
            <p:ph type="body" idx="1"/>
          </p:nvPr>
        </p:nvSpPr>
        <p:spPr/>
        <p:txBody>
          <a:bodyPr/>
          <a:lstStyle/>
          <a:p>
            <a:pPr lvl="0"/>
            <a:r>
              <a:rPr lang="fa-IR">
                <a:sym typeface="Verdana"/>
              </a:rPr>
              <a:t> پیامبر عزیز خدا صلی الله علیه و آله می فرمایند:</a:t>
            </a:r>
          </a:p>
          <a:p>
            <a:pPr lvl="0"/>
            <a:r>
              <a:rPr lang="fa-IR">
                <a:sym typeface="Verdana"/>
              </a:rPr>
              <a:t> «ایما امراة اعانت زوجها علی الحج والجهاد او طلب العلم اعطاها الله من الثواب ما یعطی امراة ایوب علیه السلام  ; هر زنی که در حج و جهاد و دانش اندوزی به شوهرش کمک کند، خداوند آن پاداشی را که به زن حضرت ایوب علیه السلام داده است، به او می دهد</a:t>
            </a:r>
          </a:p>
          <a:p>
            <a:pPr lvl="0"/>
            <a:endParaRPr lang="fa-IR">
              <a:sym typeface="Verdana"/>
            </a:endParaRPr>
          </a:p>
        </p:txBody>
      </p:sp>
    </p:spTree>
    <p:extLst>
      <p:ext uri="{BB962C8B-B14F-4D97-AF65-F5344CB8AC3E}">
        <p14:creationId xmlns:p14="http://schemas.microsoft.com/office/powerpoint/2010/main" val="4260334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Shape 262"/>
          <p:cNvSpPr txBox="1">
            <a:spLocks noGrp="1"/>
          </p:cNvSpPr>
          <p:nvPr>
            <p:ph type="title"/>
          </p:nvPr>
        </p:nvSpPr>
        <p:spPr/>
        <p:txBody>
          <a:bodyPr/>
          <a:lstStyle/>
          <a:p>
            <a:pPr lvl="0"/>
            <a:r>
              <a:rPr lang="fa-IR"/>
              <a:t>بی پیرایگی پیامبر (در خانه)</a:t>
            </a:r>
          </a:p>
        </p:txBody>
      </p:sp>
      <p:sp>
        <p:nvSpPr>
          <p:cNvPr id="263" name="Shape 263"/>
          <p:cNvSpPr txBox="1">
            <a:spLocks noGrp="1"/>
          </p:cNvSpPr>
          <p:nvPr>
            <p:ph type="body" idx="1"/>
          </p:nvPr>
        </p:nvSpPr>
        <p:spPr/>
        <p:txBody>
          <a:bodyPr>
            <a:normAutofit lnSpcReduction="10000"/>
          </a:bodyPr>
          <a:lstStyle/>
          <a:p>
            <a:pPr lvl="0"/>
            <a:r>
              <a:rPr lang="fa-IR">
                <a:sym typeface="Verdana"/>
              </a:rPr>
              <a:t>بی پیرایگی پیامبر صَلَّي اللهُ عَلَيْهِ وَآلِهِ در خانه</a:t>
            </a:r>
          </a:p>
          <a:p>
            <a:pPr lvl="0"/>
            <a:r>
              <a:rPr lang="fa-IR">
                <a:sym typeface="Verdana"/>
              </a:rPr>
              <a:t>و فی المناقب: «و کان صَلَّي اللهُ عَلَيْهِ وَآلِهِ یخصف النعل و یرقع الثواب و یفتح الباب و یحلب الشاه و یعقل البعیر فیحلبها و یطحن مع الخادم إذا أعیی و یضع طهوره باللیل بیده و یخدم فی مهنه اهله و یقطع اللحم»؛ رسول خدا صَلَّي اللهُ عَلَيْهِ وَآلِهِ خودش کفشش را تعمیر می کرد و لباسش را وصله می زد، خود آن حضرت در خانه را باز می کرد و گوسفندان را می دوشید و شتر را می بست تا شیرش را بدوشد و هر گاه کارگرش از آسیاب کردن خسته می شد، خود آسیاب می فرمود. شخصاً آب وضوی شبش را فراهم می کرد و در کارهای منزل کمک می کرد و خود گوشت را خرد می فرمود»</a:t>
            </a:r>
          </a:p>
          <a:p>
            <a:pPr lvl="0"/>
            <a:endParaRPr lang="fa-IR">
              <a:sym typeface="Verdana"/>
            </a:endParaRPr>
          </a:p>
          <a:p>
            <a:pPr lvl="0"/>
            <a:r>
              <a:rPr lang="fa-IR">
                <a:sym typeface="Verdana"/>
              </a:rPr>
              <a:t>می شود این نتیجه را گرفت که پیامبر در چنین زمانه ای خودشون لباسهای خودشون رو می شستند، اتو می کردند، تعمیر می کردند. این کارها را به همسر خود نمی سپردند.</a:t>
            </a:r>
          </a:p>
          <a:p>
            <a:pPr lvl="0"/>
            <a:endParaRPr lang="fa-IR">
              <a:sym typeface="Verdana"/>
            </a:endParaRPr>
          </a:p>
        </p:txBody>
      </p:sp>
    </p:spTree>
    <p:extLst>
      <p:ext uri="{BB962C8B-B14F-4D97-AF65-F5344CB8AC3E}">
        <p14:creationId xmlns:p14="http://schemas.microsoft.com/office/powerpoint/2010/main" val="25495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4" name="Title 3"/>
          <p:cNvSpPr>
            <a:spLocks noGrp="1"/>
          </p:cNvSpPr>
          <p:nvPr>
            <p:ph type="title"/>
          </p:nvPr>
        </p:nvSpPr>
        <p:spPr/>
        <p:txBody>
          <a:bodyPr/>
          <a:lstStyle/>
          <a:p>
            <a:r>
              <a:rPr lang="fa-IR" dirty="0"/>
              <a:t>در این جلسه ...</a:t>
            </a:r>
            <a:endParaRPr lang="de-DE" dirty="0"/>
          </a:p>
        </p:txBody>
      </p:sp>
      <p:sp>
        <p:nvSpPr>
          <p:cNvPr id="154" name="Shape 154"/>
          <p:cNvSpPr txBox="1">
            <a:spLocks noGrp="1"/>
          </p:cNvSpPr>
          <p:nvPr>
            <p:ph type="body" idx="1"/>
          </p:nvPr>
        </p:nvSpPr>
        <p:spPr/>
        <p:txBody>
          <a:bodyPr/>
          <a:lstStyle/>
          <a:p>
            <a:r>
              <a:rPr lang="fa-IR" dirty="0">
                <a:sym typeface="Mitr"/>
              </a:rPr>
              <a:t>الگوی زندگی خانواده محور در اسلام</a:t>
            </a:r>
          </a:p>
          <a:p>
            <a:r>
              <a:rPr lang="fa-IR" dirty="0">
                <a:sym typeface="Mitr"/>
              </a:rPr>
              <a:t>احسان به والدین</a:t>
            </a:r>
          </a:p>
          <a:p>
            <a:r>
              <a:rPr lang="fa-IR" dirty="0">
                <a:sym typeface="Mitr"/>
              </a:rPr>
              <a:t>ازدواج</a:t>
            </a:r>
          </a:p>
          <a:p>
            <a:r>
              <a:rPr lang="fa-IR" dirty="0">
                <a:sym typeface="Mitr"/>
              </a:rPr>
              <a:t>عفت قبل از ازدواج و وفاداری بعد از ازدواج</a:t>
            </a:r>
          </a:p>
          <a:p>
            <a:r>
              <a:rPr lang="fa-IR" dirty="0">
                <a:sym typeface="Mitr"/>
              </a:rPr>
              <a:t>همسرداری</a:t>
            </a:r>
          </a:p>
          <a:p>
            <a:r>
              <a:rPr lang="fa-IR" dirty="0">
                <a:sym typeface="Mitr"/>
              </a:rPr>
              <a:t>فرزنددار شدن و تربیت فرزندان</a:t>
            </a:r>
          </a:p>
          <a:p>
            <a:r>
              <a:rPr lang="fa-IR" dirty="0">
                <a:sym typeface="Mitr"/>
              </a:rPr>
              <a:t>صله رحم</a:t>
            </a:r>
          </a:p>
        </p:txBody>
      </p:sp>
    </p:spTree>
    <p:extLst>
      <p:ext uri="{BB962C8B-B14F-4D97-AF65-F5344CB8AC3E}">
        <p14:creationId xmlns:p14="http://schemas.microsoft.com/office/powerpoint/2010/main" val="2093386544"/>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Shape 270"/>
          <p:cNvSpPr txBox="1">
            <a:spLocks noGrp="1"/>
          </p:cNvSpPr>
          <p:nvPr>
            <p:ph type="title"/>
          </p:nvPr>
        </p:nvSpPr>
        <p:spPr/>
        <p:txBody>
          <a:bodyPr/>
          <a:lstStyle/>
          <a:p>
            <a:pPr lvl="0"/>
            <a:r>
              <a:rPr lang="fa-IR"/>
              <a:t>بایدها و نبایدها</a:t>
            </a:r>
          </a:p>
        </p:txBody>
      </p:sp>
      <p:sp>
        <p:nvSpPr>
          <p:cNvPr id="271" name="Shape 271"/>
          <p:cNvSpPr txBox="1">
            <a:spLocks noGrp="1"/>
          </p:cNvSpPr>
          <p:nvPr>
            <p:ph type="body" idx="1"/>
          </p:nvPr>
        </p:nvSpPr>
        <p:spPr/>
        <p:txBody>
          <a:bodyPr>
            <a:normAutofit fontScale="55000" lnSpcReduction="20000"/>
          </a:bodyPr>
          <a:lstStyle/>
          <a:p>
            <a:pPr lvl="0"/>
            <a:r>
              <a:rPr lang="fa-IR">
                <a:sym typeface="Calibri"/>
              </a:rPr>
              <a:t> امام صادق (علیه السلام) فرمود: </a:t>
            </a:r>
          </a:p>
          <a:p>
            <a:pPr lvl="0"/>
            <a:r>
              <a:rPr lang="fa-IR">
                <a:sym typeface="Calibri"/>
              </a:rPr>
              <a:t> لا غنی بالزوج عن ثلاثة أشیاء فیما بینه و بین زوجته و هی الموافقة لیجتلب بها موافقتها و محبتها و هواها و حسن خلقه معها و استعماله استمالة قلبها بالهیئة الحسنة فی عینها و توسعته علیها. </a:t>
            </a:r>
          </a:p>
          <a:p>
            <a:pPr lvl="0"/>
            <a:r>
              <a:rPr lang="fa-IR">
                <a:sym typeface="Calibri"/>
              </a:rPr>
              <a:t> ولا غنی بالزوجة فیما بینها و بین زوجها الموافق لها عن ثلاث خصال و هن: صیانة نفسها عن کل دنس حتی یطمئن قلبه الی الثقة بها فی حال المحبوب والمکروه و حیاطته لیکون ذلک عاطفا علیها عند زلة تکون منها و اظهار العشق له بالخلابة(21) والهیئة الحسنة لها فی عینه. </a:t>
            </a:r>
          </a:p>
          <a:p>
            <a:pPr lvl="0"/>
            <a:r>
              <a:rPr lang="fa-IR">
                <a:sym typeface="Calibri"/>
              </a:rPr>
              <a:t>(بحار / ج 75، 237 - تحف العقول / 238 - میزان الحکمه / ج 4، 284) </a:t>
            </a:r>
          </a:p>
          <a:p>
            <a:pPr lvl="0"/>
            <a:r>
              <a:rPr lang="fa-IR">
                <a:sym typeface="Calibri"/>
              </a:rPr>
              <a:t>مرد در زندگی خود با همسرش، از سه چیز بی نیاز نمی گردد و آن سه عبارتند از: </a:t>
            </a:r>
          </a:p>
          <a:p>
            <a:pPr lvl="0"/>
            <a:r>
              <a:rPr lang="fa-IR">
                <a:sym typeface="Calibri"/>
              </a:rPr>
              <a:t>1 - موافقت و همراهی با وی، تا بتواند موافقت و محبت و دوستی او را جلب نماید. </a:t>
            </a:r>
          </a:p>
          <a:p>
            <a:pPr lvl="0"/>
            <a:r>
              <a:rPr lang="fa-IR">
                <a:sym typeface="Calibri"/>
              </a:rPr>
              <a:t>2 - خوشرفتاری با او و بدست آوردن قلب وی با جلوه بصورت خوش و شکل زیبا در چشم او. </a:t>
            </a:r>
          </a:p>
          <a:p>
            <a:pPr lvl="0"/>
            <a:r>
              <a:rPr lang="fa-IR">
                <a:sym typeface="Calibri"/>
              </a:rPr>
              <a:t>3 - وسعت گشایش دادن به او (در نیازمندیهای زندگی.) </a:t>
            </a:r>
          </a:p>
          <a:p>
            <a:pPr lvl="0"/>
            <a:r>
              <a:rPr lang="fa-IR">
                <a:sym typeface="Calibri"/>
              </a:rPr>
              <a:t>و زن نیز در زندگی خود با شوهر موافقش، از سه چیز بی نیاز نمی باشد و آن سه عبارتند از: </a:t>
            </a:r>
          </a:p>
          <a:p>
            <a:pPr lvl="0"/>
            <a:r>
              <a:rPr lang="fa-IR">
                <a:sym typeface="Calibri"/>
              </a:rPr>
              <a:t>1 - نگهداری خود از هرگونه ناپاکی، تا قلب شوهرش، در حال خوشی و ناراحتی به وی اطمینان پیدا کند. </a:t>
            </a:r>
          </a:p>
          <a:p>
            <a:pPr lvl="0"/>
            <a:r>
              <a:rPr lang="fa-IR">
                <a:sym typeface="Calibri"/>
              </a:rPr>
              <a:t>2 - از شوهرش خوب نگهداری نماید تا در موقع لغزش از وی گذشت کند و نسبت به او مهربان باشد. </a:t>
            </a:r>
          </a:p>
          <a:p>
            <a:pPr lvl="0"/>
            <a:r>
              <a:rPr lang="fa-IR">
                <a:sym typeface="Calibri"/>
              </a:rPr>
              <a:t>3 - به شوهرش اظهار عشق کند و با گفتار خوش و شکل زیبای خود، در چشم او محبت ایجاد کند (و وی را به خود علاقه مند سازد.) </a:t>
            </a:r>
          </a:p>
          <a:p>
            <a:pPr lvl="0"/>
            <a:endParaRPr lang="fa-IR">
              <a:sym typeface="Verdana"/>
            </a:endParaRPr>
          </a:p>
        </p:txBody>
      </p:sp>
    </p:spTree>
    <p:extLst>
      <p:ext uri="{BB962C8B-B14F-4D97-AF65-F5344CB8AC3E}">
        <p14:creationId xmlns:p14="http://schemas.microsoft.com/office/powerpoint/2010/main" val="26107323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Shape 278"/>
          <p:cNvSpPr txBox="1">
            <a:spLocks noGrp="1"/>
          </p:cNvSpPr>
          <p:nvPr>
            <p:ph type="title"/>
          </p:nvPr>
        </p:nvSpPr>
        <p:spPr/>
        <p:txBody>
          <a:bodyPr/>
          <a:lstStyle/>
          <a:p>
            <a:pPr lvl="0"/>
            <a:r>
              <a:rPr lang="fa-IR"/>
              <a:t>بایدها و نبایدها</a:t>
            </a:r>
          </a:p>
        </p:txBody>
      </p:sp>
      <p:sp>
        <p:nvSpPr>
          <p:cNvPr id="279" name="Shape 279"/>
          <p:cNvSpPr txBox="1">
            <a:spLocks noGrp="1"/>
          </p:cNvSpPr>
          <p:nvPr>
            <p:ph type="body" idx="1"/>
          </p:nvPr>
        </p:nvSpPr>
        <p:spPr/>
        <p:txBody>
          <a:bodyPr/>
          <a:lstStyle/>
          <a:p>
            <a:pPr lvl="0"/>
            <a:r>
              <a:rPr lang="fa-IR">
                <a:sym typeface="Verdana"/>
              </a:rPr>
              <a:t>از همسران خود مانند کلفت کار بخواهند و هرگز وی را یاری نکنند. و بعضی زنان شوهران خود را همانند کارمند می دانند. </a:t>
            </a:r>
          </a:p>
          <a:p>
            <a:pPr lvl="0"/>
            <a:r>
              <a:rPr lang="fa-IR">
                <a:sym typeface="Verdana"/>
              </a:rPr>
              <a:t>بعضی از مردان،‌زنان خود در بستر بر نیازهاش همسرانشان کم توجه هستند و بعضی از زنان خود را جزء مهمانی های زنانه آرایش نمی کنند.</a:t>
            </a:r>
          </a:p>
          <a:p>
            <a:pPr lvl="0"/>
            <a:r>
              <a:rPr lang="fa-IR">
                <a:sym typeface="Verdana"/>
              </a:rPr>
              <a:t>بعضی از مردان نسبت به همسران خود خسیس هستند. (‏ وَ الَّذِي نَفْسِي‏ بِيَدِهِ مَا أَنْفَقَ‏ النَّاسُ مِنْ نَفَقَةٍ أَحَبَّ مِنْ قَوْلِ الْخَيْرِ.) و بعضی از همسران بسیار کم اهل قناعت هستند.</a:t>
            </a:r>
          </a:p>
          <a:p>
            <a:pPr lvl="0"/>
            <a:r>
              <a:rPr lang="fa-IR">
                <a:sym typeface="Verdana"/>
              </a:rPr>
              <a:t>مردان انتظار اطاعت همسرنشان را داشته باشند. و البته «لا شفیع للمراة انجح عند ربها من رضا زوجها  ; برای زن هیچ شفیعی نزد پروردگارش به اندازه رضایت شوهرش سودمندتر نیست .» سفینة البحار، ج 1، ص 561 .</a:t>
            </a:r>
          </a:p>
          <a:p>
            <a:pPr lvl="0"/>
            <a:endParaRPr lang="fa-IR">
              <a:sym typeface="Verdana"/>
            </a:endParaRPr>
          </a:p>
          <a:p>
            <a:pPr lvl="0"/>
            <a:endParaRPr lang="fa-IR">
              <a:sym typeface="Verdana"/>
            </a:endParaRPr>
          </a:p>
          <a:p>
            <a:pPr lvl="0"/>
            <a:endParaRPr lang="fa-IR">
              <a:sym typeface="Verdana"/>
            </a:endParaRPr>
          </a:p>
          <a:p>
            <a:pPr lvl="0"/>
            <a:endParaRPr lang="fa-IR">
              <a:sym typeface="Verdana"/>
            </a:endParaRPr>
          </a:p>
          <a:p>
            <a:pPr lvl="0"/>
            <a:endParaRPr lang="fa-IR">
              <a:sym typeface="Verdana"/>
            </a:endParaRPr>
          </a:p>
        </p:txBody>
      </p:sp>
    </p:spTree>
    <p:extLst>
      <p:ext uri="{BB962C8B-B14F-4D97-AF65-F5344CB8AC3E}">
        <p14:creationId xmlns:p14="http://schemas.microsoft.com/office/powerpoint/2010/main" val="36146346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Shape 286"/>
          <p:cNvSpPr txBox="1">
            <a:spLocks noGrp="1"/>
          </p:cNvSpPr>
          <p:nvPr>
            <p:ph type="title"/>
          </p:nvPr>
        </p:nvSpPr>
        <p:spPr/>
        <p:txBody>
          <a:bodyPr/>
          <a:lstStyle/>
          <a:p>
            <a:pPr lvl="0"/>
            <a:r>
              <a:rPr lang="fa-IR"/>
              <a:t>صله رحم</a:t>
            </a:r>
          </a:p>
        </p:txBody>
      </p:sp>
      <p:sp>
        <p:nvSpPr>
          <p:cNvPr id="287" name="Shape 287"/>
          <p:cNvSpPr txBox="1">
            <a:spLocks noGrp="1"/>
          </p:cNvSpPr>
          <p:nvPr>
            <p:ph type="body" idx="1"/>
          </p:nvPr>
        </p:nvSpPr>
        <p:spPr/>
        <p:txBody>
          <a:bodyPr/>
          <a:lstStyle/>
          <a:p>
            <a:pPr lvl="0"/>
            <a:endParaRPr lang="fa-IR" dirty="0">
              <a:sym typeface="Verdana"/>
            </a:endParaRPr>
          </a:p>
          <a:p>
            <a:pPr lvl="0"/>
            <a:r>
              <a:rPr lang="fa-IR" dirty="0">
                <a:sym typeface="Verdana"/>
              </a:rPr>
              <a:t>وَالَّذِينَ يَصِلُونَ مَآ أَمَرَ اللَّهُ بِهِ أَن يُوصَلَ وَيَخْشَوْنَ رَبَّهُمْ وَ يَخَافُونَ سُوءَ الْحِسَابِ. و(خردمندان) كسانى هستند كه آنچه را خداوند به پيوند با آن فرمان داده پيوند مى‏دهند و در برابرپروردگارشان (بخاطر شناختى كه دارند) خشوع وخشيت دارند و از سختى حساب مى‏ترسند.</a:t>
            </a:r>
          </a:p>
          <a:p>
            <a:pPr lvl="0"/>
            <a:endParaRPr lang="fa-IR" dirty="0">
              <a:sym typeface="Verdana"/>
            </a:endParaRPr>
          </a:p>
          <a:p>
            <a:pPr lvl="0"/>
            <a:endParaRPr lang="fa-IR" dirty="0">
              <a:sym typeface="Verdana"/>
            </a:endParaRPr>
          </a:p>
          <a:p>
            <a:pPr lvl="0"/>
            <a:r>
              <a:rPr lang="fa-IR" dirty="0">
                <a:sym typeface="Verdana"/>
              </a:rPr>
              <a:t>فهل عسیتم ان تولیتم ان تفسدوا فی الارض و تقطعوا ارحامکم </a:t>
            </a:r>
          </a:p>
          <a:p>
            <a:pPr lvl="0"/>
            <a:endParaRPr lang="fa-IR" dirty="0">
              <a:sym typeface="Verdana"/>
            </a:endParaRPr>
          </a:p>
          <a:p>
            <a:pPr lvl="0"/>
            <a:endParaRPr lang="fa-IR" dirty="0">
              <a:sym typeface="Verdana"/>
            </a:endParaRPr>
          </a:p>
          <a:p>
            <a:pPr lvl="0"/>
            <a:endParaRPr lang="fa-IR" dirty="0">
              <a:sym typeface="Verdana"/>
            </a:endParaRPr>
          </a:p>
        </p:txBody>
      </p:sp>
    </p:spTree>
    <p:extLst>
      <p:ext uri="{BB962C8B-B14F-4D97-AF65-F5344CB8AC3E}">
        <p14:creationId xmlns:p14="http://schemas.microsoft.com/office/powerpoint/2010/main" val="1094825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Shape 292"/>
        <p:cNvGrpSpPr/>
        <p:nvPr/>
      </p:nvGrpSpPr>
      <p:grpSpPr>
        <a:xfrm>
          <a:off x="0" y="0"/>
          <a:ext cx="0" cy="0"/>
          <a:chOff x="0" y="0"/>
          <a:chExt cx="0" cy="0"/>
        </a:xfrm>
      </p:grpSpPr>
      <p:sp>
        <p:nvSpPr>
          <p:cNvPr id="4" name="Title 3"/>
          <p:cNvSpPr>
            <a:spLocks noGrp="1"/>
          </p:cNvSpPr>
          <p:nvPr>
            <p:ph type="title"/>
          </p:nvPr>
        </p:nvSpPr>
        <p:spPr/>
        <p:txBody>
          <a:bodyPr/>
          <a:lstStyle/>
          <a:p>
            <a:endParaRPr lang="de-DE"/>
          </a:p>
        </p:txBody>
      </p:sp>
      <p:sp>
        <p:nvSpPr>
          <p:cNvPr id="293" name="Shape 293"/>
          <p:cNvSpPr txBox="1">
            <a:spLocks noGrp="1"/>
          </p:cNvSpPr>
          <p:nvPr>
            <p:ph type="body" idx="1"/>
          </p:nvPr>
        </p:nvSpPr>
        <p:spPr/>
        <p:txBody>
          <a:bodyPr/>
          <a:lstStyle/>
          <a:p>
            <a:pPr lvl="0"/>
            <a:endParaRPr lang="fa-IR">
              <a:sym typeface="Mitr"/>
            </a:endParaRPr>
          </a:p>
          <a:p>
            <a:pPr lvl="0"/>
            <a:endParaRPr lang="fa-IR">
              <a:sym typeface="Mitr"/>
            </a:endParaRPr>
          </a:p>
          <a:p>
            <a:pPr lvl="0"/>
            <a:endParaRPr lang="fa-IR">
              <a:sym typeface="Mitr"/>
            </a:endParaRPr>
          </a:p>
          <a:p>
            <a:pPr lvl="0"/>
            <a:r>
              <a:rPr lang="fa-IR">
                <a:sym typeface="Mitr"/>
              </a:rPr>
              <a:t>بهترین خانواده، خانواده رسول خدا و عترت طاهرینشان، الگوهای ما</a:t>
            </a:r>
          </a:p>
          <a:p>
            <a:pPr lvl="3"/>
            <a:r>
              <a:rPr lang="fa-IR">
                <a:sym typeface="Mitr"/>
              </a:rPr>
              <a:t> </a:t>
            </a:r>
          </a:p>
        </p:txBody>
      </p:sp>
    </p:spTree>
    <p:extLst>
      <p:ext uri="{BB962C8B-B14F-4D97-AF65-F5344CB8AC3E}">
        <p14:creationId xmlns:p14="http://schemas.microsoft.com/office/powerpoint/2010/main" val="708454943"/>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4" name="Title 3"/>
          <p:cNvSpPr>
            <a:spLocks noGrp="1"/>
          </p:cNvSpPr>
          <p:nvPr>
            <p:ph type="title"/>
          </p:nvPr>
        </p:nvSpPr>
        <p:spPr/>
        <p:txBody>
          <a:bodyPr/>
          <a:lstStyle/>
          <a:p>
            <a:r>
              <a:rPr lang="fa-IR" dirty="0"/>
              <a:t>در این جلسه ...</a:t>
            </a:r>
            <a:endParaRPr lang="de-DE" dirty="0"/>
          </a:p>
        </p:txBody>
      </p:sp>
      <p:sp>
        <p:nvSpPr>
          <p:cNvPr id="154" name="Shape 154"/>
          <p:cNvSpPr txBox="1">
            <a:spLocks noGrp="1"/>
          </p:cNvSpPr>
          <p:nvPr>
            <p:ph type="body" idx="1"/>
          </p:nvPr>
        </p:nvSpPr>
        <p:spPr/>
        <p:txBody>
          <a:bodyPr/>
          <a:lstStyle/>
          <a:p>
            <a:r>
              <a:rPr lang="fa-IR" dirty="0">
                <a:sym typeface="Mitr"/>
              </a:rPr>
              <a:t>الگوی زندگی خانواده محور در اسلام</a:t>
            </a:r>
          </a:p>
          <a:p>
            <a:r>
              <a:rPr lang="fa-IR" dirty="0">
                <a:sym typeface="Mitr"/>
              </a:rPr>
              <a:t>احسان به والدین</a:t>
            </a:r>
          </a:p>
          <a:p>
            <a:r>
              <a:rPr lang="fa-IR" dirty="0">
                <a:sym typeface="Mitr"/>
              </a:rPr>
              <a:t>ازدواج</a:t>
            </a:r>
          </a:p>
          <a:p>
            <a:r>
              <a:rPr lang="fa-IR" dirty="0">
                <a:sym typeface="Mitr"/>
              </a:rPr>
              <a:t>عفت قبل از ازدواج و وفاداری بعد از ازدواج</a:t>
            </a:r>
          </a:p>
          <a:p>
            <a:r>
              <a:rPr lang="fa-IR" dirty="0">
                <a:sym typeface="Mitr"/>
              </a:rPr>
              <a:t>همسرداری</a:t>
            </a:r>
          </a:p>
          <a:p>
            <a:r>
              <a:rPr lang="fa-IR" dirty="0">
                <a:sym typeface="Mitr"/>
              </a:rPr>
              <a:t>فرزنددار شدن و تربیت فرزندان</a:t>
            </a:r>
          </a:p>
          <a:p>
            <a:r>
              <a:rPr lang="fa-IR" dirty="0">
                <a:sym typeface="Mitr"/>
              </a:rPr>
              <a:t>صله رحم</a:t>
            </a:r>
          </a:p>
        </p:txBody>
      </p:sp>
    </p:spTree>
    <p:extLst>
      <p:ext uri="{BB962C8B-B14F-4D97-AF65-F5344CB8AC3E}">
        <p14:creationId xmlns:p14="http://schemas.microsoft.com/office/powerpoint/2010/main" val="1402676143"/>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4" name="Title 3"/>
          <p:cNvSpPr>
            <a:spLocks noGrp="1"/>
          </p:cNvSpPr>
          <p:nvPr>
            <p:ph type="title"/>
          </p:nvPr>
        </p:nvSpPr>
        <p:spPr/>
        <p:txBody>
          <a:bodyPr/>
          <a:lstStyle/>
          <a:p>
            <a:r>
              <a:rPr lang="fa-IR" dirty="0">
                <a:sym typeface="Mitr"/>
              </a:rPr>
              <a:t>آیات</a:t>
            </a:r>
            <a:endParaRPr lang="de-DE" dirty="0"/>
          </a:p>
        </p:txBody>
      </p:sp>
      <p:sp>
        <p:nvSpPr>
          <p:cNvPr id="160" name="Shape 160"/>
          <p:cNvSpPr txBox="1">
            <a:spLocks noGrp="1"/>
          </p:cNvSpPr>
          <p:nvPr>
            <p:ph type="body" idx="1"/>
          </p:nvPr>
        </p:nvSpPr>
        <p:spPr/>
        <p:txBody>
          <a:bodyPr/>
          <a:lstStyle/>
          <a:p>
            <a:pPr lvl="0"/>
            <a:r>
              <a:rPr lang="fa-IR" dirty="0">
                <a:latin typeface="Adobe Arabic" panose="02040503050201020203" pitchFamily="18" charset="-78"/>
                <a:cs typeface="Adobe Arabic" panose="02040503050201020203" pitchFamily="18" charset="-78"/>
                <a:sym typeface="Mitr"/>
              </a:rPr>
              <a:t>نبأ : 8 وَ خَلَقْناكُمْ أَزْواجا</a:t>
            </a:r>
          </a:p>
          <a:p>
            <a:r>
              <a:rPr lang="fa-IR" dirty="0">
                <a:latin typeface="Adobe Arabic" panose="02040503050201020203" pitchFamily="18" charset="-78"/>
                <a:cs typeface="Adobe Arabic" panose="02040503050201020203" pitchFamily="18" charset="-78"/>
                <a:sym typeface="Mitr"/>
              </a:rPr>
              <a:t>روم ۲۱: وَمِنْ آيَاتِهِ أَنْ خَلَقَ لَكُمْ مِنْ أَنْفُسِكُمْ أَزْوَاجًا لِتَسْكُنُوا إِلَيْهَا وَجَعَلَ بَيْنَكُمْ مَوَدَّةً وَرَحْمَةً ۚ إِنَّ فِي ذَٰلِكَ لَآيَاتٍ لِقَوْمٍ يَتَفَكَّرُونَ</a:t>
            </a:r>
          </a:p>
          <a:p>
            <a:r>
              <a:rPr lang="fa-IR" dirty="0">
                <a:latin typeface="Adobe Arabic" panose="02040503050201020203" pitchFamily="18" charset="-78"/>
                <a:cs typeface="Adobe Arabic" panose="02040503050201020203" pitchFamily="18" charset="-78"/>
                <a:sym typeface="Mitr"/>
              </a:rPr>
              <a:t>اعراف ۱۸۹: هُوَ الَّذِي خَلَقَكُمْ مِنْ نَفْسٍ وَاحِدَةٍ وَجَعَلَ مِنْهَا زَوْجَهَا لِيَسْكُنَ إِلَيْهَا ۖ فَلَمَّا تَغَشَّاهَا حَمَلَتْ حَمْلًا خَفِيفًا فَمَرَّتْ بِهِ فَلَمَّا أَثْقَلَتْ دَعَوَا اللَّهَ رَبَّهُمَا لَئِنْ آتَيْتَنَا صَالِحًا لَنَكُونَنَّ مِنَ الشَّاكِرِينَ</a:t>
            </a:r>
          </a:p>
          <a:p>
            <a:r>
              <a:rPr lang="fa-IR" dirty="0">
                <a:latin typeface="Adobe Arabic" panose="02040503050201020203" pitchFamily="18" charset="-78"/>
                <a:cs typeface="Adobe Arabic" panose="02040503050201020203" pitchFamily="18" charset="-78"/>
                <a:sym typeface="Mitr"/>
              </a:rPr>
              <a:t>نور ۳۲: وَ أَنْکِحُوا الْأَيامي‏ مِنْکُمْ وَ الصَّالِحينَ مِنْ عِبادِکُمْ وَ إِمائِکُمْ إِنْ يَکُونُوا فُقَراءَ يُغْنِهِمُ اللَّهُ مِنْ فَضْلِهِ وَ اللَّهُ واسِعٌ عَليمٌ</a:t>
            </a:r>
          </a:p>
          <a:p>
            <a:endParaRPr lang="fa-IR" dirty="0"/>
          </a:p>
          <a:p>
            <a:pPr lvl="0"/>
            <a:endParaRPr lang="fa-IR" dirty="0">
              <a:sym typeface="Mitr"/>
            </a:endParaRPr>
          </a:p>
        </p:txBody>
      </p:sp>
    </p:spTree>
    <p:extLst>
      <p:ext uri="{BB962C8B-B14F-4D97-AF65-F5344CB8AC3E}">
        <p14:creationId xmlns:p14="http://schemas.microsoft.com/office/powerpoint/2010/main" val="1836127650"/>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p:txBody>
          <a:bodyPr/>
          <a:lstStyle/>
          <a:p>
            <a:pPr lvl="0"/>
            <a:r>
              <a:rPr lang="fa-IR"/>
              <a:t>هدف تشکیل خانواده</a:t>
            </a:r>
          </a:p>
        </p:txBody>
      </p:sp>
      <p:sp>
        <p:nvSpPr>
          <p:cNvPr id="168" name="Shape 168"/>
          <p:cNvSpPr txBox="1">
            <a:spLocks noGrp="1"/>
          </p:cNvSpPr>
          <p:nvPr>
            <p:ph type="body" idx="1"/>
          </p:nvPr>
        </p:nvSpPr>
        <p:spPr/>
        <p:txBody>
          <a:bodyPr/>
          <a:lstStyle/>
          <a:p>
            <a:pPr lvl="0"/>
            <a:r>
              <a:rPr lang="fa-IR">
                <a:sym typeface="Verdana"/>
              </a:rPr>
              <a:t>قَالَ قَالَ رَسُولُ اللَّهِ ص قَالَ اللَّهُ عَزَّ وَ جَلَ‏ إِذَا أَرَدْتُ‏ أَنْ أَجْمَعَ لِلْمُسْلِمِ خَيْرَ الدُّنْيَا وَ الْآخِرَةِ جَعَلْتُ لَهُ قَلْباً خَاشِعاً وَ لِسَاناً ذَاكِراً وَ جَسَداً عَلَى الْبَلَاءِ صَابِراً وَ زَوْجَةً مُؤْمِنَةً تَسُرُّهُ إِذَا نَظَرَ إِلَيْهَا وَ تَحْفَظُهُ إِذَا غَابَ عَنْهَا فِي نَفْسِهَا وَ مَالِهِ.</a:t>
            </a:r>
          </a:p>
          <a:p>
            <a:pPr lvl="0"/>
            <a:endParaRPr lang="fa-IR">
              <a:sym typeface="Verdana"/>
            </a:endParaRPr>
          </a:p>
        </p:txBody>
      </p:sp>
    </p:spTree>
    <p:extLst>
      <p:ext uri="{BB962C8B-B14F-4D97-AF65-F5344CB8AC3E}">
        <p14:creationId xmlns:p14="http://schemas.microsoft.com/office/powerpoint/2010/main" val="4028150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4" name="Title 3"/>
          <p:cNvSpPr>
            <a:spLocks noGrp="1"/>
          </p:cNvSpPr>
          <p:nvPr>
            <p:ph type="title"/>
          </p:nvPr>
        </p:nvSpPr>
        <p:spPr/>
        <p:txBody>
          <a:bodyPr/>
          <a:lstStyle/>
          <a:p>
            <a:r>
              <a:rPr lang="fa-IR" dirty="0"/>
              <a:t>چرا اسلام ارزش بالایی برای نهاد خانواده قائل است؟ </a:t>
            </a:r>
            <a:endParaRPr lang="de-DE" dirty="0"/>
          </a:p>
        </p:txBody>
      </p:sp>
      <p:sp>
        <p:nvSpPr>
          <p:cNvPr id="174" name="Shape 174"/>
          <p:cNvSpPr txBox="1">
            <a:spLocks noGrp="1"/>
          </p:cNvSpPr>
          <p:nvPr>
            <p:ph type="body" idx="1"/>
          </p:nvPr>
        </p:nvSpPr>
        <p:spPr/>
        <p:txBody>
          <a:bodyPr/>
          <a:lstStyle/>
          <a:p>
            <a:r>
              <a:rPr lang="fa-IR" dirty="0">
                <a:sym typeface="Mitr"/>
              </a:rPr>
              <a:t>این نهاد باعث بقای نسل می شود.</a:t>
            </a:r>
          </a:p>
          <a:p>
            <a:r>
              <a:rPr lang="fa-IR" dirty="0">
                <a:sym typeface="Mitr"/>
              </a:rPr>
              <a:t>خانواده بستر مناسبی برای تربیت فرزندان است.</a:t>
            </a:r>
          </a:p>
          <a:p>
            <a:r>
              <a:rPr lang="fa-IR" dirty="0">
                <a:sym typeface="Mitr"/>
              </a:rPr>
              <a:t>اعضاء خانواده</a:t>
            </a:r>
            <a:r>
              <a:rPr lang="fa-IR" dirty="0">
                <a:sym typeface="Arial"/>
              </a:rPr>
              <a:t>، پشت و پناه و یار هم در زندگی دنیا و آخرت</a:t>
            </a:r>
          </a:p>
          <a:p>
            <a:r>
              <a:rPr lang="fa-IR" dirty="0">
                <a:sym typeface="Mitr"/>
              </a:rPr>
              <a:t>هر دو زوج می‌توانند در تأمین نیازهای طبیعی طرف مقابل خود نقش مهمی داشته‌باشند.</a:t>
            </a:r>
          </a:p>
          <a:p>
            <a:r>
              <a:rPr lang="fa-IR" dirty="0">
                <a:sym typeface="Mitr"/>
              </a:rPr>
              <a:t>مسئولیت‌های زندگی بین زن و شوهر تقسیم می‌شود.</a:t>
            </a:r>
          </a:p>
        </p:txBody>
      </p:sp>
    </p:spTree>
    <p:extLst>
      <p:ext uri="{BB962C8B-B14F-4D97-AF65-F5344CB8AC3E}">
        <p14:creationId xmlns:p14="http://schemas.microsoft.com/office/powerpoint/2010/main" val="2591602419"/>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4" name="Title 3"/>
          <p:cNvSpPr>
            <a:spLocks noGrp="1"/>
          </p:cNvSpPr>
          <p:nvPr>
            <p:ph type="title"/>
          </p:nvPr>
        </p:nvSpPr>
        <p:spPr/>
        <p:txBody>
          <a:bodyPr/>
          <a:lstStyle/>
          <a:p>
            <a:r>
              <a:rPr lang="fa-IR" dirty="0">
                <a:sym typeface="Mitr"/>
              </a:rPr>
              <a:t>خانواده، پشت و پناه و یار هم در زندگی دنیا و آخرت</a:t>
            </a:r>
            <a:endParaRPr lang="de-DE" dirty="0"/>
          </a:p>
        </p:txBody>
      </p:sp>
      <p:sp>
        <p:nvSpPr>
          <p:cNvPr id="180" name="Shape 180"/>
          <p:cNvSpPr txBox="1">
            <a:spLocks noGrp="1"/>
          </p:cNvSpPr>
          <p:nvPr>
            <p:ph type="body" idx="1"/>
          </p:nvPr>
        </p:nvSpPr>
        <p:spPr/>
        <p:txBody>
          <a:bodyPr>
            <a:normAutofit lnSpcReduction="10000"/>
          </a:bodyPr>
          <a:lstStyle/>
          <a:p>
            <a:r>
              <a:rPr lang="fa-IR" dirty="0">
                <a:sym typeface="Mitr"/>
              </a:rPr>
              <a:t>حمایت مادر از فرزند</a:t>
            </a:r>
          </a:p>
          <a:p>
            <a:r>
              <a:rPr lang="fa-IR" dirty="0">
                <a:sym typeface="Mitr"/>
              </a:rPr>
              <a:t>حمایت پدر از فرزند</a:t>
            </a:r>
          </a:p>
          <a:p>
            <a:r>
              <a:rPr lang="fa-IR" dirty="0">
                <a:sym typeface="Mitr"/>
              </a:rPr>
              <a:t>حمایت خواهر و برادر از یکدیگر</a:t>
            </a:r>
          </a:p>
          <a:p>
            <a:r>
              <a:rPr lang="fa-IR" dirty="0">
                <a:sym typeface="Mitr"/>
              </a:rPr>
              <a:t>حمایت پدربزرگ و مادربزرگ</a:t>
            </a:r>
          </a:p>
          <a:p>
            <a:r>
              <a:rPr lang="fa-IR" dirty="0">
                <a:sym typeface="Mitr"/>
              </a:rPr>
              <a:t>حمایت خویشان (قبایل، تذکر: پرهیز از تعصب)</a:t>
            </a:r>
          </a:p>
          <a:p>
            <a:r>
              <a:rPr lang="fa-IR" dirty="0">
                <a:sym typeface="Mitr"/>
              </a:rPr>
              <a:t>حمایت فرزندان از والدین</a:t>
            </a:r>
          </a:p>
          <a:p>
            <a:r>
              <a:rPr lang="fa-IR" dirty="0">
                <a:sym typeface="Mitr"/>
              </a:rPr>
              <a:t>حمایت شوهر از زن</a:t>
            </a:r>
          </a:p>
          <a:p>
            <a:r>
              <a:rPr lang="fa-IR" dirty="0">
                <a:sym typeface="Mitr"/>
              </a:rPr>
              <a:t>حمایت زن از شوهر</a:t>
            </a:r>
          </a:p>
        </p:txBody>
      </p:sp>
    </p:spTree>
    <p:extLst>
      <p:ext uri="{BB962C8B-B14F-4D97-AF65-F5344CB8AC3E}">
        <p14:creationId xmlns:p14="http://schemas.microsoft.com/office/powerpoint/2010/main" val="1447339963"/>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4" name="Title 3"/>
          <p:cNvSpPr>
            <a:spLocks noGrp="1"/>
          </p:cNvSpPr>
          <p:nvPr>
            <p:ph type="title"/>
          </p:nvPr>
        </p:nvSpPr>
        <p:spPr/>
        <p:txBody>
          <a:bodyPr/>
          <a:lstStyle/>
          <a:p>
            <a:r>
              <a:rPr lang="fa-IR" dirty="0">
                <a:sym typeface="Mitr"/>
              </a:rPr>
              <a:t>همراهی خانواده در زندگی آخرتی</a:t>
            </a:r>
            <a:endParaRPr lang="de-DE" dirty="0"/>
          </a:p>
        </p:txBody>
      </p:sp>
      <p:sp>
        <p:nvSpPr>
          <p:cNvPr id="186" name="Shape 186"/>
          <p:cNvSpPr txBox="1">
            <a:spLocks noGrp="1"/>
          </p:cNvSpPr>
          <p:nvPr>
            <p:ph type="body" idx="1"/>
          </p:nvPr>
        </p:nvSpPr>
        <p:spPr/>
        <p:txBody>
          <a:bodyPr/>
          <a:lstStyle/>
          <a:p>
            <a:r>
              <a:rPr lang="fa-IR" dirty="0">
                <a:sym typeface="Mitr"/>
              </a:rPr>
              <a:t>صافات : 22 احْشُرُوا الَّذينَ ظَلَمُوا وَ أَزْواجَهُمْ وَ ما كانُوا يَعْبُدُونَ‏</a:t>
            </a:r>
          </a:p>
          <a:p>
            <a:r>
              <a:rPr lang="fa-IR" dirty="0">
                <a:sym typeface="Mitr"/>
              </a:rPr>
              <a:t>غافر : 8 رَبَّنا وَ أَدْخِلْهُمْ جَنَّاتِ عَدْنٍ الَّتي‏ وَعَدْتَهُمْ وَ مَنْ صَلَحَ مِنْ آبائِهِمْ وَ أَزْواجِهِمْ وَ ذُرِّيَّاتِهِمْ إِنَّكَ أَنْتَ الْعَزيزُ الْحَكيمُ‏</a:t>
            </a:r>
          </a:p>
          <a:p>
            <a:r>
              <a:rPr lang="fa-IR" dirty="0">
                <a:sym typeface="Mitr"/>
              </a:rPr>
              <a:t> الَّذينَ آمَنُوا بِآياتِنا وَ كانُوا مُسْلِمينَ (69)</a:t>
            </a:r>
          </a:p>
          <a:p>
            <a:r>
              <a:rPr lang="fa-IR" dirty="0">
                <a:sym typeface="Mitr"/>
              </a:rPr>
              <a:t>ادْخُلُوا الْجَنَّةَ أَنْتُمْ وَ أَزْواجُكُمْ تُحْبَرُونَ (70)</a:t>
            </a:r>
          </a:p>
          <a:p>
            <a:r>
              <a:rPr lang="fa-IR" dirty="0">
                <a:sym typeface="Mitr"/>
              </a:rPr>
              <a:t>جَنَّاتُ عَدْنٍ يَدْخُلُونَها وَ مَنْ صَلَحَ مِنْ آبائِهِمْ وَ أَزْواجِهِمْ وَ ذُرِّيَّاتِهِمْ وَ الْمَلائِكَةُ يَدْخُلُونَ عَلَيْهِمْ مِنْ كُلِّ بابٍ (23) سوره رعد</a:t>
            </a:r>
          </a:p>
        </p:txBody>
      </p:sp>
    </p:spTree>
    <p:extLst>
      <p:ext uri="{BB962C8B-B14F-4D97-AF65-F5344CB8AC3E}">
        <p14:creationId xmlns:p14="http://schemas.microsoft.com/office/powerpoint/2010/main" val="3199559282"/>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4" name="Title 3"/>
          <p:cNvSpPr>
            <a:spLocks noGrp="1"/>
          </p:cNvSpPr>
          <p:nvPr>
            <p:ph type="title"/>
          </p:nvPr>
        </p:nvSpPr>
        <p:spPr/>
        <p:txBody>
          <a:bodyPr/>
          <a:lstStyle/>
          <a:p>
            <a:endParaRPr lang="de-DE"/>
          </a:p>
        </p:txBody>
      </p:sp>
      <p:sp>
        <p:nvSpPr>
          <p:cNvPr id="192" name="Shape 192"/>
          <p:cNvSpPr txBox="1">
            <a:spLocks noGrp="1"/>
          </p:cNvSpPr>
          <p:nvPr>
            <p:ph type="body" idx="1"/>
          </p:nvPr>
        </p:nvSpPr>
        <p:spPr/>
        <p:txBody>
          <a:bodyPr/>
          <a:lstStyle/>
          <a:p>
            <a:pPr lvl="0"/>
            <a:r>
              <a:rPr lang="fa-IR">
                <a:sym typeface="Mitr"/>
              </a:rPr>
              <a:t>از همین رو اسلام توصیه کرده که مرد، همسر مناسبی برای خود برگزیند تا او را در امر دین و دنیایش کمک کند.</a:t>
            </a:r>
          </a:p>
          <a:p>
            <a:pPr lvl="0"/>
            <a:r>
              <a:rPr lang="fa-IR">
                <a:sym typeface="Mitr"/>
              </a:rPr>
              <a:t>و من آياته أن خلق لكم من أنفسكم أزواجاً لتسكنوا اليها و جعل بينكم مودّة و رحمة إنّ فى ذلك لآيات لقوم يتفكّرون (روم - ۲۱)</a:t>
            </a:r>
          </a:p>
          <a:p>
            <a:pPr lvl="0"/>
            <a:r>
              <a:rPr lang="fa-IR">
                <a:sym typeface="Mitr"/>
              </a:rPr>
              <a:t>از نشانه هاى او اين است كه از خود شما جفتهايى براى شما آفريد تا نزد ايشان آرامش يابيد, و ميان شما دوستى و مهربانى برقرار ساخت. همانا در اين نشانه هايى است براى آنان كه مى انديشند.</a:t>
            </a:r>
          </a:p>
          <a:p>
            <a:pPr lvl="0"/>
            <a:endParaRPr lang="fa-IR">
              <a:sym typeface="Mitr"/>
            </a:endParaRPr>
          </a:p>
          <a:p>
            <a:pPr lvl="0"/>
            <a:endParaRPr lang="fa-IR">
              <a:sym typeface="Mitr"/>
            </a:endParaRPr>
          </a:p>
        </p:txBody>
      </p:sp>
    </p:spTree>
    <p:extLst>
      <p:ext uri="{BB962C8B-B14F-4D97-AF65-F5344CB8AC3E}">
        <p14:creationId xmlns:p14="http://schemas.microsoft.com/office/powerpoint/2010/main" val="2288390893"/>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4" name="Title 3"/>
          <p:cNvSpPr>
            <a:spLocks noGrp="1"/>
          </p:cNvSpPr>
          <p:nvPr>
            <p:ph type="title"/>
          </p:nvPr>
        </p:nvSpPr>
        <p:spPr/>
        <p:txBody>
          <a:bodyPr/>
          <a:lstStyle/>
          <a:p>
            <a:r>
              <a:rPr lang="fa-IR" dirty="0">
                <a:sym typeface="Mitr"/>
              </a:rPr>
              <a:t>مرد رکن اصلی خانواده است</a:t>
            </a:r>
            <a:endParaRPr lang="de-DE" dirty="0"/>
          </a:p>
        </p:txBody>
      </p:sp>
      <p:sp>
        <p:nvSpPr>
          <p:cNvPr id="198" name="Shape 198"/>
          <p:cNvSpPr txBox="1">
            <a:spLocks noGrp="1"/>
          </p:cNvSpPr>
          <p:nvPr>
            <p:ph type="body" idx="1"/>
          </p:nvPr>
        </p:nvSpPr>
        <p:spPr/>
        <p:txBody>
          <a:bodyPr/>
          <a:lstStyle/>
          <a:p>
            <a:r>
              <a:rPr lang="fa-IR" dirty="0">
                <a:sym typeface="Mitr"/>
              </a:rPr>
              <a:t>مسئولیت تأمین مایحتاج زندگی مانند مسکن، لوازم زندگی، آذوقه، هزینه‌های مختلف و تأمین معاش خانواده با اوست.</a:t>
            </a:r>
          </a:p>
          <a:p>
            <a:r>
              <a:rPr lang="fa-IR" dirty="0">
                <a:sym typeface="Mitr"/>
              </a:rPr>
              <a:t>مرد تکیه گاه عاطفی و روانی زن و فرزندان است.</a:t>
            </a:r>
          </a:p>
          <a:p>
            <a:pPr lvl="0"/>
            <a:r>
              <a:rPr lang="fa-IR" dirty="0">
                <a:sym typeface="Verdana"/>
              </a:rPr>
              <a:t>قَالَ: كُلَّمَا ازْدَادَ الْعَبْدُ إِيمَاناً ازْدَادَ حُبّاً لِلنِّسَاءِ</a:t>
            </a:r>
          </a:p>
          <a:p>
            <a:pPr lvl="0"/>
            <a:r>
              <a:rPr lang="fa-IR" dirty="0">
                <a:sym typeface="Verdana"/>
              </a:rPr>
              <a:t>قَالَ أَبُو عَبْدِ اللَّهِ عَلَيْهِ السَّلَامُ: «مِنْ أَخْلَاقِ‏ الْأَنْبِيَاءِ- صَلَّى اللَّهُ عَلَيْهِمْ- حُبُ‏ النِّسَاءِ».</a:t>
            </a:r>
          </a:p>
          <a:p>
            <a:pPr lvl="0"/>
            <a:r>
              <a:rPr lang="fa-IR" dirty="0">
                <a:sym typeface="Verdana"/>
              </a:rPr>
              <a:t>إنّ الرّجل إذا نظر إلى امرأته‏ و نظرت‏ إليه نظر اللَّه تعالى إليهما نظر الرّحمة</a:t>
            </a:r>
          </a:p>
          <a:p>
            <a:pPr lvl="0"/>
            <a:r>
              <a:rPr lang="fa-IR" dirty="0">
                <a:sym typeface="Verdana"/>
              </a:rPr>
              <a:t>قول الرجل للمرأة: انی أحبک لایذهب من قلبها أبدا. اگر مرد به زنش بگوید براستی من تو را دوست دارم، (این سخن مرد) ابدا از خاطر وی نمی رود. </a:t>
            </a:r>
          </a:p>
          <a:p>
            <a:pPr lvl="0"/>
            <a:endParaRPr lang="fa-IR" dirty="0">
              <a:sym typeface="Verdana"/>
            </a:endParaRPr>
          </a:p>
          <a:p>
            <a:pPr lvl="0"/>
            <a:endParaRPr lang="fa-IR" dirty="0">
              <a:sym typeface="Verdana"/>
            </a:endParaRPr>
          </a:p>
          <a:p>
            <a:pPr lvl="0"/>
            <a:endParaRPr lang="fa-IR" dirty="0">
              <a:sym typeface="Mitr"/>
            </a:endParaRPr>
          </a:p>
          <a:p>
            <a:pPr lvl="0"/>
            <a:endParaRPr lang="fa-IR" dirty="0">
              <a:sym typeface="Mitr"/>
            </a:endParaRPr>
          </a:p>
        </p:txBody>
      </p:sp>
    </p:spTree>
    <p:extLst>
      <p:ext uri="{BB962C8B-B14F-4D97-AF65-F5344CB8AC3E}">
        <p14:creationId xmlns:p14="http://schemas.microsoft.com/office/powerpoint/2010/main" val="2610839385"/>
      </p:ext>
    </p:extLst>
  </p:cSld>
  <p:clrMapOvr>
    <a:masterClrMapping/>
  </p:clrMapOvr>
  <p:transition>
    <p:fade/>
  </p:transition>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resentation10" id="{3FBF8412-4B77-4820-8F60-0E0798B77482}" vid="{BB76AAC6-8423-4736-BF37-B68CD08A71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Line1</Template>
  <TotalTime>169</TotalTime>
  <Words>3135</Words>
  <Application>Microsoft Office PowerPoint</Application>
  <PresentationFormat>Widescreen</PresentationFormat>
  <Paragraphs>221</Paragraphs>
  <Slides>24</Slides>
  <Notes>24</Notes>
  <HiddenSlides>1</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Facet</vt:lpstr>
      <vt:lpstr>مکتب تربیتی اسلام</vt:lpstr>
      <vt:lpstr>در این جلسه ...</vt:lpstr>
      <vt:lpstr>آیات</vt:lpstr>
      <vt:lpstr>هدف تشکیل خانواده</vt:lpstr>
      <vt:lpstr>چرا اسلام ارزش بالایی برای نهاد خانواده قائل است؟ </vt:lpstr>
      <vt:lpstr>خانواده، پشت و پناه و یار هم در زندگی دنیا و آخرت</vt:lpstr>
      <vt:lpstr>همراهی خانواده در زندگی آخرتی</vt:lpstr>
      <vt:lpstr>PowerPoint Presentation</vt:lpstr>
      <vt:lpstr>مرد رکن اصلی خانواده است</vt:lpstr>
      <vt:lpstr>زن رکن دیگر خانواده</vt:lpstr>
      <vt:lpstr>فرزندان رکن سوم خانواده</vt:lpstr>
      <vt:lpstr>اسلام به طرق مختلف تلاش کرده تا انسان‌ها را به تقویت نظام خانواده تشویق کند</vt:lpstr>
      <vt:lpstr>برخی آسیب‌های موجود در حوزه خانواده</vt:lpstr>
      <vt:lpstr>به نظر خدا، من چه کنم؟</vt:lpstr>
      <vt:lpstr>آداب تشکیل خانواده</vt:lpstr>
      <vt:lpstr>مبانی اداره خانواده</vt:lpstr>
      <vt:lpstr>مبانی اداره خانواده (ادامه) </vt:lpstr>
      <vt:lpstr>تعاون همسران</vt:lpstr>
      <vt:lpstr>بی پیرایگی پیامبر (در خانه)</vt:lpstr>
      <vt:lpstr>بایدها و نبایدها</vt:lpstr>
      <vt:lpstr>بایدها و نبایدها</vt:lpstr>
      <vt:lpstr>صله رحم</vt:lpstr>
      <vt:lpstr>PowerPoint Presentation</vt:lpstr>
      <vt:lpstr>در این جلسه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مکتب تربیتی اسلام</dc:title>
  <dc:creator>Hamidreza Ahmadian</dc:creator>
  <cp:lastModifiedBy>Mojtaba Assar</cp:lastModifiedBy>
  <cp:revision>81</cp:revision>
  <dcterms:created xsi:type="dcterms:W3CDTF">2017-03-06T06:43:42Z</dcterms:created>
  <dcterms:modified xsi:type="dcterms:W3CDTF">2018-02-19T23:18:38Z</dcterms:modified>
</cp:coreProperties>
</file>