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2.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73" r:id="rId9"/>
    <p:sldId id="268" r:id="rId10"/>
    <p:sldId id="264" r:id="rId11"/>
    <p:sldId id="265" r:id="rId12"/>
    <p:sldId id="266" r:id="rId13"/>
    <p:sldId id="267" r:id="rId14"/>
    <p:sldId id="270" r:id="rId15"/>
    <p:sldId id="271" r:id="rId16"/>
    <p:sldId id="272"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عنوان" id="{83CAF145-67E2-4B2E-A217-0F7154C50D9C}">
          <p14:sldIdLst>
            <p14:sldId id="257"/>
          </p14:sldIdLst>
        </p14:section>
        <p14:section name="خلاصه جلسه قبل" id="{CF886C03-A84A-4EC1-907D-69364902CC7C}">
          <p14:sldIdLst/>
        </p14:section>
        <p14:section name="مباحث این جلسه" id="{A7A8F69C-C0EF-4C33-8CD4-3A0722C2798F}">
          <p14:sldIdLst>
            <p14:sldId id="258"/>
            <p14:sldId id="259"/>
            <p14:sldId id="260"/>
            <p14:sldId id="261"/>
            <p14:sldId id="262"/>
            <p14:sldId id="263"/>
            <p14:sldId id="273"/>
            <p14:sldId id="268"/>
            <p14:sldId id="264"/>
            <p14:sldId id="265"/>
            <p14:sldId id="266"/>
            <p14:sldId id="267"/>
            <p14:sldId id="270"/>
            <p14:sldId id="271"/>
            <p14:sldId id="272"/>
            <p14:sldId id="274"/>
          </p14:sldIdLst>
        </p14:section>
        <p14:section name="جمع بندی" id="{9CD56971-F431-46AA-9906-40C15B34AB6D}">
          <p14:sldIdLst/>
        </p14:section>
        <p14:section name="کار در هفته" id="{E19B7265-B780-4A19-8E52-7C07A96CA2DA}">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adian" initials="HA" lastIdx="27" clrIdx="0">
    <p:extLst>
      <p:ext uri="{19B8F6BF-5375-455C-9EA6-DF929625EA0E}">
        <p15:presenceInfo xmlns:p15="http://schemas.microsoft.com/office/powerpoint/2012/main" userId="ahmadian" providerId="None"/>
      </p:ext>
    </p:extLst>
  </p:cmAuthor>
  <p:cmAuthor id="2" name="Hamidreza Ahmadian" initials="HA" lastIdx="2" clrIdx="1">
    <p:extLst>
      <p:ext uri="{19B8F6BF-5375-455C-9EA6-DF929625EA0E}">
        <p15:presenceInfo xmlns:p15="http://schemas.microsoft.com/office/powerpoint/2012/main" userId="7c253957dc08950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64206" autoAdjust="0"/>
  </p:normalViewPr>
  <p:slideViewPr>
    <p:cSldViewPr snapToGrid="0">
      <p:cViewPr varScale="1">
        <p:scale>
          <a:sx n="106" d="100"/>
          <a:sy n="106" d="100"/>
        </p:scale>
        <p:origin x="138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7-02-13T21:55:22.916" idx="2">
    <p:pos x="10" y="10"/>
    <p:text>این اسلاید هنوز جای کار دارد. سیر بحث روشن نیست و عنوان بعضی از اسلاید ها مناسب نیست</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7-02-13T21:07:08.449" idx="1">
    <p:pos x="7026" y="1984"/>
    <p:text>اولویت؟</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AB6EEC-5ED1-4EBD-B7F2-B706A6BE7F3C}" type="datetimeFigureOut">
              <a:rPr lang="en-US" smtClean="0"/>
              <a:t>2/13/2017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EC810D-5A90-4787-9BCE-FD430E0AAD09}" type="slidenum">
              <a:rPr lang="en-US" smtClean="0"/>
              <a:t>‹#›</a:t>
            </a:fld>
            <a:endParaRPr lang="en-US"/>
          </a:p>
        </p:txBody>
      </p:sp>
    </p:spTree>
    <p:extLst>
      <p:ext uri="{BB962C8B-B14F-4D97-AF65-F5344CB8AC3E}">
        <p14:creationId xmlns:p14="http://schemas.microsoft.com/office/powerpoint/2010/main" val="2641518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r" rtl="1">
              <a:spcBef>
                <a:spcPts val="0"/>
              </a:spcBef>
              <a:buNone/>
            </a:pPr>
            <a:r>
              <a:rPr lang="fa-IR" sz="1200" b="0" i="0" u="none" strike="noStrike" cap="none" baseline="0" dirty="0" smtClean="0">
                <a:solidFill>
                  <a:schemeClr val="dk1"/>
                </a:solidFill>
                <a:latin typeface="Calibri"/>
                <a:ea typeface="Calibri"/>
                <a:cs typeface="Calibri"/>
                <a:sym typeface="Calibri"/>
              </a:rPr>
              <a:t>شروع کلاس با </a:t>
            </a:r>
            <a:r>
              <a:rPr lang="fa-IR" sz="1200" b="0" i="0" u="none" strike="noStrike" cap="none" baseline="0" smtClean="0">
                <a:solidFill>
                  <a:schemeClr val="dk1"/>
                </a:solidFill>
                <a:latin typeface="Calibri"/>
                <a:ea typeface="Calibri"/>
                <a:cs typeface="Calibri"/>
                <a:sym typeface="Calibri"/>
              </a:rPr>
              <a:t>دعای فرج</a:t>
            </a:r>
            <a:endParaRPr lang="fa-IR" sz="1200" b="0" i="0" u="none" strike="noStrike" cap="none" baseline="0" dirty="0" smtClean="0">
              <a:solidFill>
                <a:schemeClr val="dk1"/>
              </a:solidFill>
              <a:latin typeface="Calibri"/>
              <a:ea typeface="Calibri"/>
              <a:cs typeface="Calibri"/>
              <a:sym typeface="Calibri"/>
            </a:endParaRPr>
          </a:p>
        </p:txBody>
      </p:sp>
      <p:sp>
        <p:nvSpPr>
          <p:cNvPr id="148" name="Shape 148"/>
          <p:cNvSpPr txBox="1">
            <a:spLocks noGrp="1"/>
          </p:cNvSpPr>
          <p:nvPr>
            <p:ph type="sldNum" idx="12"/>
          </p:nvPr>
        </p:nvSpPr>
        <p:spPr>
          <a:xfrm>
            <a:off x="1588" y="8685213"/>
            <a:ext cx="2971799" cy="458786"/>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fld id="{00000000-1234-1234-1234-123412341234}" type="slidenum">
              <a:rPr lang="ar" sz="1200" b="0" i="0" u="none" strike="noStrike" cap="none" baseline="0">
                <a:solidFill>
                  <a:schemeClr val="dk1"/>
                </a:solidFill>
                <a:latin typeface="Calibri"/>
                <a:ea typeface="Calibri"/>
                <a:cs typeface="Calibri"/>
                <a:sym typeface="Calibri"/>
              </a:rPr>
              <a:t>1</a:t>
            </a:fld>
            <a:endParaRPr lang="a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20310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lgn="r" rtl="1">
              <a:spcBef>
                <a:spcPts val="0"/>
              </a:spcBef>
              <a:buNone/>
            </a:pPr>
            <a:r>
              <a:rPr lang="fa-IR" dirty="0"/>
              <a:t>نمودار همینطوری است! :) اما برای این است که بتوانیم بهتر منظور را برسانیم.</a:t>
            </a:r>
          </a:p>
          <a:p>
            <a:pPr lvl="0" algn="r" rtl="1">
              <a:spcBef>
                <a:spcPts val="0"/>
              </a:spcBef>
              <a:buNone/>
            </a:pPr>
            <a:r>
              <a:rPr lang="fa-IR" dirty="0"/>
              <a:t>ذهن آشفته نیز ارتباط مستقیم با عملکرد ضعیف و بد اخلاقی دارد</a:t>
            </a:r>
          </a:p>
          <a:p>
            <a:pPr lvl="0" algn="r" rtl="1">
              <a:spcBef>
                <a:spcPts val="0"/>
              </a:spcBef>
              <a:buNone/>
            </a:pPr>
            <a:endParaRPr dirty="0"/>
          </a:p>
          <a:p>
            <a:pPr lvl="0" algn="r" rtl="1">
              <a:spcBef>
                <a:spcPts val="0"/>
              </a:spcBef>
              <a:buNone/>
            </a:pPr>
            <a:endParaRPr dirty="0"/>
          </a:p>
          <a:p>
            <a:pPr lvl="0" algn="r" rtl="1">
              <a:spcBef>
                <a:spcPts val="0"/>
              </a:spcBef>
              <a:buNone/>
            </a:pPr>
            <a:r>
              <a:rPr lang="fa-IR" dirty="0"/>
              <a:t>من یک خانواده ای را می شناسم که یه پدر و چند فرزند پسر. هم پدر و همه پسرها به جزء یکی از آنها همگی بسیار نامنظم در امور هستند. تلفن را دیر جواب می دهند. وقت دیر می دهند. همیشه مشغول هستند. اما یک پسر آنها با بقیه فرق دارد. از وی پرسیدم که چطور شما فرق داری</a:t>
            </a:r>
            <a:r>
              <a:rPr lang="fa-IR" dirty="0" smtClean="0"/>
              <a:t>؟  </a:t>
            </a:r>
            <a:r>
              <a:rPr lang="fa-IR" dirty="0"/>
              <a:t>گفت من روی مهارتهای خودم کار کردم. ( همه قابل تغییر هستیم) </a:t>
            </a:r>
          </a:p>
          <a:p>
            <a:pPr lvl="0" algn="r" rtl="1">
              <a:spcBef>
                <a:spcPts val="0"/>
              </a:spcBef>
              <a:buNone/>
            </a:pPr>
            <a:endParaRPr dirty="0">
              <a:sym typeface="Verdana"/>
            </a:endParaRPr>
          </a:p>
          <a:p>
            <a:pPr lvl="0" algn="r" rtl="1">
              <a:spcBef>
                <a:spcPts val="0"/>
              </a:spcBef>
              <a:buNone/>
            </a:pPr>
            <a:r>
              <a:rPr lang="fa-IR" dirty="0">
                <a:sym typeface="Verdana"/>
              </a:rPr>
              <a:t> بترک العادات ینال الی اشرف المقامات ( با ترک عادات به عالی ترین مقام می توان رسید) </a:t>
            </a:r>
          </a:p>
          <a:p>
            <a:pPr lvl="0" algn="r" rtl="1">
              <a:spcBef>
                <a:spcPts val="0"/>
              </a:spcBef>
              <a:buNone/>
            </a:pPr>
            <a:endParaRPr dirty="0">
              <a:sym typeface="Verdana"/>
            </a:endParaRPr>
          </a:p>
          <a:p>
            <a:pPr lvl="0" algn="r" rtl="1">
              <a:spcBef>
                <a:spcPts val="0"/>
              </a:spcBef>
              <a:buNone/>
            </a:pPr>
            <a:r>
              <a:rPr lang="fa-IR" dirty="0">
                <a:sym typeface="Verdana"/>
              </a:rPr>
              <a:t>گفت که دیدم اینطوری نمی شه زندگی کرد و خودم رو با مشکلم رودررو کردم. قبلاً نیتی برای حل مشکل نداشتم. اما از وقتی که نیت تغییر کردم، اندک اندکی تغییر در من حاصل شد.</a:t>
            </a:r>
          </a:p>
          <a:p>
            <a:pPr lvl="0" algn="r" rtl="1">
              <a:spcBef>
                <a:spcPts val="0"/>
              </a:spcBef>
              <a:buNone/>
            </a:pPr>
            <a:endParaRPr dirty="0">
              <a:sym typeface="Verdana"/>
            </a:endParaRPr>
          </a:p>
          <a:p>
            <a:pPr lvl="0" algn="r" rtl="1">
              <a:spcBef>
                <a:spcPts val="0"/>
              </a:spcBef>
              <a:buNone/>
            </a:pPr>
            <a:r>
              <a:rPr lang="fa-IR" dirty="0">
                <a:sym typeface="Verdana"/>
              </a:rPr>
              <a:t>بعضی از مشکلات چون عادت شده اند دیگر ظاهر مشکل بودنِ خود را از دست می دهند و گویی که یا حل شدنی نیستند  یا مهم نیستند که بخواهند حل شوند </a:t>
            </a:r>
          </a:p>
          <a:p>
            <a:pPr lvl="0" algn="r" rtl="1">
              <a:spcBef>
                <a:spcPts val="0"/>
              </a:spcBef>
              <a:buNone/>
            </a:pPr>
            <a:endParaRPr dirty="0">
              <a:sym typeface="Verdana"/>
            </a:endParaRPr>
          </a:p>
          <a:p>
            <a:pPr lvl="0" algn="r" rtl="1">
              <a:spcBef>
                <a:spcPts val="0"/>
              </a:spcBef>
              <a:buNone/>
            </a:pPr>
            <a:r>
              <a:rPr lang="fa-IR" dirty="0">
                <a:sym typeface="Verdana"/>
              </a:rPr>
              <a:t>باید</a:t>
            </a:r>
          </a:p>
          <a:p>
            <a:pPr lvl="0" algn="r" rtl="1">
              <a:spcBef>
                <a:spcPts val="0"/>
              </a:spcBef>
              <a:buNone/>
            </a:pPr>
            <a:r>
              <a:rPr lang="fa-IR" dirty="0">
                <a:sym typeface="Verdana"/>
              </a:rPr>
              <a:t> ۱. مشکل را شناسایی و تعریف کرد</a:t>
            </a:r>
          </a:p>
          <a:p>
            <a:pPr lvl="0" algn="r" rtl="1">
              <a:spcBef>
                <a:spcPts val="0"/>
              </a:spcBef>
              <a:buNone/>
            </a:pPr>
            <a:r>
              <a:rPr lang="fa-IR" dirty="0">
                <a:sym typeface="Verdana"/>
              </a:rPr>
              <a:t>۲.  سپس عوامل آن را دسته بندی کرد</a:t>
            </a:r>
          </a:p>
          <a:p>
            <a:pPr lvl="0" algn="r" rtl="1">
              <a:spcBef>
                <a:spcPts val="0"/>
              </a:spcBef>
              <a:buNone/>
            </a:pPr>
            <a:r>
              <a:rPr lang="fa-IR" dirty="0">
                <a:sym typeface="Verdana"/>
              </a:rPr>
              <a:t>۳. برای یکی از عوامل مشکل راه حل تعیین کرد و راه حل را اعمال کرد</a:t>
            </a:r>
          </a:p>
          <a:p>
            <a:pPr lvl="0" algn="r" rtl="1">
              <a:spcBef>
                <a:spcPts val="0"/>
              </a:spcBef>
              <a:buNone/>
            </a:pPr>
            <a:r>
              <a:rPr lang="fa-IR" dirty="0">
                <a:sym typeface="Verdana"/>
              </a:rPr>
              <a:t>۴. تکرار برای دیگر عوامل</a:t>
            </a:r>
          </a:p>
          <a:p>
            <a:pPr lvl="0" algn="r" rtl="1">
              <a:spcBef>
                <a:spcPts val="0"/>
              </a:spcBef>
              <a:buNone/>
            </a:pPr>
            <a:endParaRPr dirty="0">
              <a:sym typeface="Verdana"/>
            </a:endParaRPr>
          </a:p>
          <a:p>
            <a:pPr lvl="0" algn="r" rtl="1">
              <a:spcBef>
                <a:spcPts val="0"/>
              </a:spcBef>
              <a:buNone/>
            </a:pPr>
            <a:r>
              <a:rPr lang="fa-IR" dirty="0">
                <a:sym typeface="Verdana"/>
              </a:rPr>
              <a:t>۱. به عنوان مثال ابتدا باید شناسایی کرد که من صبحها با تاخیر از منزل خارج می شوم/ نماز صبحم قضا می شود / نیایش صبحگانه ندارم و ارتباط روحی و روانی با خدا ندارم و دچار خلأ روحانی هستم.  → این ۳ را به هم ذکر کردم زیرا کمی ممزوج با هم هستند. </a:t>
            </a:r>
          </a:p>
          <a:p>
            <a:pPr lvl="0" algn="r" rtl="1">
              <a:spcBef>
                <a:spcPts val="0"/>
              </a:spcBef>
              <a:buNone/>
            </a:pPr>
            <a:r>
              <a:rPr lang="fa-IR" dirty="0">
                <a:sym typeface="Verdana"/>
              </a:rPr>
              <a:t>۲. عوامل آن : شب دیر می خوابم / صبح سرد است و بهتر از در رخت خواب بمانم / صبح بیدار شدن—صرفا برای نماز، کسل کننده است/ وسایلم گم و گور است و لذا دیر خارج می شوم و یا فرصت به کار دیگری نمی کنم. / برنامه خاصی برای امروز ندارم صرفا بیدار شوم و شروع به کار بکنم و یا صرفا قرار است که برویم سر کار / صبحانه حاضر نیست </a:t>
            </a:r>
            <a:r>
              <a:rPr lang="fa-IR" dirty="0" smtClean="0">
                <a:sym typeface="Verdana"/>
              </a:rPr>
              <a:t>(  </a:t>
            </a:r>
            <a:r>
              <a:rPr lang="fa-IR" dirty="0">
                <a:sym typeface="Verdana"/>
              </a:rPr>
              <a:t>و یا خانواده دیر بیدار می شوند) </a:t>
            </a:r>
          </a:p>
          <a:p>
            <a:pPr lvl="0" algn="r" rtl="1">
              <a:spcBef>
                <a:spcPts val="0"/>
              </a:spcBef>
              <a:buNone/>
            </a:pPr>
            <a:r>
              <a:rPr lang="fa-IR" dirty="0">
                <a:sym typeface="Verdana"/>
              </a:rPr>
              <a:t>۳. عمده کارهای شب را می توان در صبح نیز انجام </a:t>
            </a:r>
            <a:r>
              <a:rPr lang="fa-IR" dirty="0" smtClean="0">
                <a:sym typeface="Verdana"/>
              </a:rPr>
              <a:t>داد . </a:t>
            </a:r>
            <a:r>
              <a:rPr lang="fa-IR" dirty="0">
                <a:sym typeface="Verdana"/>
              </a:rPr>
              <a:t>راندمان کار در شب بیشتر است. / کفش خانگی گرم و لباس گرم را کنار رخت خواب خود بگزارید </a:t>
            </a:r>
            <a:r>
              <a:rPr lang="fa-IR" dirty="0" smtClean="0">
                <a:sym typeface="Verdana"/>
              </a:rPr>
              <a:t>+ آب </a:t>
            </a:r>
            <a:r>
              <a:rPr lang="fa-IR" dirty="0">
                <a:sym typeface="Verdana"/>
              </a:rPr>
              <a:t>که بتوانید به صورت خود بزنید / از شب قبل همه چیز را مرتب کنید. </a:t>
            </a:r>
            <a:r>
              <a:rPr lang="fa-IR" dirty="0" smtClean="0">
                <a:sym typeface="Verdana"/>
              </a:rPr>
              <a:t>( هرچیز </a:t>
            </a:r>
            <a:r>
              <a:rPr lang="fa-IR" dirty="0">
                <a:sym typeface="Verdana"/>
              </a:rPr>
              <a:t>را نامرتب را در همان لحظه مرتب کنید، انبوه که شود ناامید کننده می شود) / چه هدفی بهتر از راز و نیایش و یا قرآن ( همراه با تدبر) با خدا؟ اما اگر قصد انجام کاری را درید: یه دفتر کوچک داشته باشید برای خورد کاری هایی که زمان زیادی نمی گیرند. آنها را در صبح انجام دهید / بدانید که فردا صبحانه چه می خواهید بخورید. مقدماتش را حاضر کنید. جا نمازتان را بدانید کجاست. اساساً هر مقدار ندانسته های ما بیشتر باشد، تعلل و نا امیدی و تنزّل دقت در ما بیشتر می شود. </a:t>
            </a:r>
          </a:p>
        </p:txBody>
      </p:sp>
      <p:sp>
        <p:nvSpPr>
          <p:cNvPr id="194" name="Shape 19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864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03" name="Shape 203"/>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11</a:t>
            </a:fld>
            <a:endParaRPr lang="fa-IR"/>
          </a:p>
        </p:txBody>
      </p:sp>
    </p:spTree>
    <p:extLst>
      <p:ext uri="{BB962C8B-B14F-4D97-AF65-F5344CB8AC3E}">
        <p14:creationId xmlns:p14="http://schemas.microsoft.com/office/powerpoint/2010/main" val="1088655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11" name="Shape 211"/>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12</a:t>
            </a:fld>
            <a:endParaRPr lang="fa-IR"/>
          </a:p>
        </p:txBody>
      </p:sp>
    </p:spTree>
    <p:extLst>
      <p:ext uri="{BB962C8B-B14F-4D97-AF65-F5344CB8AC3E}">
        <p14:creationId xmlns:p14="http://schemas.microsoft.com/office/powerpoint/2010/main" val="2934510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19" name="Shape 219"/>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13</a:t>
            </a:fld>
            <a:endParaRPr lang="fa-IR"/>
          </a:p>
        </p:txBody>
      </p:sp>
    </p:spTree>
    <p:extLst>
      <p:ext uri="{BB962C8B-B14F-4D97-AF65-F5344CB8AC3E}">
        <p14:creationId xmlns:p14="http://schemas.microsoft.com/office/powerpoint/2010/main" val="4260651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endParaRPr lang="fa-IR" dirty="0"/>
          </a:p>
        </p:txBody>
      </p:sp>
      <p:sp>
        <p:nvSpPr>
          <p:cNvPr id="243" name="Shape 24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0094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lgn="r" rtl="1">
              <a:spcBef>
                <a:spcPts val="0"/>
              </a:spcBef>
              <a:buNone/>
            </a:pPr>
            <a:r>
              <a:rPr lang="fa-IR" dirty="0"/>
              <a:t>می توان اکثر اعمال روزمره  را می به صورت یک checklist در آورد.  و در پایان هر قسمت یک todo داشته باشیم که چه کنم که فردا این کار را به نتیجه برسانم. </a:t>
            </a:r>
          </a:p>
          <a:p>
            <a:pPr lvl="0" algn="r" rtl="1">
              <a:spcBef>
                <a:spcPts val="0"/>
              </a:spcBef>
              <a:buNone/>
            </a:pPr>
            <a:endParaRPr dirty="0"/>
          </a:p>
          <a:p>
            <a:pPr lvl="0" algn="r" rtl="1">
              <a:spcBef>
                <a:spcPts val="0"/>
              </a:spcBef>
              <a:buNone/>
            </a:pPr>
            <a:r>
              <a:rPr lang="fa-IR" dirty="0"/>
              <a:t>خدا: ایا امروز شاکر عملی نعمات خدا بوده ام</a:t>
            </a:r>
            <a:r>
              <a:rPr lang="fa-IR" dirty="0" smtClean="0"/>
              <a:t>؟ به </a:t>
            </a:r>
            <a:r>
              <a:rPr lang="fa-IR" dirty="0"/>
              <a:t>خوبی از وقت و زندگی ام استفاده کرده ام؟ ایا امروز به خدایم راز و نیایش کرده ام؟ استغفار زبانی و عملی کرده ام؟ </a:t>
            </a:r>
          </a:p>
          <a:p>
            <a:pPr lvl="0" algn="r" rtl="1">
              <a:spcBef>
                <a:spcPts val="0"/>
              </a:spcBef>
              <a:buNone/>
            </a:pPr>
            <a:endParaRPr dirty="0"/>
          </a:p>
          <a:p>
            <a:pPr lvl="0" algn="r" rtl="1">
              <a:spcBef>
                <a:spcPts val="0"/>
              </a:spcBef>
              <a:buNone/>
            </a:pPr>
            <a:r>
              <a:rPr lang="fa-IR" dirty="0"/>
              <a:t>شغلی -علمی: آیا سر وقت آمدم؟ آیا با همکاران به نرمی برخورد کردم؟ آیا کارم را صحیح تحویل دادم؟ آیا امروز خودم را ارتقا دادم؟</a:t>
            </a:r>
          </a:p>
          <a:p>
            <a:pPr lvl="0" algn="r" rtl="1">
              <a:spcBef>
                <a:spcPts val="0"/>
              </a:spcBef>
              <a:buNone/>
            </a:pPr>
            <a:r>
              <a:rPr lang="fa-IR" dirty="0"/>
              <a:t>دینی - علمی: آیا امروز قرآن خواندم؟ نمازم را اول وقت خواندم؟ آیا امروز کاری در جهت خوشنودی دل امام زمانم انجام دادم؟ آیا در جهت ترویج نام حضرت اقدامی کردم؟ </a:t>
            </a:r>
            <a:r>
              <a:rPr lang="fa-IR" dirty="0" smtClean="0"/>
              <a:t>(  </a:t>
            </a:r>
            <a:r>
              <a:rPr lang="fa-IR" dirty="0"/>
              <a:t>البته باید به صورت جزئی تر باشد، مثلا آیا در مسجدمان کمک به برپایی ولادت/جشن/عزاداری کردم؟)</a:t>
            </a:r>
          </a:p>
          <a:p>
            <a:pPr lvl="0" algn="r" rtl="1">
              <a:spcBef>
                <a:spcPts val="0"/>
              </a:spcBef>
              <a:buNone/>
            </a:pPr>
            <a:r>
              <a:rPr lang="fa-IR" dirty="0"/>
              <a:t>خانوادگی: </a:t>
            </a:r>
          </a:p>
          <a:p>
            <a:pPr marL="457200" lvl="0" indent="0" algn="r" rtl="1">
              <a:spcBef>
                <a:spcPts val="0"/>
              </a:spcBef>
              <a:buNone/>
            </a:pPr>
            <a:r>
              <a:rPr lang="fa-IR" dirty="0"/>
              <a:t>آیا امروز وقت کافی برای فرزندم گذاشتم؟ آیا همه وسایل ما یحتاج را دارند؟ آیا با آنها با خوش اخلاقی رفتار کردم؟ (اگر خیر، معذرت خواهی و یا جبران کردم؟) </a:t>
            </a:r>
            <a:br>
              <a:rPr lang="fa-IR" dirty="0"/>
            </a:br>
            <a:r>
              <a:rPr lang="fa-IR" dirty="0"/>
              <a:t>آیا جویای احوال والدین خود شدم؟ آیا کمکی به والدینم کردم؟ (حداقل کمک زنگ زدن و احوال پرسی مرتب است و در درجه ای بعد کمک های فیزیکی/کامپیوتری/ آموزشی)</a:t>
            </a:r>
          </a:p>
          <a:p>
            <a:pPr marL="457200" lvl="0" indent="0" algn="r" rtl="1">
              <a:spcBef>
                <a:spcPts val="0"/>
              </a:spcBef>
              <a:buNone/>
            </a:pPr>
            <a:r>
              <a:rPr lang="fa-IR" dirty="0"/>
              <a:t>آیا از فلان فامیلم که به تازگی وی را کمتر می بینم جویای احوالش شده ام؟ ( نباید اینطور شود که کسی ارتباطش با خانواده کم شود و من موقعی دست به کار شوم که دیگر او افسرده شده یا در حال جدایی از همسرش است یا دچار مریضی ای شده) اسلام توصیه به مهمان نوازی می کند. مهمان نوازی جدای از اینکه باعث گرمی روابط می شود باعث آگاهی و یاری دیگر مومنین نیز می شود.</a:t>
            </a:r>
          </a:p>
          <a:p>
            <a:pPr marL="457200" lvl="0" indent="0" algn="r" rtl="1">
              <a:spcBef>
                <a:spcPts val="0"/>
              </a:spcBef>
              <a:buNone/>
            </a:pPr>
            <a:r>
              <a:rPr lang="fa-IR" dirty="0"/>
              <a:t> </a:t>
            </a:r>
            <a:r>
              <a:rPr lang="fa-IR" dirty="0">
                <a:sym typeface="Verdana"/>
              </a:rPr>
              <a:t>رَأَى أَمِيرُ الْمُؤْمِنِينَ حَزِيناً فَقِيلَ لَهُ مِمَّ حُزْنُكَ قَالَ لِسَبْعٍ أَتَتْ لَمْ يَضِفْ إِلَيْنَا ضَيْف: </a:t>
            </a:r>
            <a:r>
              <a:rPr lang="fa-IR" dirty="0" smtClean="0">
                <a:sym typeface="Verdana"/>
              </a:rPr>
              <a:t> [</a:t>
            </a:r>
            <a:r>
              <a:rPr lang="fa-IR" dirty="0">
                <a:sym typeface="Verdana"/>
              </a:rPr>
              <a:t>روزى] امام على عليه السلام غمگين ديده شد علت را از ايشان جويا شدند. فرمودند: چون هفت روز است كه ميهمانى بر ما وارد نشده است. </a:t>
            </a:r>
            <a:r>
              <a:rPr lang="fa-IR" dirty="0" smtClean="0">
                <a:sym typeface="Verdana"/>
              </a:rPr>
              <a:t>( خود </a:t>
            </a:r>
            <a:r>
              <a:rPr lang="fa-IR" dirty="0">
                <a:sym typeface="Verdana"/>
              </a:rPr>
              <a:t>را مقید کنیم هر ۷ روز یک بار یک مهمانی سبک هم شده در منزل برگزار کنیم)</a:t>
            </a:r>
          </a:p>
          <a:p>
            <a:pPr marL="457200" lvl="0" indent="-69850" algn="r" rtl="1">
              <a:lnSpc>
                <a:spcPct val="136363"/>
              </a:lnSpc>
              <a:spcBef>
                <a:spcPts val="0"/>
              </a:spcBef>
              <a:buClr>
                <a:schemeClr val="dk1"/>
              </a:buClr>
              <a:buSzPct val="110000"/>
              <a:buFont typeface="Arial"/>
              <a:buNone/>
            </a:pPr>
            <a:r>
              <a:rPr lang="fa-IR" dirty="0">
                <a:sym typeface="Verdana"/>
              </a:rPr>
              <a:t>رسول اگر صل الله علیه و آله:  كُلُّ بَيْتٍ لَا يَدْخُلُ فِيهِ الضَّيْفُ لَا يَدْخُلُهُ الْمَلَائِكَة هر خانه اى كه ميهمان بر آن وارد نشود، فرشتگان واردش نمى شوند.</a:t>
            </a:r>
          </a:p>
          <a:p>
            <a:pPr marL="457200" lvl="0" indent="0" algn="r" rtl="1">
              <a:spcBef>
                <a:spcPts val="0"/>
              </a:spcBef>
              <a:buNone/>
            </a:pPr>
            <a:endParaRPr dirty="0">
              <a:sym typeface="Verdana"/>
            </a:endParaRPr>
          </a:p>
          <a:p>
            <a:pPr lvl="0" algn="r" rtl="1">
              <a:lnSpc>
                <a:spcPct val="115000"/>
              </a:lnSpc>
              <a:spcBef>
                <a:spcPts val="0"/>
              </a:spcBef>
              <a:buClr>
                <a:schemeClr val="dk1"/>
              </a:buClr>
              <a:buSzPct val="110000"/>
              <a:buFont typeface="Arial"/>
              <a:buNone/>
            </a:pPr>
            <a:endParaRPr dirty="0">
              <a:sym typeface="Arial"/>
            </a:endParaRPr>
          </a:p>
          <a:p>
            <a:pPr marL="457200" lvl="0" indent="0" algn="r" rtl="1">
              <a:spcBef>
                <a:spcPts val="0"/>
              </a:spcBef>
              <a:buNone/>
            </a:pPr>
            <a:endParaRPr dirty="0"/>
          </a:p>
          <a:p>
            <a:pPr lvl="0" algn="r" rtl="1">
              <a:spcBef>
                <a:spcPts val="0"/>
              </a:spcBef>
              <a:buNone/>
            </a:pPr>
            <a:r>
              <a:rPr lang="fa-IR" dirty="0"/>
              <a:t>خانه:</a:t>
            </a:r>
          </a:p>
          <a:p>
            <a:pPr marL="457200" lvl="0" indent="0" algn="r" rtl="1">
              <a:spcBef>
                <a:spcPts val="0"/>
              </a:spcBef>
              <a:buNone/>
            </a:pPr>
            <a:r>
              <a:rPr lang="fa-IR" dirty="0"/>
              <a:t>اقایان: آیا در کارهای منزل به همسرم کمک کردم؟ در تمیز نگه داشتن خانه؟ در فرزندداری؟ در غذا پختن؟ آیا او خواسته ای دارم که بر آورده کردن آن وی را خوشحال می کند؟ آیا نیازهای روحی وی را مستقل از برآورده شدن نیازهای روحی </a:t>
            </a:r>
            <a:r>
              <a:rPr lang="fa-IR" dirty="0" smtClean="0"/>
              <a:t>خودم ( توسط </a:t>
            </a:r>
            <a:r>
              <a:rPr lang="fa-IR" dirty="0"/>
              <a:t>وی انجام می دهم)</a:t>
            </a:r>
          </a:p>
          <a:p>
            <a:pPr marL="457200" lvl="0" indent="0" algn="r" rtl="1">
              <a:spcBef>
                <a:spcPts val="0"/>
              </a:spcBef>
              <a:buNone/>
            </a:pPr>
            <a:r>
              <a:rPr lang="fa-IR" dirty="0"/>
              <a:t>خانها: ایا از همسرم به گرمی استقبال می کنم؟ غذا مورد علاقه وی را درست می کنم</a:t>
            </a:r>
            <a:r>
              <a:rPr lang="fa-IR" dirty="0" smtClean="0"/>
              <a:t>؟ آیا </a:t>
            </a:r>
            <a:r>
              <a:rPr lang="fa-IR" dirty="0"/>
              <a:t>او خواسته ای دارم که بر آورده کردن آن وی را خوشحال می کند؟  آیا نیازهای روحی وی را مستقل از برآورده شدن نیازهای روحی </a:t>
            </a:r>
            <a:r>
              <a:rPr lang="fa-IR" dirty="0" smtClean="0"/>
              <a:t>خودم ( توسط </a:t>
            </a:r>
            <a:r>
              <a:rPr lang="fa-IR" dirty="0"/>
              <a:t>وی انجام می دهم)</a:t>
            </a:r>
          </a:p>
          <a:p>
            <a:pPr marL="457200" lvl="0" indent="0" algn="r" rtl="1">
              <a:spcBef>
                <a:spcPts val="0"/>
              </a:spcBef>
              <a:buNone/>
            </a:pPr>
            <a:endParaRPr dirty="0"/>
          </a:p>
          <a:p>
            <a:pPr marL="0" lvl="0" indent="0" algn="r" rtl="1">
              <a:spcBef>
                <a:spcPts val="0"/>
              </a:spcBef>
              <a:buNone/>
            </a:pPr>
            <a:r>
              <a:rPr lang="fa-IR" dirty="0"/>
              <a:t>برادران و خواهران مومن: </a:t>
            </a:r>
          </a:p>
          <a:p>
            <a:pPr marL="0" lvl="0" indent="0" algn="r" rtl="1">
              <a:spcBef>
                <a:spcPts val="0"/>
              </a:spcBef>
              <a:buNone/>
            </a:pPr>
            <a:r>
              <a:rPr lang="fa-IR" dirty="0"/>
              <a:t>این مطلب برای ساکنین خارج از ایران پررنگ تر است. همانند فامیلهای هر۲ خانواده احتیاج به رفت و آمد دارند. احتیاج به کمکهای مختلف دارند. عاطفی، مالی، انتقال تجربه، جابجایی در شهر. </a:t>
            </a:r>
            <a:br>
              <a:rPr lang="fa-IR" dirty="0"/>
            </a:br>
            <a:r>
              <a:rPr lang="fa-IR" dirty="0"/>
              <a:t>بانوان اسلامی بیشتر به مشکل بر می خورند. زیرا کمتر به بیرون از خانه می روند و کمتر زبان محلی را می دانند و لذا همسرانشان باید توجه بیشتری به این مساله داشته باشند</a:t>
            </a:r>
          </a:p>
          <a:p>
            <a:pPr marL="0" lvl="0" indent="0" algn="r" rtl="1">
              <a:spcBef>
                <a:spcPts val="0"/>
              </a:spcBef>
              <a:buNone/>
            </a:pPr>
            <a:endParaRPr dirty="0"/>
          </a:p>
          <a:p>
            <a:pPr marL="0" lvl="0" indent="0" algn="r" rtl="1">
              <a:spcBef>
                <a:spcPts val="0"/>
              </a:spcBef>
              <a:buNone/>
            </a:pPr>
            <a:r>
              <a:rPr lang="fa-IR" dirty="0"/>
              <a:t>همقطاران:</a:t>
            </a:r>
          </a:p>
          <a:p>
            <a:pPr marL="0" lvl="0" indent="0" algn="r" rtl="1">
              <a:spcBef>
                <a:spcPts val="0"/>
              </a:spcBef>
              <a:buNone/>
            </a:pPr>
            <a:endParaRPr dirty="0"/>
          </a:p>
        </p:txBody>
      </p:sp>
      <p:sp>
        <p:nvSpPr>
          <p:cNvPr id="251" name="Shape 251"/>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15</a:t>
            </a:fld>
            <a:endParaRPr lang="fa-IR"/>
          </a:p>
        </p:txBody>
      </p:sp>
    </p:spTree>
    <p:extLst>
      <p:ext uri="{BB962C8B-B14F-4D97-AF65-F5344CB8AC3E}">
        <p14:creationId xmlns:p14="http://schemas.microsoft.com/office/powerpoint/2010/main" val="2847608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8" name="Shape 258"/>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lgn="r" rtl="1">
              <a:spcBef>
                <a:spcPts val="0"/>
              </a:spcBef>
              <a:buNone/>
            </a:pPr>
            <a:r>
              <a:rPr lang="fa-IR" dirty="0"/>
              <a:t>در همه حال خدا و ملائک و امام زمان را حاضر و ناظر بدانیم. چه عمل عملی، چه زبانی و چه قلبی</a:t>
            </a:r>
          </a:p>
          <a:p>
            <a:pPr lvl="0" rtl="1">
              <a:spcBef>
                <a:spcPts val="0"/>
              </a:spcBef>
              <a:buNone/>
            </a:pPr>
            <a:endParaRPr dirty="0"/>
          </a:p>
          <a:p>
            <a:pPr lvl="0" rtl="1">
              <a:spcBef>
                <a:spcPts val="0"/>
              </a:spcBef>
              <a:buNone/>
            </a:pPr>
            <a:endParaRPr dirty="0"/>
          </a:p>
        </p:txBody>
      </p:sp>
      <p:sp>
        <p:nvSpPr>
          <p:cNvPr id="259" name="Shape 259"/>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16</a:t>
            </a:fld>
            <a:endParaRPr lang="fa-IR"/>
          </a:p>
        </p:txBody>
      </p:sp>
    </p:spTree>
    <p:extLst>
      <p:ext uri="{BB962C8B-B14F-4D97-AF65-F5344CB8AC3E}">
        <p14:creationId xmlns:p14="http://schemas.microsoft.com/office/powerpoint/2010/main" val="17688348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74" name="Shape 27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1834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8662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59" name="Shape 15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934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rtl="1">
              <a:spcBef>
                <a:spcPts val="0"/>
              </a:spcBef>
              <a:buNone/>
            </a:pPr>
            <a:r>
              <a:rPr lang="fa-IR"/>
              <a:t>یاد گرفتن و عمل کردن دو چیزی است که روز آدم را بهتر می کند.</a:t>
            </a:r>
          </a:p>
          <a:p>
            <a:pPr lvl="0" rtl="1">
              <a:spcBef>
                <a:spcPts val="0"/>
              </a:spcBef>
              <a:buNone/>
            </a:pPr>
            <a:endParaRPr/>
          </a:p>
          <a:p>
            <a:pPr lvl="0" rtl="1">
              <a:spcBef>
                <a:spcPts val="0"/>
              </a:spcBef>
              <a:buNone/>
            </a:pPr>
            <a:r>
              <a:rPr lang="fa-IR"/>
              <a:t>کارهای مختلف زندگی مان را یادداشت کنیم.</a:t>
            </a:r>
          </a:p>
        </p:txBody>
      </p:sp>
      <p:sp>
        <p:nvSpPr>
          <p:cNvPr id="166" name="Shape 16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5090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73" name="Shape 17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7830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rtl="1">
              <a:spcBef>
                <a:spcPts val="0"/>
              </a:spcBef>
              <a:buNone/>
            </a:pPr>
            <a:r>
              <a:rPr lang="fa-IR" dirty="0"/>
              <a:t>علاوه بر اینکه رسیدگی به والدین، همسر، فرزند</a:t>
            </a:r>
            <a:r>
              <a:rPr lang="fa-IR" dirty="0" smtClean="0"/>
              <a:t>، خواهر/برادر </a:t>
            </a:r>
            <a:r>
              <a:rPr lang="fa-IR" dirty="0"/>
              <a:t>واجب دینی است باعث طراوت روحی و به نوعی پشتیبانی روحی می شود. و البته اگر درست به افراد رسیدگی نکنیم به جای ابراز محبت ممکن است وقت به بحث/دعوا بگذرد. که علاوه بر زمان بر بودن ضربه روحی نیز وارد می کند.</a:t>
            </a:r>
          </a:p>
        </p:txBody>
      </p:sp>
      <p:sp>
        <p:nvSpPr>
          <p:cNvPr id="180" name="Shape 18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791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a:sym typeface="Verdana"/>
              </a:rPr>
              <a:t>امام علی (ع) فرمودند : هرکه خودرایی کند هلاک گردد ، و هرکه با مردمان مشورت کند در عقل آنان شریک شود.</a:t>
            </a:r>
          </a:p>
          <a:p>
            <a:pPr lvl="0" algn="r" rtl="1">
              <a:spcBef>
                <a:spcPts val="0"/>
              </a:spcBef>
              <a:buNone/>
            </a:pPr>
            <a:endParaRPr sz="1000" dirty="0">
              <a:solidFill>
                <a:srgbClr val="1F1F1F"/>
              </a:solidFill>
              <a:highlight>
                <a:srgbClr val="FFFFFF"/>
              </a:highlight>
              <a:latin typeface="Verdana"/>
              <a:ea typeface="Verdana"/>
              <a:cs typeface="Verdana"/>
              <a:sym typeface="Verdana"/>
            </a:endParaRPr>
          </a:p>
          <a:p>
            <a:pPr lvl="0" algn="r" rtl="1">
              <a:spcBef>
                <a:spcPts val="0"/>
              </a:spcBef>
              <a:buNone/>
            </a:pPr>
            <a:r>
              <a:rPr lang="fa-IR" dirty="0"/>
              <a:t>مشورت زیادی نکنید. با ۱-۲ نفر </a:t>
            </a:r>
            <a:r>
              <a:rPr lang="fa-IR" dirty="0" smtClean="0"/>
              <a:t>خبره</a:t>
            </a:r>
            <a:r>
              <a:rPr lang="fa-IR" dirty="0"/>
              <a:t>. بیش از حد که مشورت کنید به آشفتگی مبتلا می شوید. → حدیث از امیر المومنین است اما متنش رو پیدا نمی </a:t>
            </a:r>
            <a:r>
              <a:rPr lang="fa-IR" dirty="0" smtClean="0"/>
              <a:t>کنم</a:t>
            </a:r>
          </a:p>
          <a:p>
            <a:pPr lvl="0" algn="r" rtl="1">
              <a:spcBef>
                <a:spcPts val="0"/>
              </a:spcBef>
              <a:buNone/>
            </a:pPr>
            <a:endParaRPr lang="fa-IR" dirty="0" smtClean="0"/>
          </a:p>
          <a:p>
            <a:pPr lvl="0" algn="r" rtl="1">
              <a:spcBef>
                <a:spcPts val="0"/>
              </a:spcBef>
              <a:buNone/>
            </a:pPr>
            <a:endParaRPr lang="fa-IR" dirty="0" smtClean="0"/>
          </a:p>
          <a:p>
            <a:pPr lvl="0" algn="r" rtl="1">
              <a:spcBef>
                <a:spcPts val="0"/>
              </a:spcBef>
              <a:buNone/>
            </a:pPr>
            <a:r>
              <a:rPr lang="fa-IR" dirty="0" smtClean="0"/>
              <a:t>از تکنیک های شروع به کار: به خود بگویید که فقط ۵ دقیقه این کار را می کنم. ( چون مهمترین شروع به کار است و البته در رتبه بعدی پایان دادن کار)</a:t>
            </a:r>
          </a:p>
          <a:p>
            <a:pPr lvl="0" algn="r" rtl="1">
              <a:spcBef>
                <a:spcPts val="0"/>
              </a:spcBef>
              <a:buNone/>
            </a:pPr>
            <a:endParaRPr lang="fa-IR" dirty="0" smtClean="0"/>
          </a:p>
          <a:p>
            <a:pPr lvl="0" algn="r" rtl="1">
              <a:spcBef>
                <a:spcPts val="0"/>
              </a:spcBef>
              <a:buNone/>
            </a:pPr>
            <a:endParaRPr lang="fa-IR" dirty="0"/>
          </a:p>
        </p:txBody>
      </p:sp>
      <p:sp>
        <p:nvSpPr>
          <p:cNvPr id="187" name="Shape 18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3805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6" name="Shape 266"/>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lgn="r" rtl="1">
              <a:spcBef>
                <a:spcPts val="0"/>
              </a:spcBef>
              <a:buNone/>
            </a:pPr>
            <a:r>
              <a:rPr lang="fa-IR" dirty="0"/>
              <a:t>حتی اگر شاغل نیستیند و به دنبال کار می گردین در منزل نمانید. به کتابخانه/دانشگاه و یا محلی دیگر بروید.</a:t>
            </a:r>
          </a:p>
          <a:p>
            <a:pPr lvl="0" algn="r" rtl="1">
              <a:spcBef>
                <a:spcPts val="0"/>
              </a:spcBef>
              <a:buNone/>
            </a:pPr>
            <a:endParaRPr dirty="0"/>
          </a:p>
          <a:p>
            <a:pPr lvl="0" algn="r" rtl="1">
              <a:spcBef>
                <a:spcPts val="0"/>
              </a:spcBef>
              <a:buNone/>
            </a:pPr>
            <a:endParaRPr dirty="0"/>
          </a:p>
          <a:p>
            <a:pPr lvl="0" algn="r" rtl="1">
              <a:spcBef>
                <a:spcPts val="0"/>
              </a:spcBef>
              <a:buNone/>
            </a:pPr>
            <a:r>
              <a:rPr lang="fa-IR" dirty="0"/>
              <a:t>از عمده اشتباهات این است که دیر بیدار شویم. بعد در هنگامی که سر کار هستیم مشغول به انجام کارهای خانه باشیم و بعد در هنگامی در خانه هستیم مشغول به کارهای شغلی باشیم.</a:t>
            </a:r>
          </a:p>
          <a:p>
            <a:pPr lvl="0" algn="r" rtl="1">
              <a:spcBef>
                <a:spcPts val="0"/>
              </a:spcBef>
              <a:buNone/>
            </a:pPr>
            <a:r>
              <a:rPr lang="fa-IR" dirty="0"/>
              <a:t>اگر صبح زودتر بیدار شویم فرصتی داریم که ذهن خود را خلوت کنیم. → این خود باعث آشفتگی ذهنی می شود</a:t>
            </a:r>
          </a:p>
        </p:txBody>
      </p:sp>
      <p:sp>
        <p:nvSpPr>
          <p:cNvPr id="267" name="Shape 267"/>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fa-IR"/>
              <a:t>8</a:t>
            </a:fld>
            <a:endParaRPr lang="fa-IR"/>
          </a:p>
        </p:txBody>
      </p:sp>
    </p:spTree>
    <p:extLst>
      <p:ext uri="{BB962C8B-B14F-4D97-AF65-F5344CB8AC3E}">
        <p14:creationId xmlns:p14="http://schemas.microsoft.com/office/powerpoint/2010/main" val="933082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lgn="r" rtl="1">
              <a:spcBef>
                <a:spcPts val="0"/>
              </a:spcBef>
              <a:buNone/>
            </a:pPr>
            <a:r>
              <a:rPr lang="fa-IR" dirty="0"/>
              <a:t>کسی که هدف نداشته باشد، راحت بله می گوید و در نتیجه اشفتگی ذهنی برای خود ایجاد می کند. اساسا نداشتنِ هدف در هر کاری ناامید کننده است. چون رسیدن به هدف خود یک امر انرژی زا است.</a:t>
            </a:r>
          </a:p>
          <a:p>
            <a:pPr lvl="0" algn="r" rtl="1">
              <a:spcBef>
                <a:spcPts val="0"/>
              </a:spcBef>
              <a:buNone/>
            </a:pPr>
            <a:endParaRPr dirty="0"/>
          </a:p>
          <a:p>
            <a:pPr lvl="0" algn="r" rtl="1">
              <a:spcBef>
                <a:spcPts val="0"/>
              </a:spcBef>
              <a:buNone/>
            </a:pPr>
            <a:r>
              <a:rPr lang="fa-IR" dirty="0"/>
              <a:t>اهداف را در دفترچه ای بنویسید. </a:t>
            </a:r>
            <a:r>
              <a:rPr lang="fa-IR" b="1" dirty="0"/>
              <a:t>از پیگیری امور به صورت تماماً دیجیتال پرهیز کنید.</a:t>
            </a:r>
            <a:r>
              <a:rPr lang="fa-IR" dirty="0"/>
              <a:t>زیرا نوشتن و کتابت با دست با ذهن عجین تر است.</a:t>
            </a:r>
            <a:r>
              <a:rPr lang="fa-IR" b="1" dirty="0"/>
              <a:t> </a:t>
            </a:r>
          </a:p>
          <a:p>
            <a:pPr lvl="0" algn="r" rtl="1">
              <a:spcBef>
                <a:spcPts val="0"/>
              </a:spcBef>
              <a:buNone/>
            </a:pPr>
            <a:r>
              <a:rPr lang="fa-IR" dirty="0"/>
              <a:t>اهداف را به قسمتهای مشخص و کوچک تر تقسیم کنید. و به اهداف بسیار دورتر فکر نکنید.</a:t>
            </a:r>
          </a:p>
          <a:p>
            <a:pPr lvl="0" algn="r" rtl="1">
              <a:spcBef>
                <a:spcPts val="0"/>
              </a:spcBef>
              <a:buNone/>
            </a:pPr>
            <a:endParaRPr dirty="0"/>
          </a:p>
          <a:p>
            <a:pPr lvl="0" algn="r" rtl="1">
              <a:spcBef>
                <a:spcPts val="0"/>
              </a:spcBef>
              <a:buNone/>
            </a:pPr>
            <a:r>
              <a:rPr lang="fa-IR" dirty="0"/>
              <a:t>تعیین کوتاه مدت. افراد عمدتاً آرزوهای بلند مدت بدون  task های کوچک دارند. یعنی باید ارزوی تغییر به شغل را تقسیم کرد به </a:t>
            </a:r>
            <a:r>
              <a:rPr lang="fa-IR" dirty="0" smtClean="0"/>
              <a:t>:  </a:t>
            </a:r>
            <a:r>
              <a:rPr lang="fa-IR" dirty="0"/>
              <a:t>مشورت ← آموزش ← خواندن بخش یک </a:t>
            </a:r>
            <a:r>
              <a:rPr lang="fa-IR" dirty="0" smtClean="0"/>
              <a:t>+ اجرای </a:t>
            </a:r>
            <a:r>
              <a:rPr lang="fa-IR" dirty="0"/>
              <a:t>آموزشهای بخش یک ← خواندن بخش دو </a:t>
            </a:r>
            <a:r>
              <a:rPr lang="fa-IR" dirty="0" smtClean="0"/>
              <a:t>+ اجرای </a:t>
            </a:r>
            <a:r>
              <a:rPr lang="fa-IR" dirty="0"/>
              <a:t>آموزشهای بخش دو ← تهیه رزومه.</a:t>
            </a:r>
          </a:p>
          <a:p>
            <a:pPr lvl="0" algn="r" rtl="1">
              <a:spcBef>
                <a:spcPts val="0"/>
              </a:spcBef>
              <a:buNone/>
            </a:pPr>
            <a:endParaRPr dirty="0"/>
          </a:p>
          <a:p>
            <a:pPr lvl="0" algn="r" rtl="1">
              <a:spcBef>
                <a:spcPts val="0"/>
              </a:spcBef>
              <a:buNone/>
            </a:pPr>
            <a:r>
              <a:rPr lang="fa-IR" dirty="0"/>
              <a:t>در هر مرحله باید یه دورنمای کلی </a:t>
            </a:r>
            <a:r>
              <a:rPr lang="fa-IR" dirty="0" smtClean="0"/>
              <a:t>( بدون جزئیات ) </a:t>
            </a:r>
            <a:r>
              <a:rPr lang="fa-IR" dirty="0"/>
              <a:t>+ یک دقت جزئی در taskهای نزدیک تر. </a:t>
            </a:r>
          </a:p>
        </p:txBody>
      </p:sp>
      <p:sp>
        <p:nvSpPr>
          <p:cNvPr id="226" name="Shape 22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9517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flipH="1">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052966" y="2404534"/>
            <a:ext cx="8171757"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52966" y="4050833"/>
            <a:ext cx="8171757"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3894068" y="6056602"/>
            <a:ext cx="911939" cy="365125"/>
          </a:xfrm>
        </p:spPr>
        <p:txBody>
          <a:bodyPr/>
          <a:lstStyle/>
          <a:p>
            <a:fld id="{6BAA783D-0AF3-4020-8DDB-A6629E197106}" type="datetime1">
              <a:rPr lang="en-US" smtClean="0"/>
              <a:t>2/13/2017</a:t>
            </a:fld>
            <a:endParaRPr lang="en-US" dirty="0"/>
          </a:p>
        </p:txBody>
      </p:sp>
      <p:sp>
        <p:nvSpPr>
          <p:cNvPr id="5" name="Footer Placeholder 4"/>
          <p:cNvSpPr>
            <a:spLocks noGrp="1"/>
          </p:cNvSpPr>
          <p:nvPr>
            <p:ph type="ftr" sz="quarter" idx="11"/>
          </p:nvPr>
        </p:nvSpPr>
        <p:spPr>
          <a:xfrm>
            <a:off x="4934730" y="6056602"/>
            <a:ext cx="6297612"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01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06120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401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AA1857-0C8D-46F4-BC7D-C42FABE51D37}" type="datetime1">
              <a:rPr lang="en-US" smtClean="0"/>
              <a:t>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53141" y="4800600"/>
            <a:ext cx="8596667" cy="566738"/>
          </a:xfrm>
        </p:spPr>
        <p:txBody>
          <a:bodyPr anchor="b">
            <a:normAutofit/>
          </a:bodyPr>
          <a:lstStyle>
            <a:lvl1pPr algn="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053141"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3053141" y="5367338"/>
            <a:ext cx="8596667" cy="674024"/>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9DA38B0C-BA80-40E1-A39F-24C920C52C57}" type="datetime1">
              <a:rPr lang="en-US" smtClean="0"/>
              <a:t>2/13/2017</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061308"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1308"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0CBAF3F6-DA81-4BA9-984B-2889FBEBCB0F}" type="datetime1">
              <a:rPr lang="en-US" smtClean="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23473"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758278"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9474"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0F3BE8AB-DD89-46E4-B9D0-EECAC6851C72}" type="datetime1">
              <a:rPr lang="en-US" smtClean="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34007"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85148"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069469"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9469"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247FF51A-118F-48C1-917A-BBD9203DA1CD}" type="datetime1">
              <a:rPr lang="en-US" smtClean="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315306"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061304"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1307"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EAD63EBB-BCDF-4849-ACE6-1EFA5D364354}" type="datetime1">
              <a:rPr lang="en-US" smtClean="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25842"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76983"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069768"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061301"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1304" y="4527448"/>
            <a:ext cx="8596668" cy="1513914"/>
          </a:xfrm>
        </p:spPr>
        <p:txBody>
          <a:bodyPr anchor="t">
            <a:normAutofit/>
          </a:bodyPr>
          <a:lstStyle>
            <a:lvl1pPr marL="0" indent="0" algn="r" rtl="1">
              <a:buNone/>
              <a:defRPr sz="1800">
                <a:solidFill>
                  <a:schemeClr val="tx1">
                    <a:lumMod val="50000"/>
                    <a:lumOff val="50000"/>
                  </a:schemeClr>
                </a:solidFill>
                <a:cs typeface="B Yagut" panose="00000400000000000000" pitchFamily="2" charset="-7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1AFCC5-FFEF-49A4-8574-AE2D0504A147}" type="datetime1">
              <a:rPr lang="en-US" smtClean="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B9F1CD-E9FC-4A5B-BD06-0F59E80384C3}" type="datetime1">
              <a:rPr lang="en-US" smtClean="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59812"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69474"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ACA43A-747B-48FF-890D-D0167E323694}" type="datetime1">
              <a:rPr lang="en-US" smtClean="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81A61F-55F1-40AA-8C4B-B0CC79807BEC}" type="datetime1">
              <a:rPr lang="en-US" smtClean="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ran">
    <p:spTree>
      <p:nvGrpSpPr>
        <p:cNvPr id="1" name=""/>
        <p:cNvGrpSpPr/>
        <p:nvPr/>
      </p:nvGrpSpPr>
      <p:grpSpPr>
        <a:xfrm>
          <a:off x="0" y="0"/>
          <a:ext cx="0" cy="0"/>
          <a:chOff x="0" y="0"/>
          <a:chExt cx="0" cy="0"/>
        </a:xfrm>
      </p:grpSpPr>
      <p:sp>
        <p:nvSpPr>
          <p:cNvPr id="2" name="Title 1"/>
          <p:cNvSpPr>
            <a:spLocks noGrp="1"/>
          </p:cNvSpPr>
          <p:nvPr>
            <p:ph type="title"/>
          </p:nvPr>
        </p:nvSpPr>
        <p:spPr>
          <a:xfrm>
            <a:off x="3054774" y="609600"/>
            <a:ext cx="8596668" cy="794657"/>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054774" y="2264228"/>
            <a:ext cx="8596668" cy="1850571"/>
          </a:xfrm>
        </p:spPr>
        <p:txBody>
          <a:bodyPr anchor="ctr">
            <a:noAutofit/>
          </a:bodyPr>
          <a:lstStyle>
            <a:lvl1pPr marL="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1pPr>
            <a:lvl2pPr marL="4572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2pPr>
            <a:lvl3pPr marL="9144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3pPr>
            <a:lvl4pPr marL="13716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4pPr>
            <a:lvl5pPr marL="1828800" indent="0" algn="ctr">
              <a:buNone/>
              <a:defRPr lang="en-US" sz="3200" kern="1200" dirty="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1E58B1-03B3-4436-99C8-6F45E71C0134}" type="datetime1">
              <a:rPr lang="en-US" smtClean="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
        <p:nvSpPr>
          <p:cNvPr id="7" name="Content Placeholder 2"/>
          <p:cNvSpPr>
            <a:spLocks noGrp="1"/>
          </p:cNvSpPr>
          <p:nvPr>
            <p:ph idx="13"/>
          </p:nvPr>
        </p:nvSpPr>
        <p:spPr>
          <a:xfrm>
            <a:off x="3052966" y="4158343"/>
            <a:ext cx="8613716" cy="1888896"/>
          </a:xfrm>
        </p:spPr>
        <p:txBody>
          <a:bodyPr anchor="ctr"/>
          <a:lstStyle>
            <a:lvl1pPr marL="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1pPr>
            <a:lvl2pPr marL="4572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2pPr>
            <a:lvl3pPr marL="9144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3pPr>
            <a:lvl4pPr marL="13716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4pPr>
            <a:lvl5pPr marL="18288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idx="15"/>
          </p:nvPr>
        </p:nvSpPr>
        <p:spPr>
          <a:xfrm>
            <a:off x="3052966" y="1470065"/>
            <a:ext cx="8596668" cy="732613"/>
          </a:xfrm>
        </p:spPr>
        <p:txBody>
          <a:bodyPr vert="horz" lIns="91440" tIns="45720" rIns="91440" bIns="45720" rtlCol="0" anchor="t">
            <a:normAutofit/>
          </a:bodyPr>
          <a:lstStyle>
            <a:lvl1pPr marL="342900" indent="-342900">
              <a:buNone/>
              <a:defRPr lang="en-US" dirty="0" smtClean="0">
                <a:solidFill>
                  <a:schemeClr val="tx1">
                    <a:lumMod val="65000"/>
                    <a:lumOff val="35000"/>
                  </a:schemeClr>
                </a:solidFill>
                <a:cs typeface="B Mitra" panose="00000400000000000000" pitchFamily="2" charset="-78"/>
              </a:defRPr>
            </a:lvl1pPr>
            <a:lvl2pPr marL="457200" indent="0">
              <a:buNone/>
              <a:defRPr lang="en-US" sz="1800" dirty="0" smtClean="0">
                <a:solidFill>
                  <a:schemeClr val="tx1">
                    <a:lumMod val="50000"/>
                    <a:lumOff val="50000"/>
                  </a:schemeClr>
                </a:solidFill>
                <a:cs typeface="B Yagut" panose="00000400000000000000" pitchFamily="2" charset="-78"/>
              </a:defRPr>
            </a:lvl2pPr>
            <a:lvl3pPr marL="914400" indent="0">
              <a:buNone/>
              <a:defRPr lang="en-US" dirty="0" smtClean="0">
                <a:solidFill>
                  <a:schemeClr val="tx1">
                    <a:lumMod val="50000"/>
                    <a:lumOff val="50000"/>
                  </a:schemeClr>
                </a:solidFill>
                <a:cs typeface="B Yagut" panose="00000400000000000000" pitchFamily="2" charset="-78"/>
              </a:defRPr>
            </a:lvl3pPr>
            <a:lvl4pPr marL="1371600" indent="0">
              <a:buNone/>
              <a:defRPr lang="en-US" sz="1800" dirty="0" smtClean="0">
                <a:solidFill>
                  <a:schemeClr val="tx1">
                    <a:lumMod val="50000"/>
                    <a:lumOff val="50000"/>
                  </a:schemeClr>
                </a:solidFill>
                <a:cs typeface="B Yagut" panose="00000400000000000000" pitchFamily="2" charset="-78"/>
              </a:defRPr>
            </a:lvl4pPr>
            <a:lvl5pPr marL="1828800" indent="0">
              <a:buNone/>
              <a:defRPr lang="en-US" sz="1800" dirty="0">
                <a:solidFill>
                  <a:schemeClr val="tx1">
                    <a:lumMod val="50000"/>
                    <a:lumOff val="50000"/>
                  </a:schemeClr>
                </a:solidFill>
                <a:cs typeface="B Yagut" panose="00000400000000000000" pitchFamily="2" charset="-78"/>
              </a:defRPr>
            </a:lvl5pPr>
          </a:lstStyle>
          <a:p>
            <a:pPr marL="0" lvl="0" indent="0"/>
            <a:r>
              <a:rPr lang="en-US" smtClean="0"/>
              <a:t>Click to edit Master text styles</a:t>
            </a:r>
          </a:p>
          <a:p>
            <a:pPr marL="0" lvl="1" indent="0"/>
            <a:r>
              <a:rPr lang="en-US" smtClean="0"/>
              <a:t>Second level</a:t>
            </a:r>
          </a:p>
          <a:p>
            <a:pPr marL="0" lvl="2" indent="0"/>
            <a:r>
              <a:rPr lang="en-US" smtClean="0"/>
              <a:t>Third level</a:t>
            </a:r>
          </a:p>
          <a:p>
            <a:pPr marL="0" lvl="3" indent="0"/>
            <a:r>
              <a:rPr lang="en-US" smtClean="0"/>
              <a:t>Fourth level</a:t>
            </a:r>
          </a:p>
          <a:p>
            <a:pPr marL="0" lvl="4" indent="0"/>
            <a:r>
              <a:rPr lang="en-US" smtClean="0"/>
              <a:t>Fifth level</a:t>
            </a:r>
            <a:endParaRPr lang="en-US" dirty="0"/>
          </a:p>
        </p:txBody>
      </p:sp>
      <p:sp>
        <p:nvSpPr>
          <p:cNvPr id="9" name="Text Placeholder 2"/>
          <p:cNvSpPr>
            <a:spLocks noGrp="1"/>
          </p:cNvSpPr>
          <p:nvPr>
            <p:ph type="body" idx="16"/>
          </p:nvPr>
        </p:nvSpPr>
        <p:spPr>
          <a:xfrm>
            <a:off x="46658" y="6421727"/>
            <a:ext cx="2686349" cy="436273"/>
          </a:xfrm>
        </p:spPr>
        <p:txBody>
          <a:bodyPr vert="horz" lIns="91440" tIns="45720" rIns="91440" bIns="45720" rtlCol="0" anchor="t">
            <a:normAutofit/>
          </a:bodyPr>
          <a:lstStyle>
            <a:lvl1pPr marL="342900" indent="-342900" algn="l">
              <a:buNone/>
              <a:defRPr lang="en-US" sz="1800" smtClean="0">
                <a:solidFill>
                  <a:schemeClr val="bg1">
                    <a:lumMod val="95000"/>
                  </a:schemeClr>
                </a:solidFill>
                <a:latin typeface="Adobe Arabic" panose="02040503050201020203" pitchFamily="18" charset="-78"/>
                <a:cs typeface="Adobe Arabic" panose="02040503050201020203" pitchFamily="18" charset="-78"/>
              </a:defRPr>
            </a:lvl1pPr>
          </a:lstStyle>
          <a:p>
            <a:pPr marL="0" lvl="0" indent="0"/>
            <a:r>
              <a:rPr lang="en-US" smtClean="0"/>
              <a:t>Click to edit Master text styles</a:t>
            </a:r>
          </a:p>
        </p:txBody>
      </p:sp>
    </p:spTree>
    <p:extLst>
      <p:ext uri="{BB962C8B-B14F-4D97-AF65-F5344CB8AC3E}">
        <p14:creationId xmlns:p14="http://schemas.microsoft.com/office/powerpoint/2010/main" val="27277575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62395" y="2700867"/>
            <a:ext cx="8596668" cy="182658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2395" y="4527448"/>
            <a:ext cx="8596668" cy="860400"/>
          </a:xfrm>
        </p:spPr>
        <p:txBody>
          <a:bodyPr anchor="t"/>
          <a:lstStyle>
            <a:lvl1pPr marL="0" indent="0" algn="r">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897F48-44DA-408B-AF33-DBA66233853A}" type="datetime1">
              <a:rPr lang="en-US" smtClean="0"/>
              <a:t>2/13/2017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047154" y="2179958"/>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15B4A9-6D38-4EB1-A397-7DA181132280}" type="datetime1">
              <a:rPr lang="en-US" smtClean="0"/>
              <a:t>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Qura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vert="horz" lIns="91440" tIns="45720" rIns="91440" bIns="45720" rtlCol="0">
            <a:noAutofit/>
          </a:bodyPr>
          <a:lstStyle>
            <a:lvl1pPr>
              <a:defRPr lang="en-US" sz="360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cs typeface="Adobe Arabic" panose="02040503050201020203" pitchFamily="18" charset="-78"/>
              </a:defRPr>
            </a:lvl1pPr>
            <a:lvl2pPr>
              <a:defRPr lang="en-US" smtClean="0"/>
            </a:lvl2pPr>
            <a:lvl3pPr>
              <a:defRPr lang="en-US" smtClean="0"/>
            </a:lvl3pPr>
            <a:lvl4pPr>
              <a:defRPr lang="en-US" smtClean="0"/>
            </a:lvl4pPr>
            <a:lvl5pPr>
              <a:defRPr lang="en-US" dirty="0"/>
            </a:lvl5pPr>
          </a:lstStyle>
          <a:p>
            <a:pPr marL="0" lvl="0" indent="0">
              <a:buNone/>
            </a:pPr>
            <a:r>
              <a:rPr lang="en-US" smtClean="0"/>
              <a:t>Click to edit Master text styles</a:t>
            </a:r>
          </a:p>
          <a:p>
            <a:pPr marL="0" lvl="1" indent="0">
              <a:buNone/>
            </a:pPr>
            <a:r>
              <a:rPr lang="en-US" smtClean="0"/>
              <a:t>Second level</a:t>
            </a:r>
          </a:p>
          <a:p>
            <a:pPr marL="0" lvl="2" indent="0">
              <a:buNone/>
            </a:pPr>
            <a:r>
              <a:rPr lang="en-US" smtClean="0"/>
              <a:t>Third level</a:t>
            </a:r>
          </a:p>
          <a:p>
            <a:pPr marL="0" lvl="3" indent="0">
              <a:buNone/>
            </a:pPr>
            <a:r>
              <a:rPr lang="en-US" smtClean="0"/>
              <a:t>Fourth level</a:t>
            </a:r>
          </a:p>
          <a:p>
            <a:pPr marL="0" lvl="4" indent="0">
              <a:buNone/>
            </a:pPr>
            <a:r>
              <a:rPr lang="en-US" smtClean="0"/>
              <a:t>Fifth level</a:t>
            </a:r>
            <a:endParaRPr lang="en-US" dirty="0"/>
          </a:p>
        </p:txBody>
      </p:sp>
      <p:sp>
        <p:nvSpPr>
          <p:cNvPr id="4" name="Content Placeholder 3"/>
          <p:cNvSpPr>
            <a:spLocks noGrp="1"/>
          </p:cNvSpPr>
          <p:nvPr>
            <p:ph sz="half" idx="2"/>
          </p:nvPr>
        </p:nvSpPr>
        <p:spPr>
          <a:xfrm>
            <a:off x="3047154" y="2179958"/>
            <a:ext cx="4184034" cy="3880773"/>
          </a:xfrm>
        </p:spPr>
        <p:txBody>
          <a:bodyPr vert="horz" lIns="91440" tIns="45720" rIns="91440" bIns="45720" rtlCol="0">
            <a:normAutofit/>
          </a:bodyPr>
          <a:lstStyle>
            <a:lvl1pPr>
              <a:defRPr lang="en-US" smtClean="0">
                <a:ln w="0"/>
                <a:solidFill>
                  <a:schemeClr val="tx1"/>
                </a:solidFill>
                <a:effectLst>
                  <a:outerShdw blurRad="38100" dist="19050" dir="2700000" algn="tl" rotWithShape="0">
                    <a:schemeClr val="dk1">
                      <a:alpha val="40000"/>
                    </a:schemeClr>
                  </a:outerShdw>
                </a:effectLst>
              </a:defRPr>
            </a:lvl1pPr>
            <a:lvl2pPr>
              <a:defRPr lang="en-US" smtClean="0"/>
            </a:lvl2pPr>
            <a:lvl3pPr>
              <a:defRPr lang="en-US" smtClean="0"/>
            </a:lvl3pPr>
            <a:lvl4pPr>
              <a:defRPr lang="en-US" smtClean="0"/>
            </a:lvl4pPr>
            <a:lvl5pPr>
              <a:defRPr lang="en-US" dirty="0"/>
            </a:lvl5pPr>
          </a:lstStyle>
          <a:p>
            <a:pPr marL="0" lvl="0" indent="0">
              <a:buNone/>
            </a:pPr>
            <a:r>
              <a:rPr lang="en-US" smtClean="0"/>
              <a:t>Click to edit Master text styles</a:t>
            </a:r>
          </a:p>
          <a:p>
            <a:pPr marL="0" lvl="1" indent="0">
              <a:buNone/>
            </a:pPr>
            <a:r>
              <a:rPr lang="en-US" smtClean="0"/>
              <a:t>Second level</a:t>
            </a:r>
          </a:p>
          <a:p>
            <a:pPr marL="0" lvl="2" indent="0">
              <a:buNone/>
            </a:pPr>
            <a:r>
              <a:rPr lang="en-US" smtClean="0"/>
              <a:t>Third level</a:t>
            </a:r>
          </a:p>
          <a:p>
            <a:pPr marL="0" lvl="3" indent="0">
              <a:buNone/>
            </a:pPr>
            <a:r>
              <a:rPr lang="en-US" smtClean="0"/>
              <a:t>Fourth level</a:t>
            </a:r>
          </a:p>
          <a:p>
            <a:pPr marL="0" lvl="4" indent="0">
              <a:buNone/>
            </a:pPr>
            <a:r>
              <a:rPr lang="en-US" smtClean="0"/>
              <a:t>Fifth level</a:t>
            </a:r>
            <a:endParaRPr lang="en-US" dirty="0"/>
          </a:p>
        </p:txBody>
      </p:sp>
      <p:sp>
        <p:nvSpPr>
          <p:cNvPr id="5" name="Date Placeholder 4"/>
          <p:cNvSpPr>
            <a:spLocks noGrp="1"/>
          </p:cNvSpPr>
          <p:nvPr>
            <p:ph type="dt" sz="half" idx="10"/>
          </p:nvPr>
        </p:nvSpPr>
        <p:spPr/>
        <p:txBody>
          <a:bodyPr/>
          <a:lstStyle/>
          <a:p>
            <a:fld id="{A82554EB-320B-43E3-AEA7-3DE6ADC08CDD}" type="datetime1">
              <a:rPr lang="en-US" smtClean="0"/>
              <a:t>2/13/2017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56588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468442" y="2160983"/>
            <a:ext cx="4185623"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68442"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055475" y="2160983"/>
            <a:ext cx="4185618"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055476"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D8FCBE-BE86-4EE3-A222-0C2D46CF24F7}" type="datetime1">
              <a:rPr lang="en-US" smtClean="0"/>
              <a:t>2/13/2017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93966"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E4AEE2-8BEC-4818-8443-C5EE2C5928A5}" type="datetime1">
              <a:rPr lang="en-US" smtClean="0"/>
              <a:t>2/13/2017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8E794-70F7-4C31-B166-97ED5EF0FA63}" type="datetime1">
              <a:rPr lang="en-US" smtClean="0"/>
              <a:t>2/13/2017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flipH="1">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05477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5477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099808" y="605660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EA2ADC5-14D9-4013-9915-FCAC313DA713}" type="datetime1">
              <a:rPr lang="en-US" smtClean="0"/>
              <a:t>2/13/2017</a:t>
            </a:fld>
            <a:endParaRPr lang="en-US" dirty="0"/>
          </a:p>
        </p:txBody>
      </p:sp>
      <p:sp>
        <p:nvSpPr>
          <p:cNvPr id="5" name="Footer Placeholder 4"/>
          <p:cNvSpPr>
            <a:spLocks noGrp="1"/>
          </p:cNvSpPr>
          <p:nvPr>
            <p:ph type="ftr" sz="quarter" idx="3"/>
          </p:nvPr>
        </p:nvSpPr>
        <p:spPr>
          <a:xfrm>
            <a:off x="5369070" y="6056602"/>
            <a:ext cx="6297612" cy="365125"/>
          </a:xfrm>
          <a:prstGeom prst="rect">
            <a:avLst/>
          </a:prstGeom>
        </p:spPr>
        <p:txBody>
          <a:bodyPr vert="horz" lIns="91440" tIns="45720" rIns="91440" bIns="45720" rtlCol="0" anchor="ctr"/>
          <a:lstStyle>
            <a:lvl1pPr algn="r" rtl="1">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52966" y="6056602"/>
            <a:ext cx="683339" cy="365125"/>
          </a:xfrm>
          <a:prstGeom prst="rect">
            <a:avLst/>
          </a:prstGeom>
        </p:spPr>
        <p:txBody>
          <a:bodyPr vert="horz" lIns="91440" tIns="45720" rIns="91440" bIns="45720" rtlCol="0" anchor="ctr"/>
          <a:lstStyle>
            <a:lvl1pPr algn="r">
              <a:defRPr sz="1400">
                <a:solidFill>
                  <a:schemeClr val="accent1"/>
                </a:solidFill>
                <a:cs typeface="B Badr" panose="00000400000000000000" pitchFamily="2" charset="-78"/>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69" r:id="rId3"/>
    <p:sldLayoutId id="2147483651" r:id="rId4"/>
    <p:sldLayoutId id="2147483666" r:id="rId5"/>
    <p:sldLayoutId id="2147483670" r:id="rId6"/>
    <p:sldLayoutId id="2147483653" r:id="rId7"/>
    <p:sldLayoutId id="2147483654" r:id="rId8"/>
    <p:sldLayoutId id="2147483655" r:id="rId9"/>
    <p:sldLayoutId id="2147483667" r:id="rId10"/>
    <p:sldLayoutId id="2147483657" r:id="rId11"/>
    <p:sldLayoutId id="2147483660" r:id="rId12"/>
    <p:sldLayoutId id="2147483661" r:id="rId13"/>
    <p:sldLayoutId id="2147483662" r:id="rId14"/>
    <p:sldLayoutId id="2147483663" r:id="rId15"/>
    <p:sldLayoutId id="2147483664" r:id="rId16"/>
    <p:sldLayoutId id="2147483668" r:id="rId17"/>
    <p:sldLayoutId id="2147483659" r:id="rId18"/>
  </p:sldLayoutIdLst>
  <p:timing>
    <p:tnLst>
      <p:par>
        <p:cTn id="1" dur="indefinite" restart="never" nodeType="tmRoot"/>
      </p:par>
    </p:tnLst>
  </p:timing>
  <p:hf sldNum="0" hdr="0" ftr="0" dt="0"/>
  <p:txStyles>
    <p:titleStyle>
      <a:lvl1pPr algn="r" defTabSz="457200" rtl="1" eaLnBrk="1" latinLnBrk="0" hangingPunct="1">
        <a:spcBef>
          <a:spcPct val="0"/>
        </a:spcBef>
        <a:buNone/>
        <a:defRPr sz="3600" kern="1200">
          <a:solidFill>
            <a:schemeClr val="accent1"/>
          </a:solidFill>
          <a:latin typeface="+mj-lt"/>
          <a:ea typeface="+mj-ea"/>
          <a:cs typeface="B Titr" panose="00000700000000000000" pitchFamily="2" charset="-78"/>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B Tehran" panose="00000400000000000000" pitchFamily="2" charset="-78"/>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2000" kern="1200">
          <a:solidFill>
            <a:schemeClr val="tx1">
              <a:lumMod val="75000"/>
              <a:lumOff val="25000"/>
            </a:schemeClr>
          </a:solidFill>
          <a:latin typeface="+mn-lt"/>
          <a:ea typeface="+mn-ea"/>
          <a:cs typeface="B Tehran" panose="00000400000000000000" pitchFamily="2" charset="-78"/>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B Tehran" panose="00000400000000000000" pitchFamily="2" charset="-78"/>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ctrTitle"/>
          </p:nvPr>
        </p:nvSpPr>
        <p:spPr/>
        <p:txBody>
          <a:bodyPr>
            <a:normAutofit/>
          </a:bodyPr>
          <a:lstStyle/>
          <a:p>
            <a:pPr lvl="0"/>
            <a:r>
              <a:rPr lang="fa-IR" dirty="0" smtClean="0">
                <a:sym typeface="Traditional Arabic"/>
              </a:rPr>
              <a:t>مکتب تربیتی اسلام</a:t>
            </a:r>
            <a:endParaRPr lang="ar" dirty="0">
              <a:sym typeface="Traditional Arabic"/>
            </a:endParaRPr>
          </a:p>
        </p:txBody>
      </p:sp>
      <p:sp>
        <p:nvSpPr>
          <p:cNvPr id="144" name="Shape 144"/>
          <p:cNvSpPr txBox="1">
            <a:spLocks noGrp="1"/>
          </p:cNvSpPr>
          <p:nvPr>
            <p:ph type="subTitle" idx="1"/>
          </p:nvPr>
        </p:nvSpPr>
        <p:spPr/>
        <p:txBody>
          <a:bodyPr/>
          <a:lstStyle/>
          <a:p>
            <a:pPr lvl="0"/>
            <a:r>
              <a:rPr lang="fa-IR" dirty="0">
                <a:sym typeface="Sakkal Majalla"/>
              </a:rPr>
              <a:t>جلسۀ سی و هفتم: </a:t>
            </a:r>
            <a:r>
              <a:rPr lang="fa-IR" dirty="0" smtClean="0">
                <a:sym typeface="Sakkal Majalla"/>
              </a:rPr>
              <a:t>برنامه ریزی </a:t>
            </a:r>
            <a:r>
              <a:rPr lang="fa-IR" dirty="0">
                <a:sym typeface="Sakkal Majalla"/>
              </a:rPr>
              <a:t>مطلوب برای ساعات </a:t>
            </a:r>
            <a:r>
              <a:rPr lang="fa-IR" dirty="0" smtClean="0">
                <a:sym typeface="Sakkal Majalla"/>
              </a:rPr>
              <a:t>زندگی</a:t>
            </a:r>
            <a:endParaRPr lang="fa-IR" dirty="0">
              <a:sym typeface="Sakkal Majalla"/>
            </a:endParaRPr>
          </a:p>
        </p:txBody>
      </p:sp>
    </p:spTree>
    <p:extLst>
      <p:ext uri="{BB962C8B-B14F-4D97-AF65-F5344CB8AC3E}">
        <p14:creationId xmlns:p14="http://schemas.microsoft.com/office/powerpoint/2010/main" val="2483328564"/>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p:txBody>
          <a:bodyPr/>
          <a:lstStyle/>
          <a:p>
            <a:pPr lvl="0"/>
            <a:r>
              <a:rPr lang="fa-IR" dirty="0" smtClean="0">
                <a:sym typeface="Trebuchet MS"/>
              </a:rPr>
              <a:t>شیوه های بهبود کیفیت کار</a:t>
            </a:r>
            <a:endParaRPr lang="fa-IR" dirty="0">
              <a:sym typeface="Trebuchet MS"/>
            </a:endParaRPr>
          </a:p>
        </p:txBody>
      </p:sp>
      <p:sp>
        <p:nvSpPr>
          <p:cNvPr id="197" name="Shape 197"/>
          <p:cNvSpPr txBox="1">
            <a:spLocks noGrp="1"/>
          </p:cNvSpPr>
          <p:nvPr>
            <p:ph sz="half" idx="1"/>
          </p:nvPr>
        </p:nvSpPr>
        <p:spPr/>
        <p:txBody>
          <a:bodyPr/>
          <a:lstStyle/>
          <a:p>
            <a:pPr lvl="0"/>
            <a:r>
              <a:rPr lang="fa-IR" dirty="0" smtClean="0">
                <a:sym typeface="Arial"/>
              </a:rPr>
              <a:t>آشنایی با تکنیک های مدیریت زمان</a:t>
            </a:r>
          </a:p>
          <a:p>
            <a:pPr lvl="1"/>
            <a:r>
              <a:rPr lang="fa-IR" dirty="0" smtClean="0">
                <a:sym typeface="Arial"/>
              </a:rPr>
              <a:t>ذهن آشفته!</a:t>
            </a:r>
          </a:p>
          <a:p>
            <a:pPr lvl="1"/>
            <a:r>
              <a:rPr lang="fa-IR" dirty="0"/>
              <a:t>استفاده از اصل ایزن هاور</a:t>
            </a:r>
          </a:p>
          <a:p>
            <a:pPr lvl="2"/>
            <a:r>
              <a:rPr lang="fa-IR" dirty="0"/>
              <a:t>تقسیم کارها بر مبنای دو معیار اهمیت و </a:t>
            </a:r>
            <a:r>
              <a:rPr lang="fa-IR" dirty="0" smtClean="0"/>
              <a:t>فوریت</a:t>
            </a:r>
          </a:p>
          <a:p>
            <a:pPr lvl="1"/>
            <a:r>
              <a:rPr lang="fa-IR" dirty="0" smtClean="0">
                <a:sym typeface="Arial"/>
              </a:rPr>
              <a:t>پرهیز از عادت به روزمرگی</a:t>
            </a:r>
          </a:p>
          <a:p>
            <a:pPr lvl="1"/>
            <a:r>
              <a:rPr lang="fa-IR" dirty="0" smtClean="0">
                <a:sym typeface="Arial"/>
              </a:rPr>
              <a:t>توجه به واقعیت های ظرفیتی</a:t>
            </a:r>
          </a:p>
          <a:p>
            <a:r>
              <a:rPr lang="fa-IR" dirty="0">
                <a:sym typeface="Arial"/>
              </a:rPr>
              <a:t>پرهیز از </a:t>
            </a:r>
            <a:r>
              <a:rPr lang="fa-IR" dirty="0" smtClean="0">
                <a:sym typeface="Arial"/>
              </a:rPr>
              <a:t>احتجاب</a:t>
            </a:r>
          </a:p>
          <a:p>
            <a:endParaRPr lang="fa-IR" dirty="0" smtClean="0">
              <a:sym typeface="Arial"/>
            </a:endParaRPr>
          </a:p>
          <a:p>
            <a:endParaRPr lang="fa-IR" dirty="0" smtClean="0">
              <a:sym typeface="Arial"/>
            </a:endParaRPr>
          </a:p>
        </p:txBody>
      </p:sp>
      <p:pic>
        <p:nvPicPr>
          <p:cNvPr id="10" name="Shape 199"/>
          <p:cNvPicPr preferRelativeResize="0">
            <a:picLocks noGrp="1"/>
          </p:cNvPicPr>
          <p:nvPr>
            <p:ph sz="half" idx="2"/>
          </p:nvPr>
        </p:nvPicPr>
        <p:blipFill>
          <a:blip r:embed="rId3">
            <a:alphaModFix/>
          </a:blip>
          <a:stretch>
            <a:fillRect/>
          </a:stretch>
        </p:blipFill>
        <p:spPr>
          <a:xfrm>
            <a:off x="3857832" y="1991296"/>
            <a:ext cx="2808953" cy="4227616"/>
          </a:xfrm>
          <a:prstGeom prst="rect">
            <a:avLst/>
          </a:prstGeom>
          <a:noFill/>
          <a:ln>
            <a:noFill/>
          </a:ln>
        </p:spPr>
      </p:pic>
    </p:spTree>
    <p:extLst>
      <p:ext uri="{BB962C8B-B14F-4D97-AF65-F5344CB8AC3E}">
        <p14:creationId xmlns:p14="http://schemas.microsoft.com/office/powerpoint/2010/main" val="20883775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fade">
                                      <p:cBhvr>
                                        <p:cTn id="7" dur="500"/>
                                        <p:tgtEl>
                                          <p:spTgt spid="19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7">
                                            <p:txEl>
                                              <p:pRg st="0" end="0"/>
                                            </p:txEl>
                                          </p:spTgt>
                                        </p:tgtEl>
                                        <p:attrNameLst>
                                          <p:attrName>style.visibility</p:attrName>
                                        </p:attrNameLst>
                                      </p:cBhvr>
                                      <p:to>
                                        <p:strVal val="visible"/>
                                      </p:to>
                                    </p:set>
                                    <p:animEffect transition="in" filter="fade">
                                      <p:cBhvr>
                                        <p:cTn id="12" dur="500"/>
                                        <p:tgtEl>
                                          <p:spTgt spid="19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7">
                                            <p:txEl>
                                              <p:pRg st="1" end="1"/>
                                            </p:txEl>
                                          </p:spTgt>
                                        </p:tgtEl>
                                        <p:attrNameLst>
                                          <p:attrName>style.visibility</p:attrName>
                                        </p:attrNameLst>
                                      </p:cBhvr>
                                      <p:to>
                                        <p:strVal val="visible"/>
                                      </p:to>
                                    </p:set>
                                    <p:animEffect transition="in" filter="fade">
                                      <p:cBhvr>
                                        <p:cTn id="17" dur="500"/>
                                        <p:tgtEl>
                                          <p:spTgt spid="19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7">
                                            <p:txEl>
                                              <p:pRg st="2" end="2"/>
                                            </p:txEl>
                                          </p:spTgt>
                                        </p:tgtEl>
                                        <p:attrNameLst>
                                          <p:attrName>style.visibility</p:attrName>
                                        </p:attrNameLst>
                                      </p:cBhvr>
                                      <p:to>
                                        <p:strVal val="visible"/>
                                      </p:to>
                                    </p:set>
                                    <p:animEffect transition="in" filter="fade">
                                      <p:cBhvr>
                                        <p:cTn id="22" dur="500"/>
                                        <p:tgtEl>
                                          <p:spTgt spid="19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7">
                                            <p:txEl>
                                              <p:pRg st="3" end="3"/>
                                            </p:txEl>
                                          </p:spTgt>
                                        </p:tgtEl>
                                        <p:attrNameLst>
                                          <p:attrName>style.visibility</p:attrName>
                                        </p:attrNameLst>
                                      </p:cBhvr>
                                      <p:to>
                                        <p:strVal val="visible"/>
                                      </p:to>
                                    </p:set>
                                    <p:animEffect transition="in" filter="fade">
                                      <p:cBhvr>
                                        <p:cTn id="27" dur="500"/>
                                        <p:tgtEl>
                                          <p:spTgt spid="19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7">
                                            <p:txEl>
                                              <p:pRg st="4" end="4"/>
                                            </p:txEl>
                                          </p:spTgt>
                                        </p:tgtEl>
                                        <p:attrNameLst>
                                          <p:attrName>style.visibility</p:attrName>
                                        </p:attrNameLst>
                                      </p:cBhvr>
                                      <p:to>
                                        <p:strVal val="visible"/>
                                      </p:to>
                                    </p:set>
                                    <p:animEffect transition="in" filter="fade">
                                      <p:cBhvr>
                                        <p:cTn id="32" dur="500"/>
                                        <p:tgtEl>
                                          <p:spTgt spid="19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7">
                                            <p:txEl>
                                              <p:pRg st="5" end="5"/>
                                            </p:txEl>
                                          </p:spTgt>
                                        </p:tgtEl>
                                        <p:attrNameLst>
                                          <p:attrName>style.visibility</p:attrName>
                                        </p:attrNameLst>
                                      </p:cBhvr>
                                      <p:to>
                                        <p:strVal val="visible"/>
                                      </p:to>
                                    </p:set>
                                    <p:animEffect transition="in" filter="fade">
                                      <p:cBhvr>
                                        <p:cTn id="37" dur="500"/>
                                        <p:tgtEl>
                                          <p:spTgt spid="19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7">
                                            <p:txEl>
                                              <p:pRg st="6" end="6"/>
                                            </p:txEl>
                                          </p:spTgt>
                                        </p:tgtEl>
                                        <p:attrNameLst>
                                          <p:attrName>style.visibility</p:attrName>
                                        </p:attrNameLst>
                                      </p:cBhvr>
                                      <p:to>
                                        <p:strVal val="visible"/>
                                      </p:to>
                                    </p:set>
                                    <p:animEffect transition="in" filter="fade">
                                      <p:cBhvr>
                                        <p:cTn id="42" dur="500"/>
                                        <p:tgtEl>
                                          <p:spTgt spid="19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p:txBody>
          <a:bodyPr/>
          <a:lstStyle/>
          <a:p>
            <a:pPr lvl="0"/>
            <a:r>
              <a:rPr lang="fa-IR" smtClean="0"/>
              <a:t>چگونگی ساختن برنامه زندگی</a:t>
            </a:r>
            <a:endParaRPr lang="fa-IR"/>
          </a:p>
        </p:txBody>
      </p:sp>
      <p:sp>
        <p:nvSpPr>
          <p:cNvPr id="206" name="Shape 206"/>
          <p:cNvSpPr txBox="1">
            <a:spLocks noGrp="1"/>
          </p:cNvSpPr>
          <p:nvPr>
            <p:ph type="body" idx="1"/>
          </p:nvPr>
        </p:nvSpPr>
        <p:spPr/>
        <p:txBody>
          <a:bodyPr/>
          <a:lstStyle/>
          <a:p>
            <a:pPr lvl="0"/>
            <a:r>
              <a:rPr lang="fa-IR" dirty="0" smtClean="0">
                <a:sym typeface="Verdana"/>
              </a:rPr>
              <a:t>ساختن برنامه:</a:t>
            </a:r>
          </a:p>
          <a:p>
            <a:pPr lvl="0"/>
            <a:r>
              <a:rPr lang="fa-IR" dirty="0" smtClean="0">
                <a:sym typeface="Verdana"/>
              </a:rPr>
              <a:t>خروجی ها:</a:t>
            </a:r>
          </a:p>
          <a:p>
            <a:pPr lvl="0"/>
            <a:r>
              <a:rPr lang="fa-IR" dirty="0" smtClean="0">
                <a:sym typeface="Verdana"/>
              </a:rPr>
              <a:t>اولویت ها:</a:t>
            </a:r>
          </a:p>
          <a:p>
            <a:pPr lvl="0"/>
            <a:r>
              <a:rPr lang="fa-IR" dirty="0" smtClean="0">
                <a:sym typeface="Verdana"/>
              </a:rPr>
              <a:t>برنامه های اجرایی:</a:t>
            </a:r>
            <a:endParaRPr lang="fa-IR" dirty="0">
              <a:sym typeface="Verdana"/>
            </a:endParaRPr>
          </a:p>
        </p:txBody>
      </p:sp>
    </p:spTree>
    <p:extLst>
      <p:ext uri="{BB962C8B-B14F-4D97-AF65-F5344CB8AC3E}">
        <p14:creationId xmlns:p14="http://schemas.microsoft.com/office/powerpoint/2010/main" val="3424678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p:txBody>
          <a:bodyPr/>
          <a:lstStyle/>
          <a:p>
            <a:pPr lvl="0"/>
            <a:r>
              <a:rPr lang="fa-IR" smtClean="0"/>
              <a:t>خروجی ها</a:t>
            </a:r>
            <a:endParaRPr lang="fa-IR"/>
          </a:p>
        </p:txBody>
      </p:sp>
      <p:sp>
        <p:nvSpPr>
          <p:cNvPr id="214" name="Shape 214"/>
          <p:cNvSpPr txBox="1">
            <a:spLocks noGrp="1"/>
          </p:cNvSpPr>
          <p:nvPr>
            <p:ph type="body" idx="1"/>
          </p:nvPr>
        </p:nvSpPr>
        <p:spPr/>
        <p:txBody>
          <a:bodyPr>
            <a:normAutofit fontScale="85000" lnSpcReduction="20000"/>
          </a:bodyPr>
          <a:lstStyle/>
          <a:p>
            <a:pPr lvl="0"/>
            <a:r>
              <a:rPr lang="fa-IR" dirty="0" smtClean="0">
                <a:sym typeface="Verdana"/>
              </a:rPr>
              <a:t> از خودتون این سوال را بپرسید که "بعد از مرگم درباره من چه می گویند؟"</a:t>
            </a:r>
          </a:p>
          <a:p>
            <a:pPr lvl="0"/>
            <a:r>
              <a:rPr lang="fa-IR" dirty="0" smtClean="0">
                <a:sym typeface="Verdana"/>
              </a:rPr>
              <a:t>بعد گروههایی که برای شما مهم هستند را تعیین کنید، مثلا: خدا، امام زمان، همسر، فرزندان، فامیل، مومنان، همسایگان و همکاران. </a:t>
            </a:r>
          </a:p>
          <a:p>
            <a:pPr lvl="0"/>
            <a:r>
              <a:rPr lang="fa-IR" dirty="0" smtClean="0">
                <a:sym typeface="Verdana"/>
              </a:rPr>
              <a:t>همسرم:  می خواهم بیاد داشته باشد که او را بسیار دوست داشتم، او را درک می کردم و کمک کردم به آرزوهایش برسد. می خواهم که لحظات شاد و غم انگیز، لحظات مهم را به یاد داشته باشد، لحظاتی که با هم به سفر رفتیم. کارهایی خیری که با هم کردیم. همه لحظاتی که با هم به یاد خدا بودیم و باعث خشنودی دل امام زمانمان شدیم. همسری بودم که دائم در حال </a:t>
            </a:r>
          </a:p>
          <a:p>
            <a:pPr lvl="0"/>
            <a:r>
              <a:rPr lang="fa-IR" dirty="0" smtClean="0">
                <a:sym typeface="Verdana"/>
              </a:rPr>
              <a:t>مومنان: می خواهم به یاد داشته باشند که من دوست و یاور آنها در همه حالات بودم. غمِ آنها غم من بود و خوشحالی آنها خوشحالی من. </a:t>
            </a:r>
          </a:p>
          <a:p>
            <a:pPr lvl="0"/>
            <a:r>
              <a:rPr lang="fa-IR" dirty="0" smtClean="0">
                <a:sym typeface="Verdana"/>
              </a:rPr>
              <a:t>خدا: من را بنده ی خود در همه حال ببیند. </a:t>
            </a:r>
          </a:p>
          <a:p>
            <a:pPr lvl="0"/>
            <a:r>
              <a:rPr lang="fa-IR" dirty="0" smtClean="0">
                <a:sym typeface="Verdana"/>
              </a:rPr>
              <a:t>امام زمان: من را یاوری با تقوی ببیند.</a:t>
            </a:r>
          </a:p>
          <a:p>
            <a:pPr lvl="0"/>
            <a:r>
              <a:rPr lang="fa-IR" dirty="0" smtClean="0">
                <a:sym typeface="Verdana"/>
              </a:rPr>
              <a:t>همکاران و همکلاسی ها: من را جزء بهترین بدانند. دائم در حال پیشرفت. خوش برخورد با دیگران. خوش قول و منظم. طوری باشد که که بگویند "قیل هذا جعفری"</a:t>
            </a:r>
          </a:p>
          <a:p>
            <a:pPr lvl="0"/>
            <a:endParaRPr lang="fa-IR" dirty="0"/>
          </a:p>
        </p:txBody>
      </p:sp>
    </p:spTree>
    <p:extLst>
      <p:ext uri="{BB962C8B-B14F-4D97-AF65-F5344CB8AC3E}">
        <p14:creationId xmlns:p14="http://schemas.microsoft.com/office/powerpoint/2010/main" val="3214732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p:txBody>
          <a:bodyPr/>
          <a:lstStyle/>
          <a:p>
            <a:pPr lvl="0"/>
            <a:r>
              <a:rPr lang="fa-IR" dirty="0" smtClean="0"/>
              <a:t>تعیین اولویت ها</a:t>
            </a:r>
            <a:endParaRPr lang="fa-IR" dirty="0"/>
          </a:p>
        </p:txBody>
      </p:sp>
      <p:sp>
        <p:nvSpPr>
          <p:cNvPr id="222" name="Shape 222"/>
          <p:cNvSpPr txBox="1">
            <a:spLocks noGrp="1"/>
          </p:cNvSpPr>
          <p:nvPr>
            <p:ph sz="half" idx="1"/>
          </p:nvPr>
        </p:nvSpPr>
        <p:spPr/>
        <p:txBody>
          <a:bodyPr>
            <a:normAutofit/>
          </a:bodyPr>
          <a:lstStyle/>
          <a:p>
            <a:pPr lvl="0"/>
            <a:r>
              <a:rPr lang="fa-IR" dirty="0" smtClean="0"/>
              <a:t>خدا و امام زمان </a:t>
            </a:r>
          </a:p>
          <a:p>
            <a:pPr lvl="0"/>
            <a:r>
              <a:rPr lang="fa-IR" dirty="0" smtClean="0"/>
              <a:t>خانواده</a:t>
            </a:r>
          </a:p>
          <a:p>
            <a:pPr lvl="0"/>
            <a:r>
              <a:rPr lang="fa-IR" dirty="0" smtClean="0"/>
              <a:t>خودم</a:t>
            </a:r>
          </a:p>
          <a:p>
            <a:pPr lvl="0"/>
            <a:r>
              <a:rPr lang="fa-IR" dirty="0" smtClean="0"/>
              <a:t>مومنان</a:t>
            </a:r>
          </a:p>
          <a:p>
            <a:pPr lvl="0"/>
            <a:r>
              <a:rPr lang="fa-IR" dirty="0" smtClean="0"/>
              <a:t>شغل و وضعیت مالی</a:t>
            </a:r>
          </a:p>
          <a:p>
            <a:pPr lvl="0"/>
            <a:r>
              <a:rPr lang="fa-IR" dirty="0" smtClean="0"/>
              <a:t>همکاران و همسایگان </a:t>
            </a:r>
          </a:p>
          <a:p>
            <a:pPr lvl="0"/>
            <a:endParaRPr lang="fa-IR" dirty="0"/>
          </a:p>
        </p:txBody>
      </p:sp>
      <p:sp>
        <p:nvSpPr>
          <p:cNvPr id="5" name="Content Placeholder 4"/>
          <p:cNvSpPr>
            <a:spLocks noGrp="1"/>
          </p:cNvSpPr>
          <p:nvPr>
            <p:ph sz="half" idx="2"/>
          </p:nvPr>
        </p:nvSpPr>
        <p:spPr/>
        <p:txBody>
          <a:bodyPr>
            <a:normAutofit/>
          </a:bodyPr>
          <a:lstStyle/>
          <a:p>
            <a:pPr lvl="0"/>
            <a:r>
              <a:rPr lang="fa-IR" dirty="0" smtClean="0"/>
              <a:t>باید توجه داشته باشیم که خیرخواهی به دیگران مستلزم حیات روحی خودمان می باشد و لذا اهمیت رسیدگی به سلامتی روحی و جسمانی ما بسیار بالا می باشد!</a:t>
            </a:r>
            <a:endParaRPr lang="fa-IR" dirty="0"/>
          </a:p>
        </p:txBody>
      </p:sp>
    </p:spTree>
    <p:extLst>
      <p:ext uri="{BB962C8B-B14F-4D97-AF65-F5344CB8AC3E}">
        <p14:creationId xmlns:p14="http://schemas.microsoft.com/office/powerpoint/2010/main" val="3775559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p:txBody>
          <a:bodyPr/>
          <a:lstStyle/>
          <a:p>
            <a:pPr lvl="0"/>
            <a:r>
              <a:rPr lang="fa-IR" dirty="0" smtClean="0">
                <a:sym typeface="Trebuchet MS"/>
              </a:rPr>
              <a:t>آسیب های پیشِ رو </a:t>
            </a:r>
            <a:endParaRPr lang="fa-IR" dirty="0">
              <a:sym typeface="Trebuchet MS"/>
            </a:endParaRPr>
          </a:p>
        </p:txBody>
      </p:sp>
      <p:sp>
        <p:nvSpPr>
          <p:cNvPr id="246" name="Shape 246"/>
          <p:cNvSpPr txBox="1">
            <a:spLocks noGrp="1"/>
          </p:cNvSpPr>
          <p:nvPr>
            <p:ph type="body" idx="1"/>
          </p:nvPr>
        </p:nvSpPr>
        <p:spPr/>
        <p:txBody>
          <a:bodyPr/>
          <a:lstStyle/>
          <a:p>
            <a:pPr lvl="0"/>
            <a:r>
              <a:rPr lang="fa-IR" dirty="0" smtClean="0">
                <a:sym typeface="Arial"/>
              </a:rPr>
              <a:t>آشنایی با آسیب های پیش رو برای بهرمندی از یک برنامه مطلوب</a:t>
            </a:r>
          </a:p>
          <a:p>
            <a:pPr lvl="1"/>
            <a:r>
              <a:rPr lang="fa-IR" dirty="0" smtClean="0">
                <a:sym typeface="Arial"/>
              </a:rPr>
              <a:t>افراط یا تفریط در انجام برخی ابعاد زندگی اعم از رفتارهای دینی یا فعالیت های انسانی</a:t>
            </a:r>
          </a:p>
          <a:p>
            <a:pPr lvl="1"/>
            <a:r>
              <a:rPr lang="fa-IR" dirty="0" smtClean="0">
                <a:sym typeface="Arial"/>
              </a:rPr>
              <a:t>عدم پایبندی به عهد و پیمان</a:t>
            </a:r>
          </a:p>
          <a:p>
            <a:pPr lvl="1"/>
            <a:r>
              <a:rPr lang="fa-IR" dirty="0" smtClean="0">
                <a:sym typeface="Arial"/>
              </a:rPr>
              <a:t>پرهیز از بی  برنامگی و برنامه مندی افراطی</a:t>
            </a:r>
          </a:p>
          <a:p>
            <a:pPr lvl="1"/>
            <a:r>
              <a:rPr lang="fa-IR" dirty="0" smtClean="0">
                <a:sym typeface="Arial"/>
              </a:rPr>
              <a:t>تقید به چارچوب زندگی مدرن</a:t>
            </a:r>
            <a:endParaRPr lang="fa-IR" dirty="0">
              <a:sym typeface="Arial"/>
            </a:endParaRPr>
          </a:p>
        </p:txBody>
      </p:sp>
    </p:spTree>
    <p:extLst>
      <p:ext uri="{BB962C8B-B14F-4D97-AF65-F5344CB8AC3E}">
        <p14:creationId xmlns:p14="http://schemas.microsoft.com/office/powerpoint/2010/main" val="1986494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5"/>
                                        </p:tgtEl>
                                        <p:attrNameLst>
                                          <p:attrName>style.visibility</p:attrName>
                                        </p:attrNameLst>
                                      </p:cBhvr>
                                      <p:to>
                                        <p:strVal val="visible"/>
                                      </p:to>
                                    </p:set>
                                    <p:animEffect transition="in" filter="fade">
                                      <p:cBhvr>
                                        <p:cTn id="7" dur="500"/>
                                        <p:tgtEl>
                                          <p:spTgt spid="2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6">
                                            <p:txEl>
                                              <p:pRg st="0" end="0"/>
                                            </p:txEl>
                                          </p:spTgt>
                                        </p:tgtEl>
                                        <p:attrNameLst>
                                          <p:attrName>style.visibility</p:attrName>
                                        </p:attrNameLst>
                                      </p:cBhvr>
                                      <p:to>
                                        <p:strVal val="visible"/>
                                      </p:to>
                                    </p:set>
                                    <p:animEffect transition="in" filter="fade">
                                      <p:cBhvr>
                                        <p:cTn id="12" dur="500"/>
                                        <p:tgtEl>
                                          <p:spTgt spid="24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6">
                                            <p:txEl>
                                              <p:pRg st="1" end="1"/>
                                            </p:txEl>
                                          </p:spTgt>
                                        </p:tgtEl>
                                        <p:attrNameLst>
                                          <p:attrName>style.visibility</p:attrName>
                                        </p:attrNameLst>
                                      </p:cBhvr>
                                      <p:to>
                                        <p:strVal val="visible"/>
                                      </p:to>
                                    </p:set>
                                    <p:animEffect transition="in" filter="fade">
                                      <p:cBhvr>
                                        <p:cTn id="17" dur="500"/>
                                        <p:tgtEl>
                                          <p:spTgt spid="24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6">
                                            <p:txEl>
                                              <p:pRg st="2" end="2"/>
                                            </p:txEl>
                                          </p:spTgt>
                                        </p:tgtEl>
                                        <p:attrNameLst>
                                          <p:attrName>style.visibility</p:attrName>
                                        </p:attrNameLst>
                                      </p:cBhvr>
                                      <p:to>
                                        <p:strVal val="visible"/>
                                      </p:to>
                                    </p:set>
                                    <p:animEffect transition="in" filter="fade">
                                      <p:cBhvr>
                                        <p:cTn id="22" dur="500"/>
                                        <p:tgtEl>
                                          <p:spTgt spid="24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6">
                                            <p:txEl>
                                              <p:pRg st="3" end="3"/>
                                            </p:txEl>
                                          </p:spTgt>
                                        </p:tgtEl>
                                        <p:attrNameLst>
                                          <p:attrName>style.visibility</p:attrName>
                                        </p:attrNameLst>
                                      </p:cBhvr>
                                      <p:to>
                                        <p:strVal val="visible"/>
                                      </p:to>
                                    </p:set>
                                    <p:animEffect transition="in" filter="fade">
                                      <p:cBhvr>
                                        <p:cTn id="27" dur="500"/>
                                        <p:tgtEl>
                                          <p:spTgt spid="24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46">
                                            <p:txEl>
                                              <p:pRg st="4" end="4"/>
                                            </p:txEl>
                                          </p:spTgt>
                                        </p:tgtEl>
                                        <p:attrNameLst>
                                          <p:attrName>style.visibility</p:attrName>
                                        </p:attrNameLst>
                                      </p:cBhvr>
                                      <p:to>
                                        <p:strVal val="visible"/>
                                      </p:to>
                                    </p:set>
                                    <p:animEffect transition="in" filter="fade">
                                      <p:cBhvr>
                                        <p:cTn id="32" dur="500"/>
                                        <p:tgtEl>
                                          <p:spTgt spid="2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p:txBody>
          <a:bodyPr/>
          <a:lstStyle/>
          <a:p>
            <a:pPr lvl="0"/>
            <a:r>
              <a:rPr lang="fa-IR" smtClean="0"/>
              <a:t>محاسبه اعمال - مقایسه امروز و دیروز و یا هفتگی</a:t>
            </a:r>
          </a:p>
          <a:p>
            <a:pPr lvl="0"/>
            <a:endParaRPr lang="fa-IR"/>
          </a:p>
        </p:txBody>
      </p:sp>
      <p:sp>
        <p:nvSpPr>
          <p:cNvPr id="254" name="Shape 254"/>
          <p:cNvSpPr txBox="1">
            <a:spLocks noGrp="1"/>
          </p:cNvSpPr>
          <p:nvPr>
            <p:ph type="body" idx="1"/>
          </p:nvPr>
        </p:nvSpPr>
        <p:spPr/>
        <p:txBody>
          <a:bodyPr>
            <a:normAutofit fontScale="92500" lnSpcReduction="10000"/>
          </a:bodyPr>
          <a:lstStyle/>
          <a:p>
            <a:pPr lvl="0"/>
            <a:r>
              <a:rPr lang="fa-IR" dirty="0" smtClean="0"/>
              <a:t>خدا</a:t>
            </a:r>
          </a:p>
          <a:p>
            <a:pPr lvl="0"/>
            <a:r>
              <a:rPr lang="fa-IR" dirty="0" smtClean="0"/>
              <a:t>شغلی- علمی</a:t>
            </a:r>
          </a:p>
          <a:p>
            <a:pPr lvl="0"/>
            <a:r>
              <a:rPr lang="fa-IR" dirty="0" smtClean="0"/>
              <a:t>دینی - علمی</a:t>
            </a:r>
          </a:p>
          <a:p>
            <a:pPr lvl="0"/>
            <a:r>
              <a:rPr lang="fa-IR" dirty="0" smtClean="0"/>
              <a:t>خانوادگی ( همسر، فرزندان، والدین، خواهر/برادر، دیگر بستگان)</a:t>
            </a:r>
          </a:p>
          <a:p>
            <a:pPr lvl="0"/>
            <a:r>
              <a:rPr lang="fa-IR" dirty="0" smtClean="0"/>
              <a:t>خانه </a:t>
            </a:r>
          </a:p>
          <a:p>
            <a:pPr lvl="0"/>
            <a:r>
              <a:rPr lang="fa-IR" dirty="0" smtClean="0"/>
              <a:t>برادران و خواهران مومن</a:t>
            </a:r>
          </a:p>
          <a:p>
            <a:pPr lvl="0"/>
            <a:r>
              <a:rPr lang="fa-IR" dirty="0" smtClean="0"/>
              <a:t>همکار، همسایه، هم شاگردی</a:t>
            </a:r>
          </a:p>
          <a:p>
            <a:pPr lvl="0"/>
            <a:endParaRPr lang="fa-IR" dirty="0" smtClean="0"/>
          </a:p>
          <a:p>
            <a:pPr lvl="0"/>
            <a:r>
              <a:rPr lang="fa-IR" dirty="0" smtClean="0"/>
              <a:t> (بعضی از این امور با چند دقیقه قابل انجام هستن)</a:t>
            </a:r>
            <a:endParaRPr lang="fa-IR" dirty="0"/>
          </a:p>
        </p:txBody>
      </p:sp>
    </p:spTree>
    <p:extLst>
      <p:ext uri="{BB962C8B-B14F-4D97-AF65-F5344CB8AC3E}">
        <p14:creationId xmlns:p14="http://schemas.microsoft.com/office/powerpoint/2010/main" val="3264402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p:txBody>
          <a:bodyPr/>
          <a:lstStyle/>
          <a:p>
            <a:pPr lvl="0"/>
            <a:r>
              <a:rPr lang="fa-IR" smtClean="0"/>
              <a:t>محاسبه لحظه ای - عقل!</a:t>
            </a:r>
            <a:endParaRPr lang="fa-IR"/>
          </a:p>
        </p:txBody>
      </p:sp>
      <p:sp>
        <p:nvSpPr>
          <p:cNvPr id="262" name="Shape 262"/>
          <p:cNvSpPr txBox="1">
            <a:spLocks noGrp="1"/>
          </p:cNvSpPr>
          <p:nvPr>
            <p:ph type="body" idx="1"/>
          </p:nvPr>
        </p:nvSpPr>
        <p:spPr/>
        <p:txBody>
          <a:bodyPr/>
          <a:lstStyle/>
          <a:p>
            <a:pPr lvl="0"/>
            <a:r>
              <a:rPr lang="fa-IR" dirty="0" smtClean="0"/>
              <a:t>سنگ محک وجدانی: آیا خدا و امام زمان از این عمل و فعل من راضی هستند؟ </a:t>
            </a:r>
            <a:endParaRPr lang="fa-IR" dirty="0"/>
          </a:p>
        </p:txBody>
      </p:sp>
    </p:spTree>
    <p:extLst>
      <p:ext uri="{BB962C8B-B14F-4D97-AF65-F5344CB8AC3E}">
        <p14:creationId xmlns:p14="http://schemas.microsoft.com/office/powerpoint/2010/main" val="4022539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p:txBody>
          <a:bodyPr/>
          <a:lstStyle/>
          <a:p>
            <a:pPr lvl="0"/>
            <a:r>
              <a:rPr lang="fa-IR" smtClean="0">
                <a:sym typeface="Trebuchet MS"/>
              </a:rPr>
              <a:t>اثرات توکل و توسل و خدمت دینی</a:t>
            </a:r>
            <a:endParaRPr lang="fa-IR">
              <a:sym typeface="Trebuchet MS"/>
            </a:endParaRPr>
          </a:p>
        </p:txBody>
      </p:sp>
      <p:sp>
        <p:nvSpPr>
          <p:cNvPr id="277" name="Shape 277"/>
          <p:cNvSpPr txBox="1">
            <a:spLocks noGrp="1"/>
          </p:cNvSpPr>
          <p:nvPr>
            <p:ph type="body" idx="1"/>
          </p:nvPr>
        </p:nvSpPr>
        <p:spPr/>
        <p:txBody>
          <a:bodyPr/>
          <a:lstStyle/>
          <a:p>
            <a:pPr lvl="0"/>
            <a:r>
              <a:rPr lang="fa-IR" dirty="0" smtClean="0">
                <a:sym typeface="Arial"/>
              </a:rPr>
              <a:t>مقوله توکل و توسل و نقش آن در پیشرفت زندگی</a:t>
            </a:r>
          </a:p>
          <a:p>
            <a:pPr lvl="1"/>
            <a:r>
              <a:rPr lang="fa-IR" dirty="0" smtClean="0">
                <a:sym typeface="Arial"/>
              </a:rPr>
              <a:t>پرهیز از نگاه صرفا فیزیکی و توجه به در شأن بودن همیشگی خداوند</a:t>
            </a:r>
          </a:p>
          <a:p>
            <a:pPr lvl="1"/>
            <a:r>
              <a:rPr lang="fa-IR" dirty="0" smtClean="0">
                <a:sym typeface="Arial"/>
              </a:rPr>
              <a:t>من کان لله کان الله له</a:t>
            </a:r>
          </a:p>
          <a:p>
            <a:pPr lvl="0"/>
            <a:r>
              <a:rPr lang="fa-IR" dirty="0" smtClean="0">
                <a:sym typeface="Arial"/>
              </a:rPr>
              <a:t>تأثیر خدمت به حجت خدا در برکت زندگی</a:t>
            </a:r>
            <a:endParaRPr lang="fa-IR" dirty="0">
              <a:sym typeface="Arial"/>
            </a:endParaRPr>
          </a:p>
        </p:txBody>
      </p:sp>
    </p:spTree>
    <p:extLst>
      <p:ext uri="{BB962C8B-B14F-4D97-AF65-F5344CB8AC3E}">
        <p14:creationId xmlns:p14="http://schemas.microsoft.com/office/powerpoint/2010/main" val="28844373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6"/>
                                        </p:tgtEl>
                                        <p:attrNameLst>
                                          <p:attrName>style.visibility</p:attrName>
                                        </p:attrNameLst>
                                      </p:cBhvr>
                                      <p:to>
                                        <p:strVal val="visible"/>
                                      </p:to>
                                    </p:set>
                                    <p:animEffect transition="in" filter="fade">
                                      <p:cBhvr>
                                        <p:cTn id="7" dur="500"/>
                                        <p:tgtEl>
                                          <p:spTgt spid="27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7">
                                            <p:txEl>
                                              <p:pRg st="0" end="0"/>
                                            </p:txEl>
                                          </p:spTgt>
                                        </p:tgtEl>
                                        <p:attrNameLst>
                                          <p:attrName>style.visibility</p:attrName>
                                        </p:attrNameLst>
                                      </p:cBhvr>
                                      <p:to>
                                        <p:strVal val="visible"/>
                                      </p:to>
                                    </p:set>
                                    <p:animEffect transition="in" filter="fade">
                                      <p:cBhvr>
                                        <p:cTn id="12" dur="500"/>
                                        <p:tgtEl>
                                          <p:spTgt spid="27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7">
                                            <p:txEl>
                                              <p:pRg st="1" end="1"/>
                                            </p:txEl>
                                          </p:spTgt>
                                        </p:tgtEl>
                                        <p:attrNameLst>
                                          <p:attrName>style.visibility</p:attrName>
                                        </p:attrNameLst>
                                      </p:cBhvr>
                                      <p:to>
                                        <p:strVal val="visible"/>
                                      </p:to>
                                    </p:set>
                                    <p:animEffect transition="in" filter="fade">
                                      <p:cBhvr>
                                        <p:cTn id="17" dur="500"/>
                                        <p:tgtEl>
                                          <p:spTgt spid="27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7">
                                            <p:txEl>
                                              <p:pRg st="2" end="2"/>
                                            </p:txEl>
                                          </p:spTgt>
                                        </p:tgtEl>
                                        <p:attrNameLst>
                                          <p:attrName>style.visibility</p:attrName>
                                        </p:attrNameLst>
                                      </p:cBhvr>
                                      <p:to>
                                        <p:strVal val="visible"/>
                                      </p:to>
                                    </p:set>
                                    <p:animEffect transition="in" filter="fade">
                                      <p:cBhvr>
                                        <p:cTn id="22" dur="500"/>
                                        <p:tgtEl>
                                          <p:spTgt spid="27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7">
                                            <p:txEl>
                                              <p:pRg st="3" end="3"/>
                                            </p:txEl>
                                          </p:spTgt>
                                        </p:tgtEl>
                                        <p:attrNameLst>
                                          <p:attrName>style.visibility</p:attrName>
                                        </p:attrNameLst>
                                      </p:cBhvr>
                                      <p:to>
                                        <p:strVal val="visible"/>
                                      </p:to>
                                    </p:set>
                                    <p:animEffect transition="in" filter="fade">
                                      <p:cBhvr>
                                        <p:cTn id="27" dur="500"/>
                                        <p:tgtEl>
                                          <p:spTgt spid="27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p:txBody>
          <a:bodyPr/>
          <a:lstStyle/>
          <a:p>
            <a:pPr lvl="0"/>
            <a:r>
              <a:rPr lang="fa-IR" dirty="0" smtClean="0">
                <a:sym typeface="Trebuchet MS"/>
              </a:rPr>
              <a:t>در این جلسه ...</a:t>
            </a:r>
            <a:endParaRPr lang="fa-IR" dirty="0">
              <a:sym typeface="Trebuchet MS"/>
            </a:endParaRPr>
          </a:p>
        </p:txBody>
      </p:sp>
      <p:sp>
        <p:nvSpPr>
          <p:cNvPr id="155" name="Shape 155"/>
          <p:cNvSpPr txBox="1">
            <a:spLocks noGrp="1"/>
          </p:cNvSpPr>
          <p:nvPr>
            <p:ph type="body" idx="1"/>
          </p:nvPr>
        </p:nvSpPr>
        <p:spPr/>
        <p:txBody>
          <a:bodyPr>
            <a:normAutofit lnSpcReduction="10000"/>
          </a:bodyPr>
          <a:lstStyle/>
          <a:p>
            <a:pPr lvl="0"/>
            <a:r>
              <a:rPr lang="fa-IR" dirty="0" smtClean="0">
                <a:sym typeface="Arial"/>
              </a:rPr>
              <a:t>عمر ما، سرمایه ما</a:t>
            </a:r>
          </a:p>
          <a:p>
            <a:pPr lvl="0"/>
            <a:r>
              <a:rPr lang="fa-IR" dirty="0" smtClean="0">
                <a:sym typeface="Arial"/>
              </a:rPr>
              <a:t>زندگی چند بُعدی</a:t>
            </a:r>
          </a:p>
          <a:p>
            <a:pPr lvl="0"/>
            <a:r>
              <a:rPr lang="fa-IR" dirty="0" smtClean="0">
                <a:sym typeface="Arial"/>
              </a:rPr>
              <a:t>اهمیت نیت در ابعاد زندگی</a:t>
            </a:r>
          </a:p>
          <a:p>
            <a:pPr lvl="0"/>
            <a:r>
              <a:rPr lang="fa-IR" dirty="0" smtClean="0">
                <a:sym typeface="Arial"/>
              </a:rPr>
              <a:t>اولویت بندی بین امور زندگی</a:t>
            </a:r>
          </a:p>
          <a:p>
            <a:pPr lvl="0"/>
            <a:r>
              <a:rPr lang="fa-IR" dirty="0" smtClean="0">
                <a:sym typeface="Arial"/>
              </a:rPr>
              <a:t>شیوه های بهبود کیفیت کار</a:t>
            </a:r>
          </a:p>
          <a:p>
            <a:pPr lvl="0"/>
            <a:r>
              <a:rPr lang="fa-IR" dirty="0" smtClean="0">
                <a:sym typeface="Arial"/>
              </a:rPr>
              <a:t>روش های </a:t>
            </a:r>
            <a:r>
              <a:rPr lang="fa-IR" dirty="0" smtClean="0">
                <a:sym typeface="Arial"/>
              </a:rPr>
              <a:t>امروزی برنامه </a:t>
            </a:r>
            <a:r>
              <a:rPr lang="fa-IR" dirty="0" smtClean="0">
                <a:sym typeface="Arial"/>
              </a:rPr>
              <a:t>ریزی</a:t>
            </a:r>
          </a:p>
          <a:p>
            <a:pPr lvl="0"/>
            <a:r>
              <a:rPr lang="fa-IR" dirty="0" smtClean="0">
                <a:sym typeface="Arial"/>
              </a:rPr>
              <a:t>آسیب های پیشِ رو </a:t>
            </a:r>
          </a:p>
          <a:p>
            <a:pPr lvl="0"/>
            <a:r>
              <a:rPr lang="fa-IR" dirty="0" smtClean="0">
                <a:sym typeface="Arial"/>
              </a:rPr>
              <a:t>اثرات توکل و توسل و خدمت دینی </a:t>
            </a:r>
          </a:p>
        </p:txBody>
      </p:sp>
    </p:spTree>
    <p:extLst>
      <p:ext uri="{BB962C8B-B14F-4D97-AF65-F5344CB8AC3E}">
        <p14:creationId xmlns:p14="http://schemas.microsoft.com/office/powerpoint/2010/main" val="41878477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p:txBody>
          <a:bodyPr/>
          <a:lstStyle/>
          <a:p>
            <a:pPr lvl="0"/>
            <a:r>
              <a:rPr lang="fa-IR" smtClean="0">
                <a:sym typeface="Trebuchet MS"/>
              </a:rPr>
              <a:t>عمر ما، سرمایه ما</a:t>
            </a:r>
            <a:endParaRPr lang="fa-IR">
              <a:sym typeface="Trebuchet MS"/>
            </a:endParaRPr>
          </a:p>
        </p:txBody>
      </p:sp>
      <p:sp>
        <p:nvSpPr>
          <p:cNvPr id="162" name="Shape 162"/>
          <p:cNvSpPr txBox="1">
            <a:spLocks noGrp="1"/>
          </p:cNvSpPr>
          <p:nvPr>
            <p:ph type="body" idx="1"/>
          </p:nvPr>
        </p:nvSpPr>
        <p:spPr/>
        <p:txBody>
          <a:bodyPr>
            <a:normAutofit lnSpcReduction="10000"/>
          </a:bodyPr>
          <a:lstStyle/>
          <a:p>
            <a:pPr lvl="0"/>
            <a:r>
              <a:rPr lang="fa-IR" dirty="0" smtClean="0">
                <a:sym typeface="Arial"/>
              </a:rPr>
              <a:t>عمر ما سرمایه ما در مسیر زندگی اخروی است</a:t>
            </a:r>
          </a:p>
          <a:p>
            <a:pPr lvl="1"/>
            <a:r>
              <a:rPr lang="fa-IR" dirty="0" smtClean="0">
                <a:sym typeface="Arial"/>
              </a:rPr>
              <a:t>الدنیا مزرعة الآخره</a:t>
            </a:r>
          </a:p>
          <a:p>
            <a:pPr lvl="0"/>
            <a:r>
              <a:rPr lang="fa-IR" dirty="0" smtClean="0">
                <a:sym typeface="Arial"/>
              </a:rPr>
              <a:t>بایستی در نحوۀ هزینه کردن این سرمایه دقیق باشیم</a:t>
            </a:r>
          </a:p>
          <a:p>
            <a:pPr lvl="0"/>
            <a:r>
              <a:rPr lang="fa-IR" dirty="0" smtClean="0">
                <a:sym typeface="Arial"/>
              </a:rPr>
              <a:t>روایت از پیغمبر اکرم منقول است که حضرت فرمودند: هرگاه روز قیامت بیاید، بنده قدم از قدم بر ندارد، مگر اینکه از او درباره چهار چیز پرسیده مى شود:</a:t>
            </a:r>
          </a:p>
          <a:p>
            <a:pPr lvl="1"/>
            <a:r>
              <a:rPr lang="fa-IR" dirty="0" smtClean="0">
                <a:sym typeface="Arial"/>
              </a:rPr>
              <a:t>از عمرش که در چه راه صرف کرده است؟</a:t>
            </a:r>
          </a:p>
          <a:p>
            <a:pPr lvl="1"/>
            <a:r>
              <a:rPr lang="fa-IR" dirty="0" smtClean="0">
                <a:sym typeface="Arial"/>
              </a:rPr>
              <a:t>از جوانیش که در چه راه فرسوده است؟</a:t>
            </a:r>
          </a:p>
          <a:p>
            <a:pPr lvl="1"/>
            <a:r>
              <a:rPr lang="fa-IR" dirty="0" smtClean="0">
                <a:sym typeface="Arial"/>
              </a:rPr>
              <a:t>از کسبش که از کجا بدست آورده و در چه راهى مصرف کرده است؟</a:t>
            </a:r>
          </a:p>
          <a:p>
            <a:pPr lvl="1"/>
            <a:r>
              <a:rPr lang="fa-IR" dirty="0" smtClean="0">
                <a:sym typeface="Arial"/>
              </a:rPr>
              <a:t>و از دوستى ما اهل بیت. (بحارالانوار، جلد74، صفحه 162)</a:t>
            </a:r>
            <a:endParaRPr lang="fa-IR" dirty="0">
              <a:sym typeface="Arial"/>
            </a:endParaRPr>
          </a:p>
        </p:txBody>
      </p:sp>
    </p:spTree>
    <p:extLst>
      <p:ext uri="{BB962C8B-B14F-4D97-AF65-F5344CB8AC3E}">
        <p14:creationId xmlns:p14="http://schemas.microsoft.com/office/powerpoint/2010/main" val="40287619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1"/>
                                        </p:tgtEl>
                                        <p:attrNameLst>
                                          <p:attrName>style.visibility</p:attrName>
                                        </p:attrNameLst>
                                      </p:cBhvr>
                                      <p:to>
                                        <p:strVal val="visible"/>
                                      </p:to>
                                    </p:set>
                                    <p:animEffect transition="in" filter="fade">
                                      <p:cBhvr>
                                        <p:cTn id="7" dur="500"/>
                                        <p:tgtEl>
                                          <p:spTgt spid="1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2">
                                            <p:txEl>
                                              <p:pRg st="0" end="0"/>
                                            </p:txEl>
                                          </p:spTgt>
                                        </p:tgtEl>
                                        <p:attrNameLst>
                                          <p:attrName>style.visibility</p:attrName>
                                        </p:attrNameLst>
                                      </p:cBhvr>
                                      <p:to>
                                        <p:strVal val="visible"/>
                                      </p:to>
                                    </p:set>
                                    <p:animEffect transition="in" filter="fade">
                                      <p:cBhvr>
                                        <p:cTn id="12" dur="500"/>
                                        <p:tgtEl>
                                          <p:spTgt spid="1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2">
                                            <p:txEl>
                                              <p:pRg st="1" end="1"/>
                                            </p:txEl>
                                          </p:spTgt>
                                        </p:tgtEl>
                                        <p:attrNameLst>
                                          <p:attrName>style.visibility</p:attrName>
                                        </p:attrNameLst>
                                      </p:cBhvr>
                                      <p:to>
                                        <p:strVal val="visible"/>
                                      </p:to>
                                    </p:set>
                                    <p:animEffect transition="in" filter="fade">
                                      <p:cBhvr>
                                        <p:cTn id="17" dur="500"/>
                                        <p:tgtEl>
                                          <p:spTgt spid="16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2">
                                            <p:txEl>
                                              <p:pRg st="2" end="2"/>
                                            </p:txEl>
                                          </p:spTgt>
                                        </p:tgtEl>
                                        <p:attrNameLst>
                                          <p:attrName>style.visibility</p:attrName>
                                        </p:attrNameLst>
                                      </p:cBhvr>
                                      <p:to>
                                        <p:strVal val="visible"/>
                                      </p:to>
                                    </p:set>
                                    <p:animEffect transition="in" filter="fade">
                                      <p:cBhvr>
                                        <p:cTn id="22" dur="500"/>
                                        <p:tgtEl>
                                          <p:spTgt spid="16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2">
                                            <p:txEl>
                                              <p:pRg st="3" end="3"/>
                                            </p:txEl>
                                          </p:spTgt>
                                        </p:tgtEl>
                                        <p:attrNameLst>
                                          <p:attrName>style.visibility</p:attrName>
                                        </p:attrNameLst>
                                      </p:cBhvr>
                                      <p:to>
                                        <p:strVal val="visible"/>
                                      </p:to>
                                    </p:set>
                                    <p:animEffect transition="in" filter="fade">
                                      <p:cBhvr>
                                        <p:cTn id="27" dur="500"/>
                                        <p:tgtEl>
                                          <p:spTgt spid="16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2">
                                            <p:txEl>
                                              <p:pRg st="4" end="4"/>
                                            </p:txEl>
                                          </p:spTgt>
                                        </p:tgtEl>
                                        <p:attrNameLst>
                                          <p:attrName>style.visibility</p:attrName>
                                        </p:attrNameLst>
                                      </p:cBhvr>
                                      <p:to>
                                        <p:strVal val="visible"/>
                                      </p:to>
                                    </p:set>
                                    <p:animEffect transition="in" filter="fade">
                                      <p:cBhvr>
                                        <p:cTn id="32" dur="500"/>
                                        <p:tgtEl>
                                          <p:spTgt spid="16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2">
                                            <p:txEl>
                                              <p:pRg st="5" end="5"/>
                                            </p:txEl>
                                          </p:spTgt>
                                        </p:tgtEl>
                                        <p:attrNameLst>
                                          <p:attrName>style.visibility</p:attrName>
                                        </p:attrNameLst>
                                      </p:cBhvr>
                                      <p:to>
                                        <p:strVal val="visible"/>
                                      </p:to>
                                    </p:set>
                                    <p:animEffect transition="in" filter="fade">
                                      <p:cBhvr>
                                        <p:cTn id="37" dur="500"/>
                                        <p:tgtEl>
                                          <p:spTgt spid="16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2">
                                            <p:txEl>
                                              <p:pRg st="6" end="6"/>
                                            </p:txEl>
                                          </p:spTgt>
                                        </p:tgtEl>
                                        <p:attrNameLst>
                                          <p:attrName>style.visibility</p:attrName>
                                        </p:attrNameLst>
                                      </p:cBhvr>
                                      <p:to>
                                        <p:strVal val="visible"/>
                                      </p:to>
                                    </p:set>
                                    <p:animEffect transition="in" filter="fade">
                                      <p:cBhvr>
                                        <p:cTn id="42" dur="500"/>
                                        <p:tgtEl>
                                          <p:spTgt spid="16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2">
                                            <p:txEl>
                                              <p:pRg st="7" end="7"/>
                                            </p:txEl>
                                          </p:spTgt>
                                        </p:tgtEl>
                                        <p:attrNameLst>
                                          <p:attrName>style.visibility</p:attrName>
                                        </p:attrNameLst>
                                      </p:cBhvr>
                                      <p:to>
                                        <p:strVal val="visible"/>
                                      </p:to>
                                    </p:set>
                                    <p:animEffect transition="in" filter="fade">
                                      <p:cBhvr>
                                        <p:cTn id="47" dur="500"/>
                                        <p:tgtEl>
                                          <p:spTgt spid="16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p:txBody>
          <a:bodyPr/>
          <a:lstStyle/>
          <a:p>
            <a:pPr lvl="0"/>
            <a:r>
              <a:rPr lang="fa-IR" dirty="0" smtClean="0">
                <a:sym typeface="Trebuchet MS"/>
              </a:rPr>
              <a:t>زندگی چند </a:t>
            </a:r>
            <a:r>
              <a:rPr lang="fa-IR" dirty="0" smtClean="0">
                <a:sym typeface="Trebuchet MS"/>
              </a:rPr>
              <a:t>بُعدی: ابعادی که باری زندگی سالم باید مدنظر داشته باشیم</a:t>
            </a:r>
            <a:endParaRPr lang="fa-IR" dirty="0">
              <a:sym typeface="Trebuchet MS"/>
            </a:endParaRPr>
          </a:p>
        </p:txBody>
      </p:sp>
      <p:sp>
        <p:nvSpPr>
          <p:cNvPr id="169" name="Shape 169"/>
          <p:cNvSpPr txBox="1">
            <a:spLocks noGrp="1"/>
          </p:cNvSpPr>
          <p:nvPr>
            <p:ph sz="half" idx="1"/>
          </p:nvPr>
        </p:nvSpPr>
        <p:spPr/>
        <p:txBody>
          <a:bodyPr>
            <a:normAutofit/>
          </a:bodyPr>
          <a:lstStyle/>
          <a:p>
            <a:pPr lvl="0"/>
            <a:r>
              <a:rPr lang="fa-IR" dirty="0" smtClean="0">
                <a:sym typeface="Arial"/>
              </a:rPr>
              <a:t>ضرورت صرف عمر در همه زمینه های مطلوب و پرهیز از حرکت تک بعدی</a:t>
            </a:r>
          </a:p>
          <a:p>
            <a:pPr lvl="0"/>
            <a:r>
              <a:rPr lang="fa-IR" dirty="0" smtClean="0">
                <a:sym typeface="Arial"/>
              </a:rPr>
              <a:t>ابعاد مخلتف پیش روی انسان در مسیر زندگی:</a:t>
            </a:r>
          </a:p>
          <a:p>
            <a:pPr lvl="1"/>
            <a:r>
              <a:rPr lang="fa-IR" dirty="0" smtClean="0">
                <a:sym typeface="Arial"/>
              </a:rPr>
              <a:t>عبادات فردی</a:t>
            </a:r>
          </a:p>
          <a:p>
            <a:pPr lvl="1"/>
            <a:r>
              <a:rPr lang="fa-IR" dirty="0" smtClean="0">
                <a:sym typeface="Arial"/>
              </a:rPr>
              <a:t>خدمات اجتماعی</a:t>
            </a:r>
          </a:p>
          <a:p>
            <a:pPr lvl="1"/>
            <a:r>
              <a:rPr lang="fa-IR" dirty="0" smtClean="0">
                <a:sym typeface="Arial"/>
              </a:rPr>
              <a:t>تحصیل دانش و مهارت های شغلی</a:t>
            </a:r>
          </a:p>
          <a:p>
            <a:pPr lvl="1"/>
            <a:r>
              <a:rPr lang="fa-IR" dirty="0" smtClean="0"/>
              <a:t>کسب معارف دینی</a:t>
            </a:r>
          </a:p>
        </p:txBody>
      </p:sp>
      <p:sp>
        <p:nvSpPr>
          <p:cNvPr id="5" name="Content Placeholder 4"/>
          <p:cNvSpPr>
            <a:spLocks noGrp="1"/>
          </p:cNvSpPr>
          <p:nvPr>
            <p:ph sz="half" idx="2"/>
          </p:nvPr>
        </p:nvSpPr>
        <p:spPr/>
        <p:txBody>
          <a:bodyPr>
            <a:normAutofit/>
          </a:bodyPr>
          <a:lstStyle/>
          <a:p>
            <a:pPr lvl="1"/>
            <a:r>
              <a:rPr lang="fa-IR" dirty="0">
                <a:sym typeface="Arial"/>
              </a:rPr>
              <a:t>تدارک مسکن و درآمد برای زندگی</a:t>
            </a:r>
          </a:p>
          <a:p>
            <a:pPr lvl="1"/>
            <a:r>
              <a:rPr lang="fa-IR" dirty="0">
                <a:sym typeface="Arial"/>
              </a:rPr>
              <a:t>دوست یابی و روابط اجتماعی</a:t>
            </a:r>
          </a:p>
          <a:p>
            <a:pPr lvl="1"/>
            <a:r>
              <a:rPr lang="fa-IR" dirty="0">
                <a:sym typeface="Arial"/>
              </a:rPr>
              <a:t>ازدواج و روابط خانوادگی</a:t>
            </a:r>
          </a:p>
          <a:p>
            <a:pPr lvl="1"/>
            <a:r>
              <a:rPr lang="fa-IR" dirty="0">
                <a:sym typeface="Arial"/>
              </a:rPr>
              <a:t>تفریح و ورزش</a:t>
            </a:r>
          </a:p>
          <a:p>
            <a:pPr lvl="1"/>
            <a:r>
              <a:rPr lang="fa-IR" dirty="0">
                <a:sym typeface="Arial"/>
              </a:rPr>
              <a:t>خوراک و سلامت</a:t>
            </a:r>
          </a:p>
          <a:p>
            <a:pPr lvl="1"/>
            <a:r>
              <a:rPr lang="fa-IR" dirty="0"/>
              <a:t>خرید و هزینه کردن</a:t>
            </a:r>
          </a:p>
          <a:p>
            <a:pPr lvl="1"/>
            <a:r>
              <a:rPr lang="fa-IR" dirty="0" smtClean="0">
                <a:sym typeface="Arial"/>
              </a:rPr>
              <a:t>...</a:t>
            </a:r>
            <a:endParaRPr lang="fa-IR" dirty="0">
              <a:sym typeface="Arial"/>
            </a:endParaRPr>
          </a:p>
        </p:txBody>
      </p:sp>
    </p:spTree>
    <p:extLst>
      <p:ext uri="{BB962C8B-B14F-4D97-AF65-F5344CB8AC3E}">
        <p14:creationId xmlns:p14="http://schemas.microsoft.com/office/powerpoint/2010/main" val="18739983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fade">
                                      <p:cBhvr>
                                        <p:cTn id="7" dur="500"/>
                                        <p:tgtEl>
                                          <p:spTgt spid="1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
                                            <p:txEl>
                                              <p:pRg st="0" end="0"/>
                                            </p:txEl>
                                          </p:spTgt>
                                        </p:tgtEl>
                                        <p:attrNameLst>
                                          <p:attrName>style.visibility</p:attrName>
                                        </p:attrNameLst>
                                      </p:cBhvr>
                                      <p:to>
                                        <p:strVal val="visible"/>
                                      </p:to>
                                    </p:set>
                                    <p:animEffect transition="in" filter="fade">
                                      <p:cBhvr>
                                        <p:cTn id="12" dur="500"/>
                                        <p:tgtEl>
                                          <p:spTgt spid="16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9">
                                            <p:txEl>
                                              <p:pRg st="1" end="1"/>
                                            </p:txEl>
                                          </p:spTgt>
                                        </p:tgtEl>
                                        <p:attrNameLst>
                                          <p:attrName>style.visibility</p:attrName>
                                        </p:attrNameLst>
                                      </p:cBhvr>
                                      <p:to>
                                        <p:strVal val="visible"/>
                                      </p:to>
                                    </p:set>
                                    <p:animEffect transition="in" filter="fade">
                                      <p:cBhvr>
                                        <p:cTn id="17" dur="500"/>
                                        <p:tgtEl>
                                          <p:spTgt spid="16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9">
                                            <p:txEl>
                                              <p:pRg st="2" end="2"/>
                                            </p:txEl>
                                          </p:spTgt>
                                        </p:tgtEl>
                                        <p:attrNameLst>
                                          <p:attrName>style.visibility</p:attrName>
                                        </p:attrNameLst>
                                      </p:cBhvr>
                                      <p:to>
                                        <p:strVal val="visible"/>
                                      </p:to>
                                    </p:set>
                                    <p:animEffect transition="in" filter="fade">
                                      <p:cBhvr>
                                        <p:cTn id="22" dur="500"/>
                                        <p:tgtEl>
                                          <p:spTgt spid="16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9">
                                            <p:txEl>
                                              <p:pRg st="3" end="3"/>
                                            </p:txEl>
                                          </p:spTgt>
                                        </p:tgtEl>
                                        <p:attrNameLst>
                                          <p:attrName>style.visibility</p:attrName>
                                        </p:attrNameLst>
                                      </p:cBhvr>
                                      <p:to>
                                        <p:strVal val="visible"/>
                                      </p:to>
                                    </p:set>
                                    <p:animEffect transition="in" filter="fade">
                                      <p:cBhvr>
                                        <p:cTn id="27" dur="500"/>
                                        <p:tgtEl>
                                          <p:spTgt spid="16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9">
                                            <p:txEl>
                                              <p:pRg st="4" end="4"/>
                                            </p:txEl>
                                          </p:spTgt>
                                        </p:tgtEl>
                                        <p:attrNameLst>
                                          <p:attrName>style.visibility</p:attrName>
                                        </p:attrNameLst>
                                      </p:cBhvr>
                                      <p:to>
                                        <p:strVal val="visible"/>
                                      </p:to>
                                    </p:set>
                                    <p:animEffect transition="in" filter="fade">
                                      <p:cBhvr>
                                        <p:cTn id="32" dur="500"/>
                                        <p:tgtEl>
                                          <p:spTgt spid="16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9">
                                            <p:txEl>
                                              <p:pRg st="5" end="5"/>
                                            </p:txEl>
                                          </p:spTgt>
                                        </p:tgtEl>
                                        <p:attrNameLst>
                                          <p:attrName>style.visibility</p:attrName>
                                        </p:attrNameLst>
                                      </p:cBhvr>
                                      <p:to>
                                        <p:strVal val="visible"/>
                                      </p:to>
                                    </p:set>
                                    <p:animEffect transition="in" filter="fade">
                                      <p:cBhvr>
                                        <p:cTn id="37" dur="500"/>
                                        <p:tgtEl>
                                          <p:spTgt spid="16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p:txBody>
          <a:bodyPr>
            <a:normAutofit/>
          </a:bodyPr>
          <a:lstStyle/>
          <a:p>
            <a:r>
              <a:rPr lang="fa-IR" dirty="0" smtClean="0">
                <a:sym typeface="Trebuchet MS"/>
              </a:rPr>
              <a:t>اهمّیّت نیّت در زندگی: </a:t>
            </a:r>
            <a:r>
              <a:rPr lang="fa-IR" dirty="0">
                <a:sym typeface="Arial"/>
              </a:rPr>
              <a:t>توجه به مسأله نیت در هر یک از این </a:t>
            </a:r>
            <a:r>
              <a:rPr lang="fa-IR" dirty="0" smtClean="0">
                <a:sym typeface="Arial"/>
              </a:rPr>
              <a:t>امور</a:t>
            </a:r>
            <a:endParaRPr lang="fa-IR" dirty="0">
              <a:sym typeface="Trebuchet MS"/>
            </a:endParaRPr>
          </a:p>
        </p:txBody>
      </p:sp>
      <p:sp>
        <p:nvSpPr>
          <p:cNvPr id="176" name="Shape 176"/>
          <p:cNvSpPr txBox="1">
            <a:spLocks noGrp="1"/>
          </p:cNvSpPr>
          <p:nvPr>
            <p:ph type="body" idx="1"/>
          </p:nvPr>
        </p:nvSpPr>
        <p:spPr/>
        <p:txBody>
          <a:bodyPr/>
          <a:lstStyle/>
          <a:p>
            <a:r>
              <a:rPr lang="fa-IR" dirty="0" smtClean="0">
                <a:sym typeface="Arial"/>
              </a:rPr>
              <a:t>تلاش در خدایی کردن هر یک از این امور</a:t>
            </a:r>
          </a:p>
          <a:p>
            <a:r>
              <a:rPr lang="fa-IR" dirty="0" smtClean="0">
                <a:sym typeface="Arial"/>
              </a:rPr>
              <a:t>دریافت کمک های ویژه خداوند برای هر یک از این امور</a:t>
            </a:r>
          </a:p>
          <a:p>
            <a:r>
              <a:rPr lang="fa-IR" dirty="0" smtClean="0">
                <a:sym typeface="Arial"/>
              </a:rPr>
              <a:t>تلاش برای استفاده از امکانات زندگی در مسیر مفیدیت و خدمت به خلق خدا</a:t>
            </a:r>
          </a:p>
          <a:p>
            <a:pPr lvl="1"/>
            <a:r>
              <a:rPr lang="fa-IR" dirty="0" smtClean="0">
                <a:sym typeface="Arial"/>
              </a:rPr>
              <a:t>نگاه ابزاری به تحصیل و کار</a:t>
            </a:r>
            <a:endParaRPr lang="fa-IR" dirty="0">
              <a:sym typeface="Arial"/>
            </a:endParaRPr>
          </a:p>
        </p:txBody>
      </p:sp>
    </p:spTree>
    <p:extLst>
      <p:ext uri="{BB962C8B-B14F-4D97-AF65-F5344CB8AC3E}">
        <p14:creationId xmlns:p14="http://schemas.microsoft.com/office/powerpoint/2010/main" val="17014311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5"/>
                                        </p:tgtEl>
                                        <p:attrNameLst>
                                          <p:attrName>style.visibility</p:attrName>
                                        </p:attrNameLst>
                                      </p:cBhvr>
                                      <p:to>
                                        <p:strVal val="visible"/>
                                      </p:to>
                                    </p:set>
                                    <p:animEffect transition="in" filter="fade">
                                      <p:cBhvr>
                                        <p:cTn id="7" dur="500"/>
                                        <p:tgtEl>
                                          <p:spTgt spid="1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6">
                                            <p:txEl>
                                              <p:pRg st="0" end="0"/>
                                            </p:txEl>
                                          </p:spTgt>
                                        </p:tgtEl>
                                        <p:attrNameLst>
                                          <p:attrName>style.visibility</p:attrName>
                                        </p:attrNameLst>
                                      </p:cBhvr>
                                      <p:to>
                                        <p:strVal val="visible"/>
                                      </p:to>
                                    </p:set>
                                    <p:animEffect transition="in" filter="fade">
                                      <p:cBhvr>
                                        <p:cTn id="12" dur="500"/>
                                        <p:tgtEl>
                                          <p:spTgt spid="17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6">
                                            <p:txEl>
                                              <p:pRg st="1" end="1"/>
                                            </p:txEl>
                                          </p:spTgt>
                                        </p:tgtEl>
                                        <p:attrNameLst>
                                          <p:attrName>style.visibility</p:attrName>
                                        </p:attrNameLst>
                                      </p:cBhvr>
                                      <p:to>
                                        <p:strVal val="visible"/>
                                      </p:to>
                                    </p:set>
                                    <p:animEffect transition="in" filter="fade">
                                      <p:cBhvr>
                                        <p:cTn id="17" dur="500"/>
                                        <p:tgtEl>
                                          <p:spTgt spid="17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6">
                                            <p:txEl>
                                              <p:pRg st="2" end="2"/>
                                            </p:txEl>
                                          </p:spTgt>
                                        </p:tgtEl>
                                        <p:attrNameLst>
                                          <p:attrName>style.visibility</p:attrName>
                                        </p:attrNameLst>
                                      </p:cBhvr>
                                      <p:to>
                                        <p:strVal val="visible"/>
                                      </p:to>
                                    </p:set>
                                    <p:animEffect transition="in" filter="fade">
                                      <p:cBhvr>
                                        <p:cTn id="22" dur="500"/>
                                        <p:tgtEl>
                                          <p:spTgt spid="17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6">
                                            <p:txEl>
                                              <p:pRg st="3" end="3"/>
                                            </p:txEl>
                                          </p:spTgt>
                                        </p:tgtEl>
                                        <p:attrNameLst>
                                          <p:attrName>style.visibility</p:attrName>
                                        </p:attrNameLst>
                                      </p:cBhvr>
                                      <p:to>
                                        <p:strVal val="visible"/>
                                      </p:to>
                                    </p:set>
                                    <p:animEffect transition="in" filter="fade">
                                      <p:cBhvr>
                                        <p:cTn id="27" dur="500"/>
                                        <p:tgtEl>
                                          <p:spTgt spid="1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p:txBody>
          <a:bodyPr/>
          <a:lstStyle/>
          <a:p>
            <a:pPr lvl="0"/>
            <a:r>
              <a:rPr lang="fa-IR" dirty="0" smtClean="0">
                <a:sym typeface="Trebuchet MS"/>
              </a:rPr>
              <a:t>اولویت بندی بین امور زندگی </a:t>
            </a:r>
            <a:endParaRPr lang="fa-IR" dirty="0">
              <a:sym typeface="Trebuchet MS"/>
            </a:endParaRPr>
          </a:p>
        </p:txBody>
      </p:sp>
      <p:sp>
        <p:nvSpPr>
          <p:cNvPr id="183" name="Shape 183"/>
          <p:cNvSpPr txBox="1">
            <a:spLocks noGrp="1"/>
          </p:cNvSpPr>
          <p:nvPr>
            <p:ph type="body" idx="1"/>
          </p:nvPr>
        </p:nvSpPr>
        <p:spPr/>
        <p:txBody>
          <a:bodyPr/>
          <a:lstStyle/>
          <a:p>
            <a:pPr lvl="0"/>
            <a:r>
              <a:rPr lang="fa-IR" dirty="0" smtClean="0">
                <a:sym typeface="Arial"/>
              </a:rPr>
              <a:t>اولویت بندی بین امور زندگی در کل دوره حیات، و در هر زمان</a:t>
            </a:r>
          </a:p>
          <a:p>
            <a:pPr lvl="1"/>
            <a:r>
              <a:rPr lang="fa-IR" dirty="0" smtClean="0">
                <a:sym typeface="Arial"/>
              </a:rPr>
              <a:t>توجه به رضای خدا و نیازهای موجود</a:t>
            </a:r>
          </a:p>
          <a:p>
            <a:pPr lvl="1"/>
            <a:r>
              <a:rPr lang="fa-IR" dirty="0" smtClean="0">
                <a:sym typeface="Arial"/>
              </a:rPr>
              <a:t>توجه به علائق و سلائق</a:t>
            </a:r>
          </a:p>
          <a:p>
            <a:pPr lvl="1"/>
            <a:r>
              <a:rPr lang="fa-IR" dirty="0" smtClean="0">
                <a:sym typeface="Arial"/>
              </a:rPr>
              <a:t>توجه به توانمندی های فردی و مهارت های اکتسابی</a:t>
            </a:r>
          </a:p>
          <a:p>
            <a:pPr lvl="1"/>
            <a:r>
              <a:rPr lang="fa-IR" dirty="0" smtClean="0">
                <a:sym typeface="Arial"/>
              </a:rPr>
              <a:t>پرهیز از حذف واجبات از برنامه زندگی</a:t>
            </a:r>
          </a:p>
          <a:p>
            <a:pPr lvl="2"/>
            <a:r>
              <a:rPr lang="fa-IR" dirty="0" smtClean="0">
                <a:sym typeface="Arial"/>
              </a:rPr>
              <a:t>رسیدگی به والدین و خواهر و برادر</a:t>
            </a:r>
          </a:p>
          <a:p>
            <a:pPr lvl="2"/>
            <a:r>
              <a:rPr lang="fa-IR" dirty="0" smtClean="0">
                <a:sym typeface="Arial"/>
              </a:rPr>
              <a:t>رسیدگی به همسر و فرزندان</a:t>
            </a:r>
          </a:p>
          <a:p>
            <a:pPr lvl="2"/>
            <a:r>
              <a:rPr lang="fa-IR" dirty="0" smtClean="0">
                <a:sym typeface="Arial"/>
              </a:rPr>
              <a:t>رسیدگی به ارحام </a:t>
            </a:r>
            <a:endParaRPr lang="fa-IR" dirty="0">
              <a:sym typeface="Arial"/>
            </a:endParaRPr>
          </a:p>
        </p:txBody>
      </p:sp>
    </p:spTree>
    <p:extLst>
      <p:ext uri="{BB962C8B-B14F-4D97-AF65-F5344CB8AC3E}">
        <p14:creationId xmlns:p14="http://schemas.microsoft.com/office/powerpoint/2010/main" val="24575282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2"/>
                                        </p:tgtEl>
                                        <p:attrNameLst>
                                          <p:attrName>style.visibility</p:attrName>
                                        </p:attrNameLst>
                                      </p:cBhvr>
                                      <p:to>
                                        <p:strVal val="visible"/>
                                      </p:to>
                                    </p:set>
                                    <p:animEffect transition="in" filter="fade">
                                      <p:cBhvr>
                                        <p:cTn id="7" dur="500"/>
                                        <p:tgtEl>
                                          <p:spTgt spid="1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3">
                                            <p:txEl>
                                              <p:pRg st="0" end="0"/>
                                            </p:txEl>
                                          </p:spTgt>
                                        </p:tgtEl>
                                        <p:attrNameLst>
                                          <p:attrName>style.visibility</p:attrName>
                                        </p:attrNameLst>
                                      </p:cBhvr>
                                      <p:to>
                                        <p:strVal val="visible"/>
                                      </p:to>
                                    </p:set>
                                    <p:animEffect transition="in" filter="fade">
                                      <p:cBhvr>
                                        <p:cTn id="12" dur="500"/>
                                        <p:tgtEl>
                                          <p:spTgt spid="1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3">
                                            <p:txEl>
                                              <p:pRg st="1" end="1"/>
                                            </p:txEl>
                                          </p:spTgt>
                                        </p:tgtEl>
                                        <p:attrNameLst>
                                          <p:attrName>style.visibility</p:attrName>
                                        </p:attrNameLst>
                                      </p:cBhvr>
                                      <p:to>
                                        <p:strVal val="visible"/>
                                      </p:to>
                                    </p:set>
                                    <p:animEffect transition="in" filter="fade">
                                      <p:cBhvr>
                                        <p:cTn id="17" dur="500"/>
                                        <p:tgtEl>
                                          <p:spTgt spid="1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3">
                                            <p:txEl>
                                              <p:pRg st="2" end="2"/>
                                            </p:txEl>
                                          </p:spTgt>
                                        </p:tgtEl>
                                        <p:attrNameLst>
                                          <p:attrName>style.visibility</p:attrName>
                                        </p:attrNameLst>
                                      </p:cBhvr>
                                      <p:to>
                                        <p:strVal val="visible"/>
                                      </p:to>
                                    </p:set>
                                    <p:animEffect transition="in" filter="fade">
                                      <p:cBhvr>
                                        <p:cTn id="22" dur="500"/>
                                        <p:tgtEl>
                                          <p:spTgt spid="1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3">
                                            <p:txEl>
                                              <p:pRg st="3" end="3"/>
                                            </p:txEl>
                                          </p:spTgt>
                                        </p:tgtEl>
                                        <p:attrNameLst>
                                          <p:attrName>style.visibility</p:attrName>
                                        </p:attrNameLst>
                                      </p:cBhvr>
                                      <p:to>
                                        <p:strVal val="visible"/>
                                      </p:to>
                                    </p:set>
                                    <p:animEffect transition="in" filter="fade">
                                      <p:cBhvr>
                                        <p:cTn id="27" dur="500"/>
                                        <p:tgtEl>
                                          <p:spTgt spid="18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3">
                                            <p:txEl>
                                              <p:pRg st="4" end="4"/>
                                            </p:txEl>
                                          </p:spTgt>
                                        </p:tgtEl>
                                        <p:attrNameLst>
                                          <p:attrName>style.visibility</p:attrName>
                                        </p:attrNameLst>
                                      </p:cBhvr>
                                      <p:to>
                                        <p:strVal val="visible"/>
                                      </p:to>
                                    </p:set>
                                    <p:animEffect transition="in" filter="fade">
                                      <p:cBhvr>
                                        <p:cTn id="32" dur="500"/>
                                        <p:tgtEl>
                                          <p:spTgt spid="18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3">
                                            <p:txEl>
                                              <p:pRg st="5" end="5"/>
                                            </p:txEl>
                                          </p:spTgt>
                                        </p:tgtEl>
                                        <p:attrNameLst>
                                          <p:attrName>style.visibility</p:attrName>
                                        </p:attrNameLst>
                                      </p:cBhvr>
                                      <p:to>
                                        <p:strVal val="visible"/>
                                      </p:to>
                                    </p:set>
                                    <p:animEffect transition="in" filter="fade">
                                      <p:cBhvr>
                                        <p:cTn id="37" dur="500"/>
                                        <p:tgtEl>
                                          <p:spTgt spid="18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3">
                                            <p:txEl>
                                              <p:pRg st="6" end="6"/>
                                            </p:txEl>
                                          </p:spTgt>
                                        </p:tgtEl>
                                        <p:attrNameLst>
                                          <p:attrName>style.visibility</p:attrName>
                                        </p:attrNameLst>
                                      </p:cBhvr>
                                      <p:to>
                                        <p:strVal val="visible"/>
                                      </p:to>
                                    </p:set>
                                    <p:animEffect transition="in" filter="fade">
                                      <p:cBhvr>
                                        <p:cTn id="42" dur="500"/>
                                        <p:tgtEl>
                                          <p:spTgt spid="18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3">
                                            <p:txEl>
                                              <p:pRg st="7" end="7"/>
                                            </p:txEl>
                                          </p:spTgt>
                                        </p:tgtEl>
                                        <p:attrNameLst>
                                          <p:attrName>style.visibility</p:attrName>
                                        </p:attrNameLst>
                                      </p:cBhvr>
                                      <p:to>
                                        <p:strVal val="visible"/>
                                      </p:to>
                                    </p:set>
                                    <p:animEffect transition="in" filter="fade">
                                      <p:cBhvr>
                                        <p:cTn id="47" dur="500"/>
                                        <p:tgtEl>
                                          <p:spTgt spid="1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p:txBody>
          <a:bodyPr/>
          <a:lstStyle/>
          <a:p>
            <a:pPr lvl="0"/>
            <a:r>
              <a:rPr lang="fa-IR" dirty="0" smtClean="0">
                <a:sym typeface="Trebuchet MS"/>
              </a:rPr>
              <a:t>شیوه های بهبود کیفیت </a:t>
            </a:r>
            <a:r>
              <a:rPr lang="fa-IR" dirty="0" smtClean="0">
                <a:sym typeface="Trebuchet MS"/>
              </a:rPr>
              <a:t>زندگی</a:t>
            </a:r>
            <a:endParaRPr lang="fa-IR" dirty="0">
              <a:sym typeface="Trebuchet MS"/>
            </a:endParaRPr>
          </a:p>
        </p:txBody>
      </p:sp>
      <p:sp>
        <p:nvSpPr>
          <p:cNvPr id="190" name="Shape 190"/>
          <p:cNvSpPr txBox="1">
            <a:spLocks noGrp="1"/>
          </p:cNvSpPr>
          <p:nvPr>
            <p:ph type="body" idx="1"/>
          </p:nvPr>
        </p:nvSpPr>
        <p:spPr/>
        <p:txBody>
          <a:bodyPr/>
          <a:lstStyle/>
          <a:p>
            <a:pPr lvl="0"/>
            <a:endParaRPr lang="fa-IR" dirty="0" smtClean="0"/>
          </a:p>
          <a:p>
            <a:pPr lvl="0"/>
            <a:endParaRPr lang="fa-IR" dirty="0" smtClean="0"/>
          </a:p>
          <a:p>
            <a:pPr lvl="0"/>
            <a:endParaRPr lang="fa-IR" dirty="0" smtClean="0"/>
          </a:p>
          <a:p>
            <a:pPr lvl="0"/>
            <a:endParaRPr lang="fa-IR" dirty="0" smtClean="0"/>
          </a:p>
          <a:p>
            <a:pPr lvl="0"/>
            <a:endParaRPr lang="fa-IR" dirty="0" smtClean="0"/>
          </a:p>
          <a:p>
            <a:pPr lvl="0"/>
            <a:r>
              <a:rPr lang="fa-IR" dirty="0" smtClean="0">
                <a:sym typeface="Arial"/>
              </a:rPr>
              <a:t>مهارت تصمیم گیری و مشورت</a:t>
            </a:r>
            <a:endParaRPr lang="fa-IR" dirty="0">
              <a:sym typeface="Arial"/>
            </a:endParaRPr>
          </a:p>
        </p:txBody>
      </p:sp>
      <p:sp>
        <p:nvSpPr>
          <p:cNvPr id="5" name="Content Placeholder 4"/>
          <p:cNvSpPr>
            <a:spLocks noGrp="1"/>
          </p:cNvSpPr>
          <p:nvPr>
            <p:ph sz="half" idx="2"/>
          </p:nvPr>
        </p:nvSpPr>
        <p:spPr/>
        <p:txBody>
          <a:bodyPr/>
          <a:lstStyle/>
          <a:p>
            <a:r>
              <a:rPr lang="fa-IR" dirty="0"/>
              <a:t>امام علی (ع) فرمودند : هرکه خودرایی کند هلاک گردد ، و هرکه با مردمان مشورت کند در عقل آنان شریک </a:t>
            </a:r>
            <a:r>
              <a:rPr lang="fa-IR" dirty="0" smtClean="0"/>
              <a:t>شود</a:t>
            </a:r>
            <a:endParaRPr lang="fa-IR" dirty="0"/>
          </a:p>
          <a:p>
            <a:r>
              <a:rPr lang="fa-IR" dirty="0" smtClean="0"/>
              <a:t>در کارها عادت کنیم از متخصص و با تجربه مشورت بگیریم</a:t>
            </a:r>
          </a:p>
          <a:p>
            <a:r>
              <a:rPr lang="fa-IR" dirty="0" smtClean="0"/>
              <a:t>از سویی دیگر در مشورت افراط نکنید!</a:t>
            </a:r>
            <a:endParaRPr lang="de-DE" dirty="0"/>
          </a:p>
        </p:txBody>
      </p:sp>
      <p:sp>
        <p:nvSpPr>
          <p:cNvPr id="6" name="Text Placeholder 5"/>
          <p:cNvSpPr>
            <a:spLocks noGrp="1"/>
          </p:cNvSpPr>
          <p:nvPr>
            <p:ph type="body" sz="quarter" idx="3"/>
          </p:nvPr>
        </p:nvSpPr>
        <p:spPr/>
        <p:txBody>
          <a:bodyPr/>
          <a:lstStyle/>
          <a:p>
            <a:r>
              <a:rPr lang="fa-IR" dirty="0">
                <a:sym typeface="Arial"/>
              </a:rPr>
              <a:t>رعایت نظم و </a:t>
            </a:r>
            <a:r>
              <a:rPr lang="fa-IR" dirty="0" smtClean="0">
                <a:sym typeface="Arial"/>
              </a:rPr>
              <a:t>جدّیّت</a:t>
            </a:r>
            <a:endParaRPr lang="fa-IR" dirty="0">
              <a:sym typeface="Arial"/>
            </a:endParaRPr>
          </a:p>
        </p:txBody>
      </p:sp>
      <p:sp>
        <p:nvSpPr>
          <p:cNvPr id="7" name="Content Placeholder 6"/>
          <p:cNvSpPr>
            <a:spLocks noGrp="1"/>
          </p:cNvSpPr>
          <p:nvPr>
            <p:ph sz="quarter" idx="4"/>
          </p:nvPr>
        </p:nvSpPr>
        <p:spPr/>
        <p:txBody>
          <a:bodyPr>
            <a:normAutofit lnSpcReduction="10000"/>
          </a:bodyPr>
          <a:lstStyle/>
          <a:p>
            <a:r>
              <a:rPr lang="fa-IR" dirty="0" smtClean="0"/>
              <a:t>تنظیم برنامه خواب</a:t>
            </a:r>
          </a:p>
          <a:p>
            <a:pPr lvl="1"/>
            <a:r>
              <a:rPr lang="fa-IR" dirty="0" smtClean="0"/>
              <a:t>خواب زود شب و بیداری زود صبح (سحرخیزی)</a:t>
            </a:r>
          </a:p>
          <a:p>
            <a:r>
              <a:rPr lang="fa-IR" dirty="0" smtClean="0"/>
              <a:t>مراقبت در برنامه غذایی</a:t>
            </a:r>
          </a:p>
          <a:p>
            <a:pPr lvl="1"/>
            <a:r>
              <a:rPr lang="fa-IR" dirty="0" smtClean="0"/>
              <a:t>پرهیز از پرخوری و اهتمام به تغذیه سالم</a:t>
            </a:r>
          </a:p>
          <a:p>
            <a:r>
              <a:rPr lang="fa-IR" dirty="0"/>
              <a:t>برای به ثمر رساندن اهداف به خود پاداش </a:t>
            </a:r>
            <a:r>
              <a:rPr lang="fa-IR" dirty="0" smtClean="0"/>
              <a:t>بدهید</a:t>
            </a:r>
          </a:p>
          <a:p>
            <a:r>
              <a:rPr lang="fa-IR" dirty="0"/>
              <a:t>از تکنیک های شروع به کار: به خود بگویید که فقط ۵ دقیقه این کار را می کنم</a:t>
            </a:r>
            <a:endParaRPr lang="fa-IR" dirty="0" smtClean="0"/>
          </a:p>
          <a:p>
            <a:endParaRPr lang="fa-IR" dirty="0"/>
          </a:p>
          <a:p>
            <a:endParaRPr lang="de-DE" dirty="0"/>
          </a:p>
        </p:txBody>
      </p:sp>
    </p:spTree>
    <p:extLst>
      <p:ext uri="{BB962C8B-B14F-4D97-AF65-F5344CB8AC3E}">
        <p14:creationId xmlns:p14="http://schemas.microsoft.com/office/powerpoint/2010/main" val="16531736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9"/>
                                        </p:tgtEl>
                                        <p:attrNameLst>
                                          <p:attrName>style.visibility</p:attrName>
                                        </p:attrNameLst>
                                      </p:cBhvr>
                                      <p:to>
                                        <p:strVal val="visible"/>
                                      </p:to>
                                    </p:set>
                                    <p:animEffect transition="in" filter="fade">
                                      <p:cBhvr>
                                        <p:cTn id="7" dur="500"/>
                                        <p:tgtEl>
                                          <p:spTgt spid="18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0">
                                            <p:txEl>
                                              <p:pRg st="5" end="5"/>
                                            </p:txEl>
                                          </p:spTgt>
                                        </p:tgtEl>
                                        <p:attrNameLst>
                                          <p:attrName>style.visibility</p:attrName>
                                        </p:attrNameLst>
                                      </p:cBhvr>
                                      <p:to>
                                        <p:strVal val="visible"/>
                                      </p:to>
                                    </p:set>
                                    <p:animEffect transition="in" filter="fade">
                                      <p:cBhvr>
                                        <p:cTn id="12" dur="500"/>
                                        <p:tgtEl>
                                          <p:spTgt spid="19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p:txBody>
          <a:bodyPr/>
          <a:lstStyle/>
          <a:p>
            <a:pPr lvl="0"/>
            <a:r>
              <a:rPr lang="fa-IR" dirty="0" smtClean="0"/>
              <a:t>زمان بندی شبانه روز</a:t>
            </a:r>
            <a:endParaRPr lang="fa-IR" dirty="0"/>
          </a:p>
        </p:txBody>
      </p:sp>
      <p:sp>
        <p:nvSpPr>
          <p:cNvPr id="270" name="Shape 270"/>
          <p:cNvSpPr txBox="1">
            <a:spLocks noGrp="1"/>
          </p:cNvSpPr>
          <p:nvPr>
            <p:ph type="body" idx="1"/>
          </p:nvPr>
        </p:nvSpPr>
        <p:spPr/>
        <p:txBody>
          <a:bodyPr/>
          <a:lstStyle/>
          <a:p>
            <a:pPr lvl="0"/>
            <a:r>
              <a:rPr lang="fa-IR" dirty="0" smtClean="0"/>
              <a:t>صبحِ زود شروع کردن </a:t>
            </a:r>
          </a:p>
          <a:p>
            <a:pPr lvl="0"/>
            <a:r>
              <a:rPr lang="fa-IR" dirty="0" smtClean="0"/>
              <a:t>بیرون رفتن از منزل و رابطه آن با رزق و بهینه بودن</a:t>
            </a:r>
          </a:p>
          <a:p>
            <a:pPr lvl="0"/>
            <a:r>
              <a:rPr lang="fa-IR" dirty="0" smtClean="0"/>
              <a:t>شب زود خوابیدن</a:t>
            </a:r>
          </a:p>
          <a:p>
            <a:pPr lvl="0"/>
            <a:endParaRPr lang="fa-IR" dirty="0" smtClean="0"/>
          </a:p>
          <a:p>
            <a:pPr lvl="0"/>
            <a:endParaRPr lang="fa-IR" dirty="0" smtClean="0"/>
          </a:p>
          <a:p>
            <a:pPr lvl="0"/>
            <a:r>
              <a:rPr lang="fa-IR" dirty="0" smtClean="0"/>
              <a:t>حتی اگر شبی دیر خوابیدید همچنان صبح سر ساعت همیشگی بیدار شوید. در غیر این صورت نظم خواب به هم می ریزد. ( در صورت نیاز خواب قیلوله که بسیار خواب پرثمری ای است کنید)</a:t>
            </a:r>
          </a:p>
          <a:p>
            <a:pPr lvl="0"/>
            <a:endParaRPr lang="fa-IR" dirty="0" smtClean="0"/>
          </a:p>
          <a:p>
            <a:pPr lvl="0"/>
            <a:endParaRPr lang="fa-IR" dirty="0"/>
          </a:p>
        </p:txBody>
      </p:sp>
    </p:spTree>
    <p:extLst>
      <p:ext uri="{BB962C8B-B14F-4D97-AF65-F5344CB8AC3E}">
        <p14:creationId xmlns:p14="http://schemas.microsoft.com/office/powerpoint/2010/main" val="421360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p:txBody>
          <a:bodyPr/>
          <a:lstStyle/>
          <a:p>
            <a:pPr lvl="0"/>
            <a:r>
              <a:rPr lang="fa-IR" dirty="0" smtClean="0">
                <a:sym typeface="Trebuchet MS"/>
              </a:rPr>
              <a:t>روش های امروزین برنامه ریزی</a:t>
            </a:r>
            <a:endParaRPr lang="fa-IR" dirty="0">
              <a:sym typeface="Trebuchet MS"/>
            </a:endParaRPr>
          </a:p>
        </p:txBody>
      </p:sp>
      <p:sp>
        <p:nvSpPr>
          <p:cNvPr id="229" name="Shape 229"/>
          <p:cNvSpPr txBox="1">
            <a:spLocks noGrp="1"/>
          </p:cNvSpPr>
          <p:nvPr>
            <p:ph sz="half" idx="1"/>
          </p:nvPr>
        </p:nvSpPr>
        <p:spPr/>
        <p:txBody>
          <a:bodyPr/>
          <a:lstStyle/>
          <a:p>
            <a:r>
              <a:rPr lang="fa-IR" dirty="0" smtClean="0">
                <a:sym typeface="Arial"/>
              </a:rPr>
              <a:t>مشخص کردن هدف کلان</a:t>
            </a:r>
          </a:p>
          <a:p>
            <a:r>
              <a:rPr lang="fa-IR" dirty="0" smtClean="0">
                <a:sym typeface="Arial"/>
              </a:rPr>
              <a:t>آشنایی با شرایط محیطی</a:t>
            </a:r>
          </a:p>
          <a:p>
            <a:r>
              <a:rPr lang="fa-IR" dirty="0" smtClean="0">
                <a:sym typeface="Arial"/>
              </a:rPr>
              <a:t>مشخص کردن اهداف جزئی و اجرایی ناظر به شرایط محیطی</a:t>
            </a:r>
          </a:p>
          <a:p>
            <a:r>
              <a:rPr lang="fa-IR" dirty="0" smtClean="0">
                <a:sym typeface="Arial"/>
              </a:rPr>
              <a:t>مکتوب کردن اهداف و برنامه ها</a:t>
            </a:r>
          </a:p>
          <a:p>
            <a:r>
              <a:rPr lang="fa-IR" dirty="0" smtClean="0">
                <a:sym typeface="Arial"/>
              </a:rPr>
              <a:t>تهیه </a:t>
            </a:r>
            <a:r>
              <a:rPr lang="fa-IR" dirty="0" smtClean="0">
                <a:sym typeface="Arial"/>
              </a:rPr>
              <a:t>لیست ها (اهداف، کارها، ...)</a:t>
            </a:r>
          </a:p>
          <a:p>
            <a:endParaRPr lang="fa-IR" dirty="0">
              <a:sym typeface="Arial"/>
            </a:endParaRPr>
          </a:p>
        </p:txBody>
      </p:sp>
      <p:pic>
        <p:nvPicPr>
          <p:cNvPr id="10" name="Shape 231"/>
          <p:cNvPicPr preferRelativeResize="0">
            <a:picLocks noGrp="1"/>
          </p:cNvPicPr>
          <p:nvPr>
            <p:ph sz="half" idx="2"/>
          </p:nvPr>
        </p:nvPicPr>
        <p:blipFill>
          <a:blip r:embed="rId3">
            <a:alphaModFix/>
          </a:blip>
          <a:stretch>
            <a:fillRect/>
          </a:stretch>
        </p:blipFill>
        <p:spPr>
          <a:xfrm>
            <a:off x="3046413" y="2724792"/>
            <a:ext cx="4184650" cy="2791128"/>
          </a:xfrm>
          <a:prstGeom prst="rect">
            <a:avLst/>
          </a:prstGeom>
          <a:noFill/>
          <a:ln>
            <a:noFill/>
          </a:ln>
        </p:spPr>
      </p:pic>
    </p:spTree>
    <p:extLst>
      <p:ext uri="{BB962C8B-B14F-4D97-AF65-F5344CB8AC3E}">
        <p14:creationId xmlns:p14="http://schemas.microsoft.com/office/powerpoint/2010/main" val="33466740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8"/>
                                        </p:tgtEl>
                                        <p:attrNameLst>
                                          <p:attrName>style.visibility</p:attrName>
                                        </p:attrNameLst>
                                      </p:cBhvr>
                                      <p:to>
                                        <p:strVal val="visible"/>
                                      </p:to>
                                    </p:set>
                                    <p:animEffect transition="in" filter="fade">
                                      <p:cBhvr>
                                        <p:cTn id="7" dur="500"/>
                                        <p:tgtEl>
                                          <p:spTgt spid="2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9">
                                            <p:txEl>
                                              <p:pRg st="0" end="0"/>
                                            </p:txEl>
                                          </p:spTgt>
                                        </p:tgtEl>
                                        <p:attrNameLst>
                                          <p:attrName>style.visibility</p:attrName>
                                        </p:attrNameLst>
                                      </p:cBhvr>
                                      <p:to>
                                        <p:strVal val="visible"/>
                                      </p:to>
                                    </p:set>
                                    <p:animEffect transition="in" filter="fade">
                                      <p:cBhvr>
                                        <p:cTn id="12" dur="500"/>
                                        <p:tgtEl>
                                          <p:spTgt spid="22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9">
                                            <p:txEl>
                                              <p:pRg st="1" end="1"/>
                                            </p:txEl>
                                          </p:spTgt>
                                        </p:tgtEl>
                                        <p:attrNameLst>
                                          <p:attrName>style.visibility</p:attrName>
                                        </p:attrNameLst>
                                      </p:cBhvr>
                                      <p:to>
                                        <p:strVal val="visible"/>
                                      </p:to>
                                    </p:set>
                                    <p:animEffect transition="in" filter="fade">
                                      <p:cBhvr>
                                        <p:cTn id="17" dur="500"/>
                                        <p:tgtEl>
                                          <p:spTgt spid="22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9">
                                            <p:txEl>
                                              <p:pRg st="2" end="2"/>
                                            </p:txEl>
                                          </p:spTgt>
                                        </p:tgtEl>
                                        <p:attrNameLst>
                                          <p:attrName>style.visibility</p:attrName>
                                        </p:attrNameLst>
                                      </p:cBhvr>
                                      <p:to>
                                        <p:strVal val="visible"/>
                                      </p:to>
                                    </p:set>
                                    <p:animEffect transition="in" filter="fade">
                                      <p:cBhvr>
                                        <p:cTn id="22" dur="500"/>
                                        <p:tgtEl>
                                          <p:spTgt spid="22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9">
                                            <p:txEl>
                                              <p:pRg st="3" end="3"/>
                                            </p:txEl>
                                          </p:spTgt>
                                        </p:tgtEl>
                                        <p:attrNameLst>
                                          <p:attrName>style.visibility</p:attrName>
                                        </p:attrNameLst>
                                      </p:cBhvr>
                                      <p:to>
                                        <p:strVal val="visible"/>
                                      </p:to>
                                    </p:set>
                                    <p:animEffect transition="in" filter="fade">
                                      <p:cBhvr>
                                        <p:cTn id="27" dur="500"/>
                                        <p:tgtEl>
                                          <p:spTgt spid="22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29">
                                            <p:txEl>
                                              <p:pRg st="4" end="4"/>
                                            </p:txEl>
                                          </p:spTgt>
                                        </p:tgtEl>
                                        <p:attrNameLst>
                                          <p:attrName>style.visibility</p:attrName>
                                        </p:attrNameLst>
                                      </p:cBhvr>
                                      <p:to>
                                        <p:strVal val="visible"/>
                                      </p:to>
                                    </p:set>
                                    <p:animEffect transition="in" filter="fade">
                                      <p:cBhvr>
                                        <p:cTn id="32" dur="500"/>
                                        <p:tgtEl>
                                          <p:spTgt spid="2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10" id="{3FBF8412-4B77-4820-8F60-0E0798B77482}" vid="{BB76AAC6-8423-4736-BF37-B68CD08A71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Line1</Template>
  <TotalTime>0</TotalTime>
  <Words>2256</Words>
  <Application>Microsoft Office PowerPoint</Application>
  <PresentationFormat>Widescreen</PresentationFormat>
  <Paragraphs>205</Paragraphs>
  <Slides>17</Slides>
  <Notes>17</Notes>
  <HiddenSlides>1</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17</vt:i4>
      </vt:variant>
    </vt:vector>
  </HeadingPairs>
  <TitlesOfParts>
    <vt:vector size="32" baseType="lpstr">
      <vt:lpstr>Adobe Arabic</vt:lpstr>
      <vt:lpstr>Arial</vt:lpstr>
      <vt:lpstr>B Badr</vt:lpstr>
      <vt:lpstr>B Majid Shadow</vt:lpstr>
      <vt:lpstr>B Mitra</vt:lpstr>
      <vt:lpstr>B Tehran</vt:lpstr>
      <vt:lpstr>B Titr</vt:lpstr>
      <vt:lpstr>B Yagut</vt:lpstr>
      <vt:lpstr>Calibri</vt:lpstr>
      <vt:lpstr>Sakkal Majalla</vt:lpstr>
      <vt:lpstr>Traditional Arabic</vt:lpstr>
      <vt:lpstr>Trebuchet MS</vt:lpstr>
      <vt:lpstr>Verdana</vt:lpstr>
      <vt:lpstr>Wingdings 3</vt:lpstr>
      <vt:lpstr>Facet</vt:lpstr>
      <vt:lpstr>مکتب تربیتی اسلام</vt:lpstr>
      <vt:lpstr>در این جلسه ...</vt:lpstr>
      <vt:lpstr>عمر ما، سرمایه ما</vt:lpstr>
      <vt:lpstr>زندگی چند بُعدی: ابعادی که باری زندگی سالم باید مدنظر داشته باشیم</vt:lpstr>
      <vt:lpstr>اهمّیّت نیّت در زندگی: توجه به مسأله نیت در هر یک از این امور</vt:lpstr>
      <vt:lpstr>اولویت بندی بین امور زندگی </vt:lpstr>
      <vt:lpstr>شیوه های بهبود کیفیت زندگی</vt:lpstr>
      <vt:lpstr>زمان بندی شبانه روز</vt:lpstr>
      <vt:lpstr>روش های امروزین برنامه ریزی</vt:lpstr>
      <vt:lpstr>شیوه های بهبود کیفیت کار</vt:lpstr>
      <vt:lpstr>چگونگی ساختن برنامه زندگی</vt:lpstr>
      <vt:lpstr>خروجی ها</vt:lpstr>
      <vt:lpstr>تعیین اولویت ها</vt:lpstr>
      <vt:lpstr>آسیب های پیشِ رو </vt:lpstr>
      <vt:lpstr>محاسبه اعمال - مقایسه امروز و دیروز و یا هفتگی </vt:lpstr>
      <vt:lpstr>محاسبه لحظه ای - عقل!</vt:lpstr>
      <vt:lpstr>اثرات توکل و توسل و خدمت دینی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مکتب تربیتی اسلام</dc:title>
  <dc:creator>Hamidreza Ahmadian</dc:creator>
  <cp:lastModifiedBy>Hamidreza Ahmadian</cp:lastModifiedBy>
  <cp:revision>31</cp:revision>
  <dcterms:created xsi:type="dcterms:W3CDTF">2017-02-13T18:28:03Z</dcterms:created>
  <dcterms:modified xsi:type="dcterms:W3CDTF">2017-02-13T20:55:40Z</dcterms:modified>
</cp:coreProperties>
</file>