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7" r:id="rId2"/>
    <p:sldId id="258" r:id="rId3"/>
    <p:sldId id="259" r:id="rId4"/>
    <p:sldId id="260" r:id="rId5"/>
    <p:sldId id="276"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عنوان" id="{83CAF145-67E2-4B2E-A217-0F7154C50D9C}">
          <p14:sldIdLst>
            <p14:sldId id="257"/>
          </p14:sldIdLst>
        </p14:section>
        <p14:section name="خلاصه جلسه قبل" id="{CF886C03-A84A-4EC1-907D-69364902CC7C}">
          <p14:sldIdLst/>
        </p14:section>
        <p14:section name="مباحث این جلسه" id="{A7A8F69C-C0EF-4C33-8CD4-3A0722C2798F}">
          <p14:sldIdLst>
            <p14:sldId id="258"/>
            <p14:sldId id="259"/>
            <p14:sldId id="260"/>
            <p14:sldId id="276"/>
            <p14:sldId id="261"/>
            <p14:sldId id="262"/>
            <p14:sldId id="263"/>
            <p14:sldId id="264"/>
            <p14:sldId id="265"/>
            <p14:sldId id="266"/>
            <p14:sldId id="267"/>
            <p14:sldId id="268"/>
            <p14:sldId id="269"/>
            <p14:sldId id="270"/>
            <p14:sldId id="271"/>
            <p14:sldId id="272"/>
            <p14:sldId id="273"/>
            <p14:sldId id="274"/>
            <p14:sldId id="275"/>
          </p14:sldIdLst>
        </p14:section>
        <p14:section name="جمع بندی" id="{9CD56971-F431-46AA-9906-40C15B34AB6D}">
          <p14:sldIdLst/>
        </p14:section>
        <p14:section name="کار در هفته" id="{E19B7265-B780-4A19-8E52-7C07A96CA2DA}">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adian" initials="HA" lastIdx="27" clrIdx="0">
    <p:extLst>
      <p:ext uri="{19B8F6BF-5375-455C-9EA6-DF929625EA0E}">
        <p15:presenceInfo xmlns:p15="http://schemas.microsoft.com/office/powerpoint/2012/main" userId="ahmadian" providerId="None"/>
      </p:ext>
    </p:extLst>
  </p:cmAuthor>
  <p:cmAuthor id="2" name="Hamidreza Ahmadian" initials="HA" lastIdx="1" clrIdx="1">
    <p:extLst>
      <p:ext uri="{19B8F6BF-5375-455C-9EA6-DF929625EA0E}">
        <p15:presenceInfo xmlns:p15="http://schemas.microsoft.com/office/powerpoint/2012/main" userId="7c253957dc08950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0" autoAdjust="0"/>
    <p:restoredTop sz="72876" autoAdjust="0"/>
  </p:normalViewPr>
  <p:slideViewPr>
    <p:cSldViewPr snapToGrid="0">
      <p:cViewPr varScale="1">
        <p:scale>
          <a:sx n="118" d="100"/>
          <a:sy n="118" d="100"/>
        </p:scale>
        <p:origin x="108"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7-02-06T19:30:48.018" idx="1">
    <p:pos x="7016" y="201"/>
    <p:text>یک سری کلیات در این باب باید گفته شود. یا این که کلا صحبتی از احکام نشود.</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AB6EEC-5ED1-4EBD-B7F2-B706A6BE7F3C}" type="datetimeFigureOut">
              <a:rPr lang="en-US" smtClean="0"/>
              <a:t>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EC810D-5A90-4787-9BCE-FD430E0AAD09}" type="slidenum">
              <a:rPr lang="en-US" smtClean="0"/>
              <a:t>‹#›</a:t>
            </a:fld>
            <a:endParaRPr lang="en-US"/>
          </a:p>
        </p:txBody>
      </p:sp>
    </p:spTree>
    <p:extLst>
      <p:ext uri="{BB962C8B-B14F-4D97-AF65-F5344CB8AC3E}">
        <p14:creationId xmlns:p14="http://schemas.microsoft.com/office/powerpoint/2010/main" val="2641518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r" rtl="1">
              <a:spcBef>
                <a:spcPts val="0"/>
              </a:spcBef>
              <a:buNone/>
            </a:pPr>
            <a:r>
              <a:rPr lang="fa-IR" sz="1200" b="0" i="0" u="none" strike="noStrike" cap="none" baseline="0" dirty="0" smtClean="0">
                <a:solidFill>
                  <a:schemeClr val="dk1"/>
                </a:solidFill>
                <a:latin typeface="Calibri"/>
                <a:ea typeface="Calibri"/>
                <a:cs typeface="Calibri"/>
                <a:sym typeface="Calibri"/>
              </a:rPr>
              <a:t>شروع کلاس با دعای فرج</a:t>
            </a:r>
          </a:p>
          <a:p>
            <a:pPr marL="0" marR="0" lvl="0" indent="0" algn="r" rtl="1">
              <a:spcBef>
                <a:spcPts val="0"/>
              </a:spcBef>
              <a:buNone/>
            </a:pPr>
            <a:r>
              <a:rPr lang="fa-IR" sz="1200" b="0" i="0" u="none" strike="noStrike" cap="none" baseline="0" dirty="0" smtClean="0">
                <a:solidFill>
                  <a:schemeClr val="dk1"/>
                </a:solidFill>
                <a:latin typeface="Calibri"/>
                <a:ea typeface="Calibri"/>
                <a:cs typeface="Calibri"/>
                <a:sym typeface="Calibri"/>
              </a:rPr>
              <a:t>در این جلسه دنبال این هستیم که بدانیم با انسان هایی که هم مسلک ما نیستند چگونه رفتار کنیم؟ </a:t>
            </a:r>
          </a:p>
        </p:txBody>
      </p:sp>
      <p:sp>
        <p:nvSpPr>
          <p:cNvPr id="148" name="Shape 148"/>
          <p:cNvSpPr txBox="1">
            <a:spLocks noGrp="1"/>
          </p:cNvSpPr>
          <p:nvPr>
            <p:ph type="sldNum" idx="12"/>
          </p:nvPr>
        </p:nvSpPr>
        <p:spPr>
          <a:xfrm>
            <a:off x="1588" y="8685213"/>
            <a:ext cx="2971799" cy="458786"/>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fld id="{00000000-1234-1234-1234-123412341234}" type="slidenum">
              <a:rPr lang="ar" sz="1200" b="0" i="0" u="none" strike="noStrike" cap="none" baseline="0">
                <a:solidFill>
                  <a:schemeClr val="dk1"/>
                </a:solidFill>
                <a:latin typeface="Calibri"/>
                <a:ea typeface="Calibri"/>
                <a:cs typeface="Calibri"/>
                <a:sym typeface="Calibri"/>
              </a:rPr>
              <a:t>1</a:t>
            </a:fld>
            <a:endParaRPr lang="a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20310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Clr>
                <a:schemeClr val="dk1"/>
              </a:buClr>
              <a:buSzPct val="78571"/>
              <a:buFont typeface="Arial"/>
              <a:buNone/>
            </a:pPr>
            <a:r>
              <a:rPr lang="fa-IR" dirty="0">
                <a:sym typeface="Arial"/>
              </a:rPr>
              <a:t>روى البرقى مسنداً عن الاِمام الصادق </a:t>
            </a:r>
            <a:r>
              <a:rPr lang="fa-IR" dirty="0" smtClean="0">
                <a:sym typeface="Arial"/>
              </a:rPr>
              <a:t>  </a:t>
            </a:r>
            <a:r>
              <a:rPr lang="fa-IR" dirty="0">
                <a:sym typeface="Arial"/>
              </a:rPr>
              <a:t>علیه السلام </a:t>
            </a:r>
            <a:r>
              <a:rPr lang="fa-IR" dirty="0" smtClean="0">
                <a:sym typeface="Arial"/>
              </a:rPr>
              <a:t>  </a:t>
            </a:r>
            <a:r>
              <a:rPr lang="fa-IR" dirty="0">
                <a:sym typeface="Arial"/>
              </a:rPr>
              <a:t>أنّه قال: "الاِسلام یحقن به الدم، وتوَدّى به الاَمانة، ویستحلّ به الفرج، والثواب على الاِیمان" (5)</a:t>
            </a:r>
          </a:p>
          <a:p>
            <a:pPr lvl="0" algn="r" rtl="1">
              <a:spcBef>
                <a:spcPts val="0"/>
              </a:spcBef>
              <a:buClr>
                <a:schemeClr val="dk1"/>
              </a:buClr>
              <a:buSzPct val="78571"/>
              <a:buFont typeface="Arial"/>
              <a:buNone/>
            </a:pPr>
            <a:r>
              <a:rPr lang="fa-IR" dirty="0">
                <a:sym typeface="Arial"/>
              </a:rPr>
              <a:t>وقال الاِمام الصادق </a:t>
            </a:r>
            <a:r>
              <a:rPr lang="fa-IR" dirty="0" smtClean="0">
                <a:sym typeface="Arial"/>
              </a:rPr>
              <a:t>  </a:t>
            </a:r>
            <a:r>
              <a:rPr lang="fa-IR" dirty="0">
                <a:sym typeface="Arial"/>
              </a:rPr>
              <a:t>علیه السلام </a:t>
            </a:r>
            <a:r>
              <a:rPr lang="fa-IR" dirty="0" smtClean="0">
                <a:sym typeface="Arial"/>
              </a:rPr>
              <a:t> : </a:t>
            </a:r>
            <a:r>
              <a:rPr lang="fa-IR" dirty="0">
                <a:sym typeface="Arial"/>
              </a:rPr>
              <a:t>"الاِسلام شهادة أن لا إله إلاّ الله والتصدیق برسول الله ، به حقنت الدماء، وعلیه جرت المناکح والمواریث" (6)</a:t>
            </a:r>
          </a:p>
          <a:p>
            <a:pPr lvl="0" algn="r" rtl="1">
              <a:spcBef>
                <a:spcPts val="0"/>
              </a:spcBef>
              <a:buClr>
                <a:schemeClr val="dk1"/>
              </a:buClr>
              <a:buSzPct val="78571"/>
              <a:buFont typeface="Arial"/>
              <a:buNone/>
            </a:pPr>
            <a:r>
              <a:rPr lang="fa-IR" dirty="0">
                <a:sym typeface="Arial"/>
              </a:rPr>
              <a:t>5 . المجلسی: البحار: 68|243 ح3 و 248 ح8.</a:t>
            </a:r>
          </a:p>
          <a:p>
            <a:pPr lvl="0" algn="r" rtl="1">
              <a:spcBef>
                <a:spcPts val="0"/>
              </a:spcBef>
              <a:buClr>
                <a:schemeClr val="dk1"/>
              </a:buClr>
              <a:buSzPct val="78571"/>
              <a:buFont typeface="Arial"/>
              <a:buNone/>
            </a:pPr>
            <a:r>
              <a:rPr lang="fa-IR" dirty="0">
                <a:sym typeface="Arial"/>
              </a:rPr>
              <a:t>6 . المجلسی: البحار: 68|243 ح3 و 248 ح8.</a:t>
            </a:r>
          </a:p>
          <a:p>
            <a:pPr lvl="0" algn="r" rtl="1">
              <a:spcBef>
                <a:spcPts val="0"/>
              </a:spcBef>
              <a:buNone/>
            </a:pPr>
            <a:endParaRPr dirty="0"/>
          </a:p>
        </p:txBody>
      </p:sp>
      <p:sp>
        <p:nvSpPr>
          <p:cNvPr id="202" name="Shape 20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7145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smtClean="0"/>
              <a:t>مثلا مرحوم سیدبن طاووس بین علمای اهل سنت هم مقبول بوده</a:t>
            </a:r>
          </a:p>
          <a:p>
            <a:pPr lvl="0" algn="r" rtl="1">
              <a:spcBef>
                <a:spcPts val="0"/>
              </a:spcBef>
              <a:buNone/>
            </a:pPr>
            <a:endParaRPr lang="fa-IR" dirty="0" smtClean="0"/>
          </a:p>
          <a:p>
            <a:pPr lvl="0" algn="r" rtl="1">
              <a:spcBef>
                <a:spcPts val="0"/>
              </a:spcBef>
              <a:buNone/>
            </a:pPr>
            <a:r>
              <a:rPr lang="fa-IR" dirty="0" smtClean="0"/>
              <a:t>روایت دوم: ابن</a:t>
            </a:r>
            <a:r>
              <a:rPr lang="fa-IR" baseline="0" dirty="0" smtClean="0"/>
              <a:t> مسکان نقل می کند که حضرت می فرمایند: من گمانم بر این است که اگر تو شخصی را ببینی که علی بن ابیطالب را ناسزا می گوید، اگر بتونی او را به سزای عمل زشتش برسانی این کار را انجام می دهی. گفتم: بلی. ما شوخی نداریم. خانواده ام هم این طور هستند. حضرت می فرمایند که این گونه نباش، قسم به خدا پیش می آید که من می بینم کسی به جدم ناسزا می گوید و بین من و او جز یک ستونی نیست، من طوری پشت آن ستون قرار می گیرم که او را در این حال نبینم. وقتی هم که از نمازم فارغ می شوم، بعد از نماز از کنارش که رد می شوم به او سلام می کنم و با او مصافحه می کنم</a:t>
            </a:r>
            <a:endParaRPr lang="fa-IR" dirty="0" smtClean="0"/>
          </a:p>
          <a:p>
            <a:pPr lvl="0" algn="r" rtl="1">
              <a:spcBef>
                <a:spcPts val="0"/>
              </a:spcBef>
              <a:buNone/>
            </a:pPr>
            <a:endParaRPr lang="fa-IR" dirty="0" smtClean="0"/>
          </a:p>
          <a:p>
            <a:pPr lvl="0" algn="r" rtl="1">
              <a:spcBef>
                <a:spcPts val="0"/>
              </a:spcBef>
              <a:buNone/>
            </a:pPr>
            <a:endParaRPr lang="fa-IR" dirty="0" smtClean="0"/>
          </a:p>
          <a:p>
            <a:pPr lvl="0">
              <a:spcBef>
                <a:spcPts val="0"/>
              </a:spcBef>
              <a:buNone/>
            </a:pPr>
            <a:r>
              <a:rPr lang="fa-IR" dirty="0" smtClean="0"/>
              <a:t> </a:t>
            </a:r>
            <a:r>
              <a:rPr lang="fa-IR" dirty="0"/>
              <a:t>In the book of من لا یحضره الفقیه which is one of the top 4 Shia books, Zaid Husham narrates from Imam Sadiq: </a:t>
            </a:r>
          </a:p>
          <a:p>
            <a:pPr lvl="0">
              <a:spcBef>
                <a:spcPts val="0"/>
              </a:spcBef>
              <a:buNone/>
            </a:pPr>
            <a:r>
              <a:rPr lang="fa-IR" dirty="0"/>
              <a:t>Oh Zaid, interact with the Sunnis with their own way and norms. Pray in their mosques, and visit their ill one and check on them. Participate in their funeral and if you could stand as their Imam (in prayers), and call adhan for them. This is a must. When you do such, they would say these are the Ja’fari Shias, may Allah bless Ja’far son of Muhammad that he has </a:t>
            </a:r>
          </a:p>
          <a:p>
            <a:pPr lvl="0">
              <a:spcBef>
                <a:spcPts val="0"/>
              </a:spcBef>
              <a:buNone/>
            </a:pPr>
            <a:endParaRPr dirty="0"/>
          </a:p>
          <a:p>
            <a:pPr lvl="0" rtl="0">
              <a:spcBef>
                <a:spcPts val="0"/>
              </a:spcBef>
              <a:buNone/>
            </a:pPr>
            <a:endParaRPr dirty="0"/>
          </a:p>
        </p:txBody>
      </p:sp>
      <p:sp>
        <p:nvSpPr>
          <p:cNvPr id="209" name="Shape 20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3898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smtClean="0"/>
              <a:t>پیامبر می فرمایند: هر کسی که از اهالی ذمه (در پناه اسلام آمده اند) را اذیت کند،</a:t>
            </a:r>
            <a:r>
              <a:rPr lang="fa-IR" baseline="0" dirty="0" smtClean="0"/>
              <a:t> من پیامبر خدا دشمن او هستم و هر کسی که من دشمنش باشم در روز قیامت این دشمنی برای او آشکار خواهد شد</a:t>
            </a:r>
          </a:p>
          <a:p>
            <a:pPr lvl="0" algn="r" rtl="1">
              <a:spcBef>
                <a:spcPts val="0"/>
              </a:spcBef>
              <a:buNone/>
            </a:pPr>
            <a:endParaRPr lang="fa-IR" baseline="0" dirty="0" smtClean="0"/>
          </a:p>
          <a:p>
            <a:pPr lvl="0" algn="r" rtl="1">
              <a:spcBef>
                <a:spcPts val="0"/>
              </a:spcBef>
              <a:buNone/>
            </a:pPr>
            <a:endParaRPr dirty="0"/>
          </a:p>
        </p:txBody>
      </p:sp>
      <p:sp>
        <p:nvSpPr>
          <p:cNvPr id="216" name="Shape 21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1308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a:t>این در حالی است که علمای  یهود و نصاری در آن زمان، هم می دانستند که حق با پیامبر اسلام است و هم از موقعیت خود در بین امت خود سوء استفاده می کردند.</a:t>
            </a:r>
          </a:p>
        </p:txBody>
      </p:sp>
      <p:sp>
        <p:nvSpPr>
          <p:cNvPr id="223" name="Shape 22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4048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lgn="r" rtl="1">
              <a:spcBef>
                <a:spcPts val="0"/>
              </a:spcBef>
              <a:buNone/>
            </a:pPr>
            <a:r>
              <a:rPr lang="fa-IR" dirty="0"/>
              <a:t>(این اسلاید اضافه بر تعامل روزمره با هم نوعانمان، در محل کار و محل خانه و غیره است)</a:t>
            </a:r>
          </a:p>
          <a:p>
            <a:pPr lvl="0" algn="r" rtl="1">
              <a:spcBef>
                <a:spcPts val="0"/>
              </a:spcBef>
              <a:buNone/>
            </a:pPr>
            <a:endParaRPr dirty="0"/>
          </a:p>
          <a:p>
            <a:pPr marL="457200" lvl="0" indent="-228600" algn="r" rtl="1">
              <a:spcBef>
                <a:spcPts val="0"/>
              </a:spcBef>
              <a:buChar char="-"/>
            </a:pPr>
            <a:r>
              <a:rPr lang="fa-IR" dirty="0"/>
              <a:t>اگر بتوانیم </a:t>
            </a:r>
            <a:r>
              <a:rPr lang="fa-IR" b="1" dirty="0"/>
              <a:t>جزئیات </a:t>
            </a:r>
            <a:r>
              <a:rPr lang="fa-IR" dirty="0"/>
              <a:t>از داستانهای حضرت آدم، نوح، موسی، عیسی، یوسف، </a:t>
            </a:r>
            <a:r>
              <a:rPr lang="fa-IR" dirty="0" smtClean="0"/>
              <a:t>سلیمان  ( که </a:t>
            </a:r>
            <a:r>
              <a:rPr lang="fa-IR" dirty="0"/>
              <a:t>نسبتاً جزء پیامبران محبوب در نزد مسیحیان است) بگوییم. آنها با استقبال گوش می دهند و متوجه می شوند که دین ما شبیه به دین آنها است و البته که جزئیات گفته شده توسط اهل بیت و قرآن بسیار برای آنها شیرین است.</a:t>
            </a:r>
          </a:p>
          <a:p>
            <a:pPr marL="457200" lvl="0" indent="-228600" algn="r" rtl="1">
              <a:spcBef>
                <a:spcPts val="0"/>
              </a:spcBef>
              <a:buChar char="-"/>
            </a:pPr>
            <a:r>
              <a:rPr lang="fa-IR" dirty="0"/>
              <a:t>در گوش اکثریت اهل کتاب این است که اسلام دین خشونت است و کتاب آنها نیز همین را می گوید. باید برای آنها روش شود که این آیات دارای شان نزولی مخصوص، مصداقی خاص و نیازمند مبینی خاص است.</a:t>
            </a:r>
          </a:p>
          <a:p>
            <a:pPr marL="457200" lvl="0" indent="-228600" algn="r" rtl="1">
              <a:spcBef>
                <a:spcPts val="0"/>
              </a:spcBef>
              <a:buChar char="-"/>
            </a:pPr>
            <a:r>
              <a:rPr lang="fa-IR" dirty="0"/>
              <a:t>در روایات داریم که ؟؟؟؟؟؟ مسیحیان با عده از یهودیان همراه با حضرت مهدی می شوند بر علیه ظالمان از جمله داش. صرفاً همینقدر که بدانند که ما به صورت مکتوب بر علیه آنها هستیم خوشحال کننده است</a:t>
            </a:r>
          </a:p>
          <a:p>
            <a:pPr marL="457200" lvl="0" indent="-228600" algn="r" rtl="1">
              <a:spcBef>
                <a:spcPts val="0"/>
              </a:spcBef>
              <a:buChar char="-"/>
            </a:pPr>
            <a:r>
              <a:rPr lang="fa-IR" dirty="0"/>
              <a:t>واقعا این موارد تاثیر بسیاری می گذارند.</a:t>
            </a:r>
          </a:p>
          <a:p>
            <a:pPr lvl="0" algn="r" rtl="1">
              <a:spcBef>
                <a:spcPts val="0"/>
              </a:spcBef>
              <a:buNone/>
            </a:pPr>
            <a:endParaRPr dirty="0"/>
          </a:p>
          <a:p>
            <a:pPr lvl="0" algn="r" rtl="1">
              <a:spcBef>
                <a:spcPts val="0"/>
              </a:spcBef>
              <a:buNone/>
            </a:pPr>
            <a:r>
              <a:rPr lang="fa-IR" dirty="0"/>
              <a:t>منظور این اسلاید نیست که درجا تا آنها را دیدیم برای آنها این موارد را بازگو کنیم. منظور این است که از این موارد در مواقع لزوم استفاده کنید. </a:t>
            </a:r>
          </a:p>
        </p:txBody>
      </p:sp>
      <p:sp>
        <p:nvSpPr>
          <p:cNvPr id="231" name="Shape 231"/>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14</a:t>
            </a:fld>
            <a:endParaRPr lang="fa-IR"/>
          </a:p>
        </p:txBody>
      </p:sp>
    </p:spTree>
    <p:extLst>
      <p:ext uri="{BB962C8B-B14F-4D97-AF65-F5344CB8AC3E}">
        <p14:creationId xmlns:p14="http://schemas.microsoft.com/office/powerpoint/2010/main" val="63951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38" name="Shape 23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9248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245" name="Shape 24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8076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252" name="Shape 2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1463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259" name="Shape 25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81533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266" name="Shape 26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9431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9433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273" name="Shape 27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4089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59" name="Shape 15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2078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a:t>إِنَّ الَّذِينَ آمَنُوا وَالَّذِينَ هَادُوا وَالنَّصَارَىٰ وَالصَّابِئِينَ مَنْ آمَنَ بِاللَّهِ وَالْيَوْمِ الْآخِرِ وَعَمِلَ صَالِحًا فَلَهُمْ أَجْرُهُمْ عِندَ رَبِّهِمْ وَلَا خَوْفٌ عَلَيْهِمْ وَلَا هُمْ يَحْزَنُونَ (بقره: ۶۲)</a:t>
            </a:r>
          </a:p>
          <a:p>
            <a:pPr lvl="0" algn="r" rtl="1">
              <a:spcBef>
                <a:spcPts val="0"/>
              </a:spcBef>
              <a:buNone/>
            </a:pPr>
            <a:endParaRPr dirty="0"/>
          </a:p>
          <a:p>
            <a:pPr lvl="0" algn="r" rtl="1">
              <a:spcBef>
                <a:spcPts val="0"/>
              </a:spcBef>
              <a:buNone/>
            </a:pPr>
            <a:r>
              <a:rPr lang="fa-IR" dirty="0">
                <a:latin typeface="Verdana"/>
                <a:ea typeface="Verdana"/>
                <a:cs typeface="Verdana"/>
                <a:sym typeface="Verdana"/>
              </a:rPr>
              <a:t>در حقيقت كسانى كه [به اسلام] ايمان آورده و كسانى كه يهودى </a:t>
            </a:r>
            <a:r>
              <a:rPr lang="fa-IR" dirty="0" smtClean="0">
                <a:latin typeface="Verdana"/>
                <a:ea typeface="Verdana"/>
                <a:cs typeface="Verdana"/>
                <a:sym typeface="Verdana"/>
              </a:rPr>
              <a:t>شده  </a:t>
            </a:r>
            <a:r>
              <a:rPr lang="fa-IR" dirty="0">
                <a:latin typeface="Verdana"/>
                <a:ea typeface="Verdana"/>
                <a:cs typeface="Verdana"/>
                <a:sym typeface="Verdana"/>
              </a:rPr>
              <a:t>اند و ترسايان و صابئان هر </a:t>
            </a:r>
            <a:r>
              <a:rPr lang="fa-IR" dirty="0" smtClean="0">
                <a:latin typeface="Verdana"/>
                <a:ea typeface="Verdana"/>
                <a:cs typeface="Verdana"/>
                <a:sym typeface="Verdana"/>
              </a:rPr>
              <a:t>كس </a:t>
            </a:r>
            <a:r>
              <a:rPr lang="fa-IR" dirty="0">
                <a:latin typeface="Verdana"/>
                <a:ea typeface="Verdana"/>
                <a:cs typeface="Verdana"/>
                <a:sym typeface="Verdana"/>
              </a:rPr>
              <a:t>به خدا و روز بازپسين ايمان داشت و كار شايسته كرد پس اجرشان را پيش پروردگارشان خواهند داشت و نه بيمى بر آنان است و نه اندوهناك خواهند شد </a:t>
            </a:r>
          </a:p>
          <a:p>
            <a:pPr lvl="0" algn="r" rtl="1">
              <a:spcBef>
                <a:spcPts val="0"/>
              </a:spcBef>
              <a:buNone/>
            </a:pPr>
            <a:endParaRPr dirty="0"/>
          </a:p>
          <a:p>
            <a:pPr lvl="0" algn="r" rtl="1">
              <a:spcBef>
                <a:spcPts val="0"/>
              </a:spcBef>
              <a:buNone/>
            </a:pPr>
            <a:r>
              <a:rPr lang="fa-IR" dirty="0"/>
              <a:t>هر گروهی که وارد بهشت می شوند سزاوار محبت خدا و لذا خلق خدا و ما می شوند. باید با اهل کتاب رفتار مهربانانه ای داشته باشیم.</a:t>
            </a:r>
          </a:p>
          <a:p>
            <a:pPr lvl="0" algn="r" rtl="1">
              <a:spcBef>
                <a:spcPts val="0"/>
              </a:spcBef>
              <a:buNone/>
            </a:pPr>
            <a:endParaRPr dirty="0"/>
          </a:p>
          <a:p>
            <a:pPr lvl="0" algn="r" rtl="1">
              <a:spcBef>
                <a:spcPts val="0"/>
              </a:spcBef>
              <a:buNone/>
            </a:pPr>
            <a:endParaRPr dirty="0"/>
          </a:p>
          <a:p>
            <a:pPr lvl="0" algn="r" rtl="1">
              <a:spcBef>
                <a:spcPts val="0"/>
              </a:spcBef>
              <a:buNone/>
            </a:pPr>
            <a:r>
              <a:rPr lang="fa-IR" dirty="0"/>
              <a:t>لَّا يَنْهَاكُمُ اللَّهُ عَنِ الَّذِينَ لَمْ يُقَاتِلُوكُمْ فِي الدِّينِ وَلَمْ يُخْرِجُوكُم مِّن دِيَارِكُمْ أَن تَبَرُّوهُمْ وَتُقْسِطُوا إِلَيْهِمْ ۚ إِنَّ اللَّهَ يُحِبُّ الْمُقْسِطِينَ </a:t>
            </a:r>
            <a:r>
              <a:rPr lang="fa-IR" dirty="0" smtClean="0"/>
              <a:t>( ممتحنه </a:t>
            </a:r>
            <a:r>
              <a:rPr lang="fa-IR" dirty="0"/>
              <a:t>آیه ۸)</a:t>
            </a:r>
          </a:p>
          <a:p>
            <a:pPr lvl="0" algn="r" rtl="1">
              <a:spcBef>
                <a:spcPts val="0"/>
              </a:spcBef>
              <a:buNone/>
            </a:pPr>
            <a:endParaRPr dirty="0">
              <a:latin typeface="Verdana"/>
              <a:ea typeface="Verdana"/>
              <a:cs typeface="Verdana"/>
              <a:sym typeface="Verdana"/>
            </a:endParaRPr>
          </a:p>
          <a:p>
            <a:pPr lvl="0" algn="r" rtl="1">
              <a:spcBef>
                <a:spcPts val="0"/>
              </a:spcBef>
              <a:buNone/>
            </a:pPr>
            <a:r>
              <a:rPr lang="fa-IR" dirty="0">
                <a:latin typeface="Verdana"/>
                <a:ea typeface="Verdana"/>
                <a:cs typeface="Verdana"/>
                <a:sym typeface="Verdana"/>
              </a:rPr>
              <a:t>اساساً اسلام به ما توصیه می کند که به غیر ظالمان نیکی کنید...</a:t>
            </a:r>
          </a:p>
        </p:txBody>
      </p:sp>
      <p:sp>
        <p:nvSpPr>
          <p:cNvPr id="166" name="Shape 16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8771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280" name="Shape 28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4052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smtClean="0"/>
              <a:t>حضرت امیر علیه السلام یک همراه یهودی داشتند و با هم الفتی</a:t>
            </a:r>
            <a:r>
              <a:rPr lang="fa-IR" baseline="0" dirty="0" smtClean="0"/>
              <a:t> داشتند و اگر حضرت نیازی می داشتند از یهودی می خواستند. یهودی مرد و حضرت از این بابت محزون شدند و ناراحتی بر چهره شان پیدا بود. بعد پیامبر به حضرت نگاه کردند و خندان بودند و فرمودند: ای اباالحسن دوست یهودی ات چه کرد؟ حضرت امیر فرمودند که مرد! حضرت فرمودند که تو غمگین شد؟ حضرت امیر فرمودند بله ای رسول خدا. پیامبر فرمودند: دوست داری که ببینی که الان چگونه است و جایگاهش چیست؟ حضرت امیر فرمودند پدر و مادم به فدایتان، بله. پیامبر فرمودند سرت را بالا کن. حضرت امیر سرشان را بالا کردند و دیدند که در آسمان چهارم جایگاهی/گنبدی هست از زبرجد سبز و آویزان است به قدرت خدا. پیامبر فرمودند که این جایگاه برای کسانی هست که از اهل ذمه (کافران ذمی) هستند و تو را دوست می دارند و شیعیان مومن با من و خودت هستند در بهشت</a:t>
            </a:r>
            <a:endParaRPr lang="fa-IR" dirty="0" smtClean="0"/>
          </a:p>
          <a:p>
            <a:pPr lvl="0" algn="r" rtl="1">
              <a:spcBef>
                <a:spcPts val="0"/>
              </a:spcBef>
              <a:buNone/>
            </a:pPr>
            <a:endParaRPr lang="fa-IR" dirty="0" smtClean="0"/>
          </a:p>
          <a:p>
            <a:pPr lvl="0" algn="r" rtl="1">
              <a:spcBef>
                <a:spcPts val="0"/>
              </a:spcBef>
              <a:buNone/>
            </a:pPr>
            <a:r>
              <a:rPr lang="fa-IR" dirty="0" smtClean="0"/>
              <a:t>محبورا</a:t>
            </a:r>
            <a:r>
              <a:rPr lang="fa-IR" dirty="0"/>
              <a:t>: مُنعَما</a:t>
            </a:r>
          </a:p>
          <a:p>
            <a:pPr lvl="0" algn="r" rtl="1">
              <a:spcBef>
                <a:spcPts val="0"/>
              </a:spcBef>
              <a:buNone/>
            </a:pPr>
            <a:r>
              <a:rPr lang="fa-IR" dirty="0"/>
              <a:t>کشط: سرپوش را از روی چیزی برداشت.</a:t>
            </a:r>
          </a:p>
        </p:txBody>
      </p:sp>
      <p:sp>
        <p:nvSpPr>
          <p:cNvPr id="173" name="Shape 17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3270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0" name="Shape 180"/>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r" rtl="1">
              <a:spcBef>
                <a:spcPts val="0"/>
              </a:spcBef>
              <a:buSzPct val="25000"/>
              <a:buNone/>
            </a:pPr>
            <a:r>
              <a:rPr lang="fa-IR" sz="1200" b="0" i="0" u="none" strike="noStrike" cap="none" dirty="0" smtClean="0">
                <a:solidFill>
                  <a:schemeClr val="dk1"/>
                </a:solidFill>
                <a:latin typeface="Calibri"/>
                <a:ea typeface="Calibri"/>
                <a:cs typeface="Calibri"/>
                <a:sym typeface="Calibri"/>
              </a:rPr>
              <a:t>حضرت  </a:t>
            </a:r>
            <a:r>
              <a:rPr lang="fa-IR" sz="1200" b="0" i="0" u="none" strike="noStrike" cap="none" dirty="0">
                <a:solidFill>
                  <a:schemeClr val="dk1"/>
                </a:solidFill>
                <a:latin typeface="Calibri"/>
                <a:ea typeface="Calibri"/>
                <a:cs typeface="Calibri"/>
                <a:sym typeface="Calibri"/>
              </a:rPr>
              <a:t>پیر مرد از کار </a:t>
            </a:r>
            <a:r>
              <a:rPr lang="fa-IR" sz="1200" b="0" i="0" u="none" strike="noStrike" cap="none" dirty="0" smtClean="0">
                <a:solidFill>
                  <a:schemeClr val="dk1"/>
                </a:solidFill>
                <a:latin typeface="Calibri"/>
                <a:ea typeface="Calibri"/>
                <a:cs typeface="Calibri"/>
                <a:sym typeface="Calibri"/>
              </a:rPr>
              <a:t>افتاده  نابینایی  </a:t>
            </a:r>
            <a:r>
              <a:rPr lang="fa-IR" sz="1200" b="0" i="0" u="none" strike="noStrike" cap="none" dirty="0">
                <a:solidFill>
                  <a:schemeClr val="dk1"/>
                </a:solidFill>
                <a:latin typeface="Calibri"/>
                <a:ea typeface="Calibri"/>
                <a:cs typeface="Calibri"/>
                <a:sym typeface="Calibri"/>
              </a:rPr>
              <a:t>را </a:t>
            </a:r>
            <a:r>
              <a:rPr lang="fa-IR" sz="1200" b="0" i="0" u="none" strike="noStrike" cap="none" dirty="0" smtClean="0">
                <a:solidFill>
                  <a:schemeClr val="dk1"/>
                </a:solidFill>
                <a:latin typeface="Calibri"/>
                <a:ea typeface="Calibri"/>
                <a:cs typeface="Calibri"/>
                <a:sym typeface="Calibri"/>
              </a:rPr>
              <a:t>می بیند که  </a:t>
            </a:r>
            <a:r>
              <a:rPr lang="fa-IR" sz="1200" b="0" i="0" u="none" strike="noStrike" cap="none" dirty="0">
                <a:solidFill>
                  <a:schemeClr val="dk1"/>
                </a:solidFill>
                <a:latin typeface="Calibri"/>
                <a:ea typeface="Calibri"/>
                <a:cs typeface="Calibri"/>
                <a:sym typeface="Calibri"/>
              </a:rPr>
              <a:t>از </a:t>
            </a:r>
            <a:r>
              <a:rPr lang="fa-IR" sz="1200" b="0" i="0" u="none" strike="noStrike" cap="none" dirty="0" smtClean="0">
                <a:solidFill>
                  <a:schemeClr val="dk1"/>
                </a:solidFill>
                <a:latin typeface="Calibri"/>
                <a:ea typeface="Calibri"/>
                <a:cs typeface="Calibri"/>
                <a:sym typeface="Calibri"/>
              </a:rPr>
              <a:t>مردم  تقاضای  کمک  می کرد مشاهده  </a:t>
            </a:r>
            <a:r>
              <a:rPr lang="fa-IR" sz="1200" b="0" i="0" u="none" strike="noStrike" cap="none" dirty="0">
                <a:solidFill>
                  <a:schemeClr val="dk1"/>
                </a:solidFill>
                <a:latin typeface="Calibri"/>
                <a:ea typeface="Calibri"/>
                <a:cs typeface="Calibri"/>
                <a:sym typeface="Calibri"/>
              </a:rPr>
              <a:t>نمود </a:t>
            </a:r>
            <a:r>
              <a:rPr lang="fa-IR" sz="1200" b="0" i="0" u="none" strike="noStrike" cap="none" dirty="0" smtClean="0">
                <a:solidFill>
                  <a:schemeClr val="dk1"/>
                </a:solidFill>
                <a:latin typeface="Calibri"/>
                <a:ea typeface="Calibri"/>
                <a:cs typeface="Calibri"/>
                <a:sym typeface="Calibri"/>
              </a:rPr>
              <a:t>بی درنگ  </a:t>
            </a:r>
            <a:r>
              <a:rPr lang="fa-IR" sz="1200" b="0" i="0" u="none" strike="noStrike" cap="none" dirty="0">
                <a:solidFill>
                  <a:schemeClr val="dk1"/>
                </a:solidFill>
                <a:latin typeface="Calibri"/>
                <a:ea typeface="Calibri"/>
                <a:cs typeface="Calibri"/>
                <a:sym typeface="Calibri"/>
              </a:rPr>
              <a:t>از </a:t>
            </a:r>
            <a:r>
              <a:rPr lang="fa-IR" sz="1200" b="0" i="0" u="none" strike="noStrike" cap="none" dirty="0" smtClean="0">
                <a:solidFill>
                  <a:schemeClr val="dk1"/>
                </a:solidFill>
                <a:latin typeface="Calibri"/>
                <a:ea typeface="Calibri"/>
                <a:cs typeface="Calibri"/>
                <a:sym typeface="Calibri"/>
              </a:rPr>
              <a:t>حال  وی  </a:t>
            </a:r>
            <a:r>
              <a:rPr lang="fa-IR" sz="1200" b="0" i="0" u="none" strike="noStrike" cap="none" dirty="0">
                <a:solidFill>
                  <a:schemeClr val="dk1"/>
                </a:solidFill>
                <a:latin typeface="Calibri"/>
                <a:ea typeface="Calibri"/>
                <a:cs typeface="Calibri"/>
                <a:sym typeface="Calibri"/>
              </a:rPr>
              <a:t>جویا شد و </a:t>
            </a:r>
            <a:r>
              <a:rPr lang="fa-IR" sz="1200" b="0" i="0" u="none" strike="noStrike" cap="none" dirty="0" smtClean="0">
                <a:solidFill>
                  <a:schemeClr val="dk1"/>
                </a:solidFill>
                <a:latin typeface="Calibri"/>
                <a:ea typeface="Calibri"/>
                <a:cs typeface="Calibri"/>
                <a:sym typeface="Calibri"/>
              </a:rPr>
              <a:t>یکی  </a:t>
            </a:r>
            <a:r>
              <a:rPr lang="fa-IR" sz="1200" b="0" i="0" u="none" strike="noStrike" cap="none" dirty="0">
                <a:solidFill>
                  <a:schemeClr val="dk1"/>
                </a:solidFill>
                <a:latin typeface="Calibri"/>
                <a:ea typeface="Calibri"/>
                <a:cs typeface="Calibri"/>
                <a:sym typeface="Calibri"/>
              </a:rPr>
              <a:t>از </a:t>
            </a:r>
            <a:r>
              <a:rPr lang="fa-IR" sz="1200" b="0" i="0" u="none" strike="noStrike" cap="none" dirty="0" smtClean="0">
                <a:solidFill>
                  <a:schemeClr val="dk1"/>
                </a:solidFill>
                <a:latin typeface="Calibri"/>
                <a:ea typeface="Calibri"/>
                <a:cs typeface="Calibri"/>
                <a:sym typeface="Calibri"/>
              </a:rPr>
              <a:t>اطرافیان  </a:t>
            </a:r>
            <a:r>
              <a:rPr lang="fa-IR" sz="1200" b="0" i="0" u="none" strike="noStrike" cap="none" dirty="0">
                <a:solidFill>
                  <a:schemeClr val="dk1"/>
                </a:solidFill>
                <a:latin typeface="Calibri"/>
                <a:ea typeface="Calibri"/>
                <a:cs typeface="Calibri"/>
                <a:sym typeface="Calibri"/>
              </a:rPr>
              <a:t>خود را مأمور </a:t>
            </a:r>
            <a:r>
              <a:rPr lang="fa-IR" sz="1200" b="0" i="0" u="none" strike="noStrike" cap="none" dirty="0" smtClean="0">
                <a:solidFill>
                  <a:schemeClr val="dk1"/>
                </a:solidFill>
                <a:latin typeface="Calibri"/>
                <a:ea typeface="Calibri"/>
                <a:cs typeface="Calibri"/>
                <a:sym typeface="Calibri"/>
              </a:rPr>
              <a:t>رسیدگی  به  حال  </a:t>
            </a:r>
            <a:r>
              <a:rPr lang="fa-IR" sz="1200" b="0" i="0" u="none" strike="noStrike" cap="none" dirty="0">
                <a:solidFill>
                  <a:schemeClr val="dk1"/>
                </a:solidFill>
                <a:latin typeface="Calibri"/>
                <a:ea typeface="Calibri"/>
                <a:cs typeface="Calibri"/>
                <a:sym typeface="Calibri"/>
              </a:rPr>
              <a:t>و </a:t>
            </a:r>
            <a:r>
              <a:rPr lang="fa-IR" sz="1200" b="0" i="0" u="none" strike="noStrike" cap="none" dirty="0" smtClean="0">
                <a:solidFill>
                  <a:schemeClr val="dk1"/>
                </a:solidFill>
                <a:latin typeface="Calibri"/>
                <a:ea typeface="Calibri"/>
                <a:cs typeface="Calibri"/>
                <a:sym typeface="Calibri"/>
              </a:rPr>
              <a:t>وضع  وی  </a:t>
            </a:r>
            <a:r>
              <a:rPr lang="fa-IR" sz="1200" b="0" i="0" u="none" strike="noStrike" cap="none" dirty="0">
                <a:solidFill>
                  <a:schemeClr val="dk1"/>
                </a:solidFill>
                <a:latin typeface="Calibri"/>
                <a:ea typeface="Calibri"/>
                <a:cs typeface="Calibri"/>
                <a:sym typeface="Calibri"/>
              </a:rPr>
              <a:t>نمود. او </a:t>
            </a:r>
            <a:r>
              <a:rPr lang="fa-IR" sz="1200" b="0" i="0" u="none" strike="noStrike" cap="none" dirty="0" smtClean="0">
                <a:solidFill>
                  <a:schemeClr val="dk1"/>
                </a:solidFill>
                <a:latin typeface="Calibri"/>
                <a:ea typeface="Calibri"/>
                <a:cs typeface="Calibri"/>
                <a:sym typeface="Calibri"/>
              </a:rPr>
              <a:t>پس  </a:t>
            </a:r>
            <a:r>
              <a:rPr lang="fa-IR" sz="1200" b="0" i="0" u="none" strike="noStrike" cap="none" dirty="0">
                <a:solidFill>
                  <a:schemeClr val="dk1"/>
                </a:solidFill>
                <a:latin typeface="Calibri"/>
                <a:ea typeface="Calibri"/>
                <a:cs typeface="Calibri"/>
                <a:sym typeface="Calibri"/>
              </a:rPr>
              <a:t>از </a:t>
            </a:r>
            <a:r>
              <a:rPr lang="fa-IR" sz="1200" b="0" i="0" u="none" strike="noStrike" cap="none" dirty="0" smtClean="0">
                <a:solidFill>
                  <a:schemeClr val="dk1"/>
                </a:solidFill>
                <a:latin typeface="Calibri"/>
                <a:ea typeface="Calibri"/>
                <a:cs typeface="Calibri"/>
                <a:sym typeface="Calibri"/>
              </a:rPr>
              <a:t>تحقیق  گزارش  </a:t>
            </a:r>
            <a:r>
              <a:rPr lang="fa-IR" sz="1200" b="0" i="0" u="none" strike="noStrike" cap="none" dirty="0">
                <a:solidFill>
                  <a:schemeClr val="dk1"/>
                </a:solidFill>
                <a:latin typeface="Calibri"/>
                <a:ea typeface="Calibri"/>
                <a:cs typeface="Calibri"/>
                <a:sym typeface="Calibri"/>
              </a:rPr>
              <a:t>داد که </a:t>
            </a:r>
            <a:r>
              <a:rPr lang="fa-IR" sz="1200" b="0" i="0" u="none" strike="noStrike" cap="none" dirty="0" smtClean="0">
                <a:solidFill>
                  <a:schemeClr val="dk1"/>
                </a:solidFill>
                <a:latin typeface="Calibri"/>
                <a:ea typeface="Calibri"/>
                <a:cs typeface="Calibri"/>
                <a:sym typeface="Calibri"/>
              </a:rPr>
              <a:t>وی  نصرانی  است  </a:t>
            </a:r>
            <a:r>
              <a:rPr lang="fa-IR" sz="1200" b="0" i="0" u="none" strike="noStrike" cap="none" dirty="0">
                <a:solidFill>
                  <a:schemeClr val="dk1"/>
                </a:solidFill>
                <a:latin typeface="Calibri"/>
                <a:ea typeface="Calibri"/>
                <a:cs typeface="Calibri"/>
                <a:sym typeface="Calibri"/>
              </a:rPr>
              <a:t>و از </a:t>
            </a:r>
            <a:r>
              <a:rPr lang="fa-IR" sz="1200" b="0" i="0" u="none" strike="noStrike" cap="none" dirty="0" smtClean="0">
                <a:solidFill>
                  <a:schemeClr val="dk1"/>
                </a:solidFill>
                <a:latin typeface="Calibri"/>
                <a:ea typeface="Calibri"/>
                <a:cs typeface="Calibri"/>
                <a:sym typeface="Calibri"/>
              </a:rPr>
              <a:t>مردم  درخواست  کمک  می نماید</a:t>
            </a:r>
            <a:r>
              <a:rPr lang="fa-IR" sz="1200" b="0" i="0" u="none" strike="noStrike" cap="none" dirty="0">
                <a:solidFill>
                  <a:schemeClr val="dk1"/>
                </a:solidFill>
                <a:latin typeface="Calibri"/>
                <a:ea typeface="Calibri"/>
                <a:cs typeface="Calibri"/>
                <a:sym typeface="Calibri"/>
              </a:rPr>
              <a:t>، </a:t>
            </a:r>
            <a:r>
              <a:rPr lang="fa-IR" sz="1200" b="0" i="0" u="none" strike="noStrike" cap="none" dirty="0" smtClean="0">
                <a:solidFill>
                  <a:schemeClr val="dk1"/>
                </a:solidFill>
                <a:latin typeface="Calibri"/>
                <a:ea typeface="Calibri"/>
                <a:cs typeface="Calibri"/>
                <a:sym typeface="Calibri"/>
              </a:rPr>
              <a:t>امام  </a:t>
            </a:r>
            <a:r>
              <a:rPr lang="fa-IR" sz="1200" b="0" i="0" u="none" strike="noStrike" cap="none" dirty="0">
                <a:solidFill>
                  <a:schemeClr val="dk1"/>
                </a:solidFill>
                <a:latin typeface="Calibri"/>
                <a:ea typeface="Calibri"/>
                <a:cs typeface="Calibri"/>
                <a:sym typeface="Calibri"/>
              </a:rPr>
              <a:t>از </a:t>
            </a:r>
            <a:r>
              <a:rPr lang="fa-IR" sz="1200" b="0" i="0" u="none" strike="noStrike" cap="none" dirty="0" smtClean="0">
                <a:solidFill>
                  <a:schemeClr val="dk1"/>
                </a:solidFill>
                <a:latin typeface="Calibri"/>
                <a:ea typeface="Calibri"/>
                <a:cs typeface="Calibri"/>
                <a:sym typeface="Calibri"/>
              </a:rPr>
              <a:t>شنیدن  این  سخن  </a:t>
            </a:r>
            <a:r>
              <a:rPr lang="fa-IR" sz="1200" b="0" i="0" u="none" strike="noStrike" cap="none" dirty="0">
                <a:solidFill>
                  <a:schemeClr val="dk1"/>
                </a:solidFill>
                <a:latin typeface="Calibri"/>
                <a:ea typeface="Calibri"/>
                <a:cs typeface="Calibri"/>
                <a:sym typeface="Calibri"/>
              </a:rPr>
              <a:t>آثار </a:t>
            </a:r>
            <a:r>
              <a:rPr lang="fa-IR" sz="1200" b="0" i="0" u="none" strike="noStrike" cap="none" dirty="0" smtClean="0">
                <a:solidFill>
                  <a:schemeClr val="dk1"/>
                </a:solidFill>
                <a:latin typeface="Calibri"/>
                <a:ea typeface="Calibri"/>
                <a:cs typeface="Calibri"/>
                <a:sym typeface="Calibri"/>
              </a:rPr>
              <a:t>خشم  </a:t>
            </a:r>
            <a:r>
              <a:rPr lang="fa-IR" sz="1200" b="0" i="0" u="none" strike="noStrike" cap="none" dirty="0">
                <a:solidFill>
                  <a:schemeClr val="dk1"/>
                </a:solidFill>
                <a:latin typeface="Calibri"/>
                <a:ea typeface="Calibri"/>
                <a:cs typeface="Calibri"/>
                <a:sym typeface="Calibri"/>
              </a:rPr>
              <a:t>در </a:t>
            </a:r>
            <a:r>
              <a:rPr lang="fa-IR" sz="1200" b="0" i="0" u="none" strike="noStrike" cap="none" dirty="0" smtClean="0">
                <a:solidFill>
                  <a:schemeClr val="dk1"/>
                </a:solidFill>
                <a:latin typeface="Calibri"/>
                <a:ea typeface="Calibri"/>
                <a:cs typeface="Calibri"/>
                <a:sym typeface="Calibri"/>
              </a:rPr>
              <a:t>چهره اش  </a:t>
            </a:r>
            <a:r>
              <a:rPr lang="fa-IR" sz="1200" b="0" i="0" u="none" strike="noStrike" cap="none" dirty="0">
                <a:solidFill>
                  <a:schemeClr val="dk1"/>
                </a:solidFill>
                <a:latin typeface="Calibri"/>
                <a:ea typeface="Calibri"/>
                <a:cs typeface="Calibri"/>
                <a:sym typeface="Calibri"/>
              </a:rPr>
              <a:t>آشکار گردید و فریاد برآورد: او تا </a:t>
            </a:r>
            <a:r>
              <a:rPr lang="fa-IR" sz="1200" b="0" i="0" u="none" strike="noStrike" cap="none" dirty="0" smtClean="0">
                <a:solidFill>
                  <a:schemeClr val="dk1"/>
                </a:solidFill>
                <a:latin typeface="Calibri"/>
                <a:ea typeface="Calibri"/>
                <a:cs typeface="Calibri"/>
                <a:sym typeface="Calibri"/>
              </a:rPr>
              <a:t>جوان  </a:t>
            </a:r>
            <a:r>
              <a:rPr lang="fa-IR" sz="1200" b="0" i="0" u="none" strike="noStrike" cap="none" dirty="0">
                <a:solidFill>
                  <a:schemeClr val="dk1"/>
                </a:solidFill>
                <a:latin typeface="Calibri"/>
                <a:ea typeface="Calibri"/>
                <a:cs typeface="Calibri"/>
                <a:sym typeface="Calibri"/>
              </a:rPr>
              <a:t>بود او را </a:t>
            </a:r>
            <a:r>
              <a:rPr lang="fa-IR" sz="1200" b="0" i="0" u="none" strike="noStrike" cap="none" dirty="0" smtClean="0">
                <a:solidFill>
                  <a:schemeClr val="dk1"/>
                </a:solidFill>
                <a:latin typeface="Calibri"/>
                <a:ea typeface="Calibri"/>
                <a:cs typeface="Calibri"/>
                <a:sym typeface="Calibri"/>
              </a:rPr>
              <a:t>به  </a:t>
            </a:r>
            <a:r>
              <a:rPr lang="fa-IR" sz="1200" b="0" i="0" u="none" strike="noStrike" cap="none" dirty="0">
                <a:solidFill>
                  <a:schemeClr val="dk1"/>
                </a:solidFill>
                <a:latin typeface="Calibri"/>
                <a:ea typeface="Calibri"/>
                <a:cs typeface="Calibri"/>
                <a:sym typeface="Calibri"/>
              </a:rPr>
              <a:t>کار کشیدید و از </a:t>
            </a:r>
            <a:r>
              <a:rPr lang="fa-IR" sz="1200" b="0" i="0" u="none" strike="noStrike" cap="none" dirty="0" smtClean="0">
                <a:solidFill>
                  <a:schemeClr val="dk1"/>
                </a:solidFill>
                <a:latin typeface="Calibri"/>
                <a:ea typeface="Calibri"/>
                <a:cs typeface="Calibri"/>
                <a:sym typeface="Calibri"/>
              </a:rPr>
              <a:t>نیروی  </a:t>
            </a:r>
            <a:r>
              <a:rPr lang="fa-IR" sz="1200" b="0" i="0" u="none" strike="noStrike" cap="none" dirty="0">
                <a:solidFill>
                  <a:schemeClr val="dk1"/>
                </a:solidFill>
                <a:latin typeface="Calibri"/>
                <a:ea typeface="Calibri"/>
                <a:cs typeface="Calibri"/>
                <a:sym typeface="Calibri"/>
              </a:rPr>
              <a:t>او </a:t>
            </a:r>
            <a:r>
              <a:rPr lang="fa-IR" sz="1200" b="0" i="0" u="none" strike="noStrike" cap="none" dirty="0" smtClean="0">
                <a:solidFill>
                  <a:schemeClr val="dk1"/>
                </a:solidFill>
                <a:latin typeface="Calibri"/>
                <a:ea typeface="Calibri"/>
                <a:cs typeface="Calibri"/>
                <a:sym typeface="Calibri"/>
              </a:rPr>
              <a:t>بهره  </a:t>
            </a:r>
            <a:r>
              <a:rPr lang="fa-IR" sz="1200" b="0" i="0" u="none" strike="noStrike" cap="none" dirty="0">
                <a:solidFill>
                  <a:schemeClr val="dk1"/>
                </a:solidFill>
                <a:latin typeface="Calibri"/>
                <a:ea typeface="Calibri"/>
                <a:cs typeface="Calibri"/>
                <a:sym typeface="Calibri"/>
              </a:rPr>
              <a:t>گرفتید و </a:t>
            </a:r>
            <a:r>
              <a:rPr lang="fa-IR" sz="1200" b="0" i="0" u="none" strike="noStrike" cap="none" dirty="0" smtClean="0">
                <a:solidFill>
                  <a:schemeClr val="dk1"/>
                </a:solidFill>
                <a:latin typeface="Calibri"/>
                <a:ea typeface="Calibri"/>
                <a:cs typeface="Calibri"/>
                <a:sym typeface="Calibri"/>
              </a:rPr>
              <a:t>اکنون  که  </a:t>
            </a:r>
            <a:r>
              <a:rPr lang="fa-IR" sz="1200" b="0" i="0" u="none" strike="noStrike" cap="none" dirty="0">
                <a:solidFill>
                  <a:schemeClr val="dk1"/>
                </a:solidFill>
                <a:latin typeface="Calibri"/>
                <a:ea typeface="Calibri"/>
                <a:cs typeface="Calibri"/>
                <a:sym typeface="Calibri"/>
              </a:rPr>
              <a:t>پیر و </a:t>
            </a:r>
            <a:r>
              <a:rPr lang="fa-IR" sz="1200" b="0" i="0" u="none" strike="noStrike" cap="none" dirty="0" smtClean="0">
                <a:solidFill>
                  <a:schemeClr val="dk1"/>
                </a:solidFill>
                <a:latin typeface="Calibri"/>
                <a:ea typeface="Calibri"/>
                <a:cs typeface="Calibri"/>
                <a:sym typeface="Calibri"/>
              </a:rPr>
              <a:t>ناتوان  گشته  وی  </a:t>
            </a:r>
            <a:r>
              <a:rPr lang="fa-IR" sz="1200" b="0" i="0" u="none" strike="noStrike" cap="none" dirty="0">
                <a:solidFill>
                  <a:schemeClr val="dk1"/>
                </a:solidFill>
                <a:latin typeface="Calibri"/>
                <a:ea typeface="Calibri"/>
                <a:cs typeface="Calibri"/>
                <a:sym typeface="Calibri"/>
              </a:rPr>
              <a:t>را </a:t>
            </a:r>
            <a:r>
              <a:rPr lang="fa-IR" sz="1200" b="0" i="0" u="none" strike="noStrike" cap="none" dirty="0" smtClean="0">
                <a:solidFill>
                  <a:schemeClr val="dk1"/>
                </a:solidFill>
                <a:latin typeface="Calibri"/>
                <a:ea typeface="Calibri"/>
                <a:cs typeface="Calibri"/>
                <a:sym typeface="Calibri"/>
              </a:rPr>
              <a:t>به  حال  </a:t>
            </a:r>
            <a:r>
              <a:rPr lang="fa-IR" sz="1200" b="0" i="0" u="none" strike="noStrike" cap="none" dirty="0">
                <a:solidFill>
                  <a:schemeClr val="dk1"/>
                </a:solidFill>
                <a:latin typeface="Calibri"/>
                <a:ea typeface="Calibri"/>
                <a:cs typeface="Calibri"/>
                <a:sym typeface="Calibri"/>
              </a:rPr>
              <a:t>خود رها </a:t>
            </a:r>
            <a:r>
              <a:rPr lang="fa-IR" sz="1200" b="0" i="0" u="none" strike="noStrike" cap="none" dirty="0" smtClean="0">
                <a:solidFill>
                  <a:schemeClr val="dk1"/>
                </a:solidFill>
                <a:latin typeface="Calibri"/>
                <a:ea typeface="Calibri"/>
                <a:cs typeface="Calibri"/>
                <a:sym typeface="Calibri"/>
              </a:rPr>
              <a:t>نموده  </a:t>
            </a:r>
            <a:r>
              <a:rPr lang="fa-IR" sz="1200" b="0" i="0" u="none" strike="noStrike" cap="none" dirty="0">
                <a:solidFill>
                  <a:schemeClr val="dk1"/>
                </a:solidFill>
                <a:latin typeface="Calibri"/>
                <a:ea typeface="Calibri"/>
                <a:cs typeface="Calibri"/>
                <a:sym typeface="Calibri"/>
              </a:rPr>
              <a:t>و از </a:t>
            </a:r>
            <a:r>
              <a:rPr lang="fa-IR" sz="1200" b="0" i="0" u="none" strike="noStrike" cap="none" dirty="0" smtClean="0">
                <a:solidFill>
                  <a:schemeClr val="dk1"/>
                </a:solidFill>
                <a:latin typeface="Calibri"/>
                <a:ea typeface="Calibri"/>
                <a:cs typeface="Calibri"/>
                <a:sym typeface="Calibri"/>
              </a:rPr>
              <a:t>احسان  </a:t>
            </a:r>
            <a:r>
              <a:rPr lang="fa-IR" sz="1200" b="0" i="0" u="none" strike="noStrike" cap="none" dirty="0">
                <a:solidFill>
                  <a:schemeClr val="dk1"/>
                </a:solidFill>
                <a:latin typeface="Calibri"/>
                <a:ea typeface="Calibri"/>
                <a:cs typeface="Calibri"/>
                <a:sym typeface="Calibri"/>
              </a:rPr>
              <a:t>و </a:t>
            </a:r>
            <a:r>
              <a:rPr lang="fa-IR" sz="1200" b="0" i="0" u="none" strike="noStrike" cap="none" dirty="0" smtClean="0">
                <a:solidFill>
                  <a:schemeClr val="dk1"/>
                </a:solidFill>
                <a:latin typeface="Calibri"/>
                <a:ea typeface="Calibri"/>
                <a:cs typeface="Calibri"/>
                <a:sym typeface="Calibri"/>
              </a:rPr>
              <a:t>کمک  خویش  محرومش  می نمایید</a:t>
            </a:r>
            <a:r>
              <a:rPr lang="fa-IR" sz="1200" b="0" i="0" u="none" strike="noStrike" cap="none" dirty="0">
                <a:solidFill>
                  <a:schemeClr val="dk1"/>
                </a:solidFill>
                <a:latin typeface="Calibri"/>
                <a:ea typeface="Calibri"/>
                <a:cs typeface="Calibri"/>
                <a:sym typeface="Calibri"/>
              </a:rPr>
              <a:t>؟ </a:t>
            </a:r>
            <a:r>
              <a:rPr lang="fa-IR" sz="1200" b="0" i="0" u="none" strike="noStrike" cap="none" dirty="0" smtClean="0">
                <a:solidFill>
                  <a:schemeClr val="dk1"/>
                </a:solidFill>
                <a:latin typeface="Calibri"/>
                <a:ea typeface="Calibri"/>
                <a:cs typeface="Calibri"/>
                <a:sym typeface="Calibri"/>
              </a:rPr>
              <a:t>آنگاه  این  فرمان  </a:t>
            </a:r>
            <a:r>
              <a:rPr lang="fa-IR" sz="1200" b="0" i="0" u="none" strike="noStrike" cap="none" dirty="0">
                <a:solidFill>
                  <a:schemeClr val="dk1"/>
                </a:solidFill>
                <a:latin typeface="Calibri"/>
                <a:ea typeface="Calibri"/>
                <a:cs typeface="Calibri"/>
                <a:sym typeface="Calibri"/>
              </a:rPr>
              <a:t>ماندگار را صادر نمود که: «انفقوا </a:t>
            </a:r>
            <a:r>
              <a:rPr lang="fa-IR" sz="1200" b="0" i="0" u="none" strike="noStrike" cap="none" dirty="0" smtClean="0">
                <a:solidFill>
                  <a:schemeClr val="dk1"/>
                </a:solidFill>
                <a:latin typeface="Calibri"/>
                <a:ea typeface="Calibri"/>
                <a:cs typeface="Calibri"/>
                <a:sym typeface="Calibri"/>
              </a:rPr>
              <a:t>علیه  من  بیت المال</a:t>
            </a:r>
            <a:r>
              <a:rPr lang="fa-IR" sz="1200" b="0" i="0" u="none" strike="noStrike" cap="none" dirty="0">
                <a:solidFill>
                  <a:schemeClr val="dk1"/>
                </a:solidFill>
                <a:latin typeface="Calibri"/>
                <a:ea typeface="Calibri"/>
                <a:cs typeface="Calibri"/>
                <a:sym typeface="Calibri"/>
              </a:rPr>
              <a:t>: </a:t>
            </a:r>
            <a:r>
              <a:rPr lang="fa-IR" sz="1200" b="0" i="0" u="none" strike="noStrike" cap="none" dirty="0" smtClean="0">
                <a:solidFill>
                  <a:schemeClr val="dk1"/>
                </a:solidFill>
                <a:latin typeface="Calibri"/>
                <a:ea typeface="Calibri"/>
                <a:cs typeface="Calibri"/>
                <a:sym typeface="Calibri"/>
              </a:rPr>
              <a:t>برای  وی  </a:t>
            </a:r>
            <a:r>
              <a:rPr lang="fa-IR" sz="1200" b="0" i="0" u="none" strike="noStrike" cap="none" dirty="0">
                <a:solidFill>
                  <a:schemeClr val="dk1"/>
                </a:solidFill>
                <a:latin typeface="Calibri"/>
                <a:ea typeface="Calibri"/>
                <a:cs typeface="Calibri"/>
                <a:sym typeface="Calibri"/>
              </a:rPr>
              <a:t>از </a:t>
            </a:r>
            <a:r>
              <a:rPr lang="fa-IR" sz="1200" b="0" i="0" u="none" strike="noStrike" cap="none" dirty="0" smtClean="0">
                <a:solidFill>
                  <a:schemeClr val="dk1"/>
                </a:solidFill>
                <a:latin typeface="Calibri"/>
                <a:ea typeface="Calibri"/>
                <a:cs typeface="Calibri"/>
                <a:sym typeface="Calibri"/>
              </a:rPr>
              <a:t>بیت المال  مستمری  </a:t>
            </a:r>
            <a:r>
              <a:rPr lang="fa-IR" sz="1200" b="0" i="0" u="none" strike="noStrike" cap="none" dirty="0">
                <a:solidFill>
                  <a:schemeClr val="dk1"/>
                </a:solidFill>
                <a:latin typeface="Calibri"/>
                <a:ea typeface="Calibri"/>
                <a:cs typeface="Calibri"/>
                <a:sym typeface="Calibri"/>
              </a:rPr>
              <a:t>قرار دهید.»(عاملی، شیخ حر، وسائل الشیعة، ج 15، ص 66، مؤسسه آل البیت، قم، 1409ق).</a:t>
            </a:r>
          </a:p>
        </p:txBody>
      </p:sp>
      <p:sp>
        <p:nvSpPr>
          <p:cNvPr id="181" name="Shape 181"/>
          <p:cNvSpPr txBox="1">
            <a:spLocks noGrp="1"/>
          </p:cNvSpPr>
          <p:nvPr>
            <p:ph type="sldNum" idx="12"/>
          </p:nvPr>
        </p:nvSpPr>
        <p:spPr>
          <a:xfrm>
            <a:off x="1588" y="8685213"/>
            <a:ext cx="2971799" cy="458786"/>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fld id="{00000000-1234-1234-1234-123412341234}" type="slidenum">
              <a:rPr lang="fa-IR" sz="1200" b="0" i="0" u="none" strike="noStrike" cap="none">
                <a:solidFill>
                  <a:schemeClr val="dk1"/>
                </a:solidFill>
                <a:latin typeface="Calibri"/>
                <a:ea typeface="Calibri"/>
                <a:cs typeface="Calibri"/>
                <a:sym typeface="Calibri"/>
              </a:rPr>
              <a:t>7</a:t>
            </a:fld>
            <a:endParaRPr lang="fa-I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50666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88" name="Shape 18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92449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95" name="Shape 19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5221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flipH="1">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052966" y="2404534"/>
            <a:ext cx="8171757"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52966" y="4050833"/>
            <a:ext cx="8171757"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3894068" y="6056602"/>
            <a:ext cx="911939" cy="365125"/>
          </a:xfrm>
        </p:spPr>
        <p:txBody>
          <a:bodyPr/>
          <a:lstStyle/>
          <a:p>
            <a:fld id="{D3AFBADC-FDA5-4DE9-BCAF-1D567740900F}" type="datetime1">
              <a:rPr lang="en-US" smtClean="0"/>
              <a:t>2/6/2017</a:t>
            </a:fld>
            <a:endParaRPr lang="en-US" dirty="0"/>
          </a:p>
        </p:txBody>
      </p:sp>
      <p:sp>
        <p:nvSpPr>
          <p:cNvPr id="5" name="Footer Placeholder 4"/>
          <p:cNvSpPr>
            <a:spLocks noGrp="1"/>
          </p:cNvSpPr>
          <p:nvPr>
            <p:ph type="ftr" sz="quarter" idx="11"/>
          </p:nvPr>
        </p:nvSpPr>
        <p:spPr>
          <a:xfrm>
            <a:off x="4934730" y="6056602"/>
            <a:ext cx="6297612"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01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06120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401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4B5CC7-2141-4267-96C7-6A069731B75D}" type="datetime1">
              <a:rPr lang="en-US" smtClean="0"/>
              <a:t>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53141" y="4800600"/>
            <a:ext cx="8596667" cy="566738"/>
          </a:xfrm>
        </p:spPr>
        <p:txBody>
          <a:bodyPr anchor="b">
            <a:normAutofit/>
          </a:bodyPr>
          <a:lstStyle>
            <a:lvl1pPr algn="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053141"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3053141" y="5367338"/>
            <a:ext cx="8596667" cy="674024"/>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CDB2107A-BEE3-4603-BAC0-F6BE78BBC878}" type="datetime1">
              <a:rPr lang="en-US" smtClean="0"/>
              <a:t>2/6/2017</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061308"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1308"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41D3A797-1E30-4302-A2EF-6F534CFC82DA}" type="datetime1">
              <a:rPr lang="en-US" smtClean="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23473"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758278"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9474"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0D34D7BD-6287-48F6-AFB7-109C641A7D21}" type="datetime1">
              <a:rPr lang="en-US" smtClean="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34007"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85148"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069469"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9469"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F8C59E5A-CCF1-4DAD-AEE0-96FF826F6021}" type="datetime1">
              <a:rPr lang="en-US" smtClean="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315306"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061304"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1307"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CB6562D3-C0FA-4F93-9895-25B3A7C5CFD1}" type="datetime1">
              <a:rPr lang="en-US" smtClean="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25842"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76983"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069768"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061301"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1304" y="4527448"/>
            <a:ext cx="8596668" cy="1513914"/>
          </a:xfrm>
        </p:spPr>
        <p:txBody>
          <a:bodyPr anchor="t">
            <a:normAutofit/>
          </a:bodyPr>
          <a:lstStyle>
            <a:lvl1pPr marL="0" indent="0" algn="r" rtl="1">
              <a:buNone/>
              <a:defRPr sz="1800">
                <a:solidFill>
                  <a:schemeClr val="tx1">
                    <a:lumMod val="50000"/>
                    <a:lumOff val="50000"/>
                  </a:schemeClr>
                </a:solidFill>
                <a:cs typeface="B Yagut" panose="00000400000000000000" pitchFamily="2" charset="-7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7B0673-AE8C-4979-92E3-AA70A0A823B5}" type="datetime1">
              <a:rPr lang="en-US" smtClean="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7AA04-08A2-46F4-831D-5EF8CD0E3034}" type="datetime1">
              <a:rPr lang="en-US" smtClean="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59812"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69474"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3F068B-A3BE-4EEE-B4D5-AF71FE81D6C3}" type="datetime1">
              <a:rPr lang="en-US" smtClean="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3EABB3-2B00-4D0F-B7C2-043B65275C9E}" type="datetime1">
              <a:rPr lang="en-US" smtClean="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ran">
    <p:spTree>
      <p:nvGrpSpPr>
        <p:cNvPr id="1" name=""/>
        <p:cNvGrpSpPr/>
        <p:nvPr/>
      </p:nvGrpSpPr>
      <p:grpSpPr>
        <a:xfrm>
          <a:off x="0" y="0"/>
          <a:ext cx="0" cy="0"/>
          <a:chOff x="0" y="0"/>
          <a:chExt cx="0" cy="0"/>
        </a:xfrm>
      </p:grpSpPr>
      <p:sp>
        <p:nvSpPr>
          <p:cNvPr id="2" name="Title 1"/>
          <p:cNvSpPr>
            <a:spLocks noGrp="1"/>
          </p:cNvSpPr>
          <p:nvPr>
            <p:ph type="title"/>
          </p:nvPr>
        </p:nvSpPr>
        <p:spPr>
          <a:xfrm>
            <a:off x="3054774" y="609600"/>
            <a:ext cx="8596668" cy="794657"/>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054774" y="2264228"/>
            <a:ext cx="8596668" cy="1850571"/>
          </a:xfrm>
        </p:spPr>
        <p:txBody>
          <a:bodyPr anchor="ctr">
            <a:noAutofit/>
          </a:bodyPr>
          <a:lstStyle>
            <a:lvl1pPr marL="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1pPr>
            <a:lvl2pPr marL="4572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2pPr>
            <a:lvl3pPr marL="9144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3pPr>
            <a:lvl4pPr marL="13716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4pPr>
            <a:lvl5pPr marL="1828800" indent="0" algn="ctr">
              <a:buNone/>
              <a:defRPr lang="en-US" sz="3200" kern="1200" dirty="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465ADC-66E8-48A0-8ACE-C1211CCC9764}" type="datetime1">
              <a:rPr lang="en-US" smtClean="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
        <p:nvSpPr>
          <p:cNvPr id="7" name="Content Placeholder 2"/>
          <p:cNvSpPr>
            <a:spLocks noGrp="1"/>
          </p:cNvSpPr>
          <p:nvPr>
            <p:ph idx="13"/>
          </p:nvPr>
        </p:nvSpPr>
        <p:spPr>
          <a:xfrm>
            <a:off x="3052966" y="4158343"/>
            <a:ext cx="8613716" cy="1888896"/>
          </a:xfrm>
        </p:spPr>
        <p:txBody>
          <a:bodyPr anchor="ctr"/>
          <a:lstStyle>
            <a:lvl1pPr marL="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1pPr>
            <a:lvl2pPr marL="4572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2pPr>
            <a:lvl3pPr marL="9144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3pPr>
            <a:lvl4pPr marL="13716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4pPr>
            <a:lvl5pPr marL="18288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idx="15"/>
          </p:nvPr>
        </p:nvSpPr>
        <p:spPr>
          <a:xfrm>
            <a:off x="3052966" y="1470065"/>
            <a:ext cx="8596668" cy="732613"/>
          </a:xfrm>
        </p:spPr>
        <p:txBody>
          <a:bodyPr vert="horz" lIns="91440" tIns="45720" rIns="91440" bIns="45720" rtlCol="0" anchor="t">
            <a:normAutofit/>
          </a:bodyPr>
          <a:lstStyle>
            <a:lvl1pPr marL="342900" indent="-342900">
              <a:buNone/>
              <a:defRPr lang="en-US" dirty="0" smtClean="0">
                <a:solidFill>
                  <a:schemeClr val="tx1">
                    <a:lumMod val="65000"/>
                    <a:lumOff val="35000"/>
                  </a:schemeClr>
                </a:solidFill>
                <a:cs typeface="B Mitra" panose="00000400000000000000" pitchFamily="2" charset="-78"/>
              </a:defRPr>
            </a:lvl1pPr>
            <a:lvl2pPr marL="457200" indent="0">
              <a:buNone/>
              <a:defRPr lang="en-US" sz="1800" dirty="0" smtClean="0">
                <a:solidFill>
                  <a:schemeClr val="tx1">
                    <a:lumMod val="50000"/>
                    <a:lumOff val="50000"/>
                  </a:schemeClr>
                </a:solidFill>
                <a:cs typeface="B Yagut" panose="00000400000000000000" pitchFamily="2" charset="-78"/>
              </a:defRPr>
            </a:lvl2pPr>
            <a:lvl3pPr marL="914400" indent="0">
              <a:buNone/>
              <a:defRPr lang="en-US" dirty="0" smtClean="0">
                <a:solidFill>
                  <a:schemeClr val="tx1">
                    <a:lumMod val="50000"/>
                    <a:lumOff val="50000"/>
                  </a:schemeClr>
                </a:solidFill>
                <a:cs typeface="B Yagut" panose="00000400000000000000" pitchFamily="2" charset="-78"/>
              </a:defRPr>
            </a:lvl3pPr>
            <a:lvl4pPr marL="1371600" indent="0">
              <a:buNone/>
              <a:defRPr lang="en-US" sz="1800" dirty="0" smtClean="0">
                <a:solidFill>
                  <a:schemeClr val="tx1">
                    <a:lumMod val="50000"/>
                    <a:lumOff val="50000"/>
                  </a:schemeClr>
                </a:solidFill>
                <a:cs typeface="B Yagut" panose="00000400000000000000" pitchFamily="2" charset="-78"/>
              </a:defRPr>
            </a:lvl4pPr>
            <a:lvl5pPr marL="1828800" indent="0">
              <a:buNone/>
              <a:defRPr lang="en-US" sz="1800" dirty="0">
                <a:solidFill>
                  <a:schemeClr val="tx1">
                    <a:lumMod val="50000"/>
                    <a:lumOff val="50000"/>
                  </a:schemeClr>
                </a:solidFill>
                <a:cs typeface="B Yagut" panose="00000400000000000000" pitchFamily="2" charset="-78"/>
              </a:defRPr>
            </a:lvl5pPr>
          </a:lstStyle>
          <a:p>
            <a:pPr marL="0" lvl="0" indent="0"/>
            <a:r>
              <a:rPr lang="en-US" smtClean="0"/>
              <a:t>Click to edit Master text styles</a:t>
            </a:r>
          </a:p>
          <a:p>
            <a:pPr marL="0" lvl="1" indent="0"/>
            <a:r>
              <a:rPr lang="en-US" smtClean="0"/>
              <a:t>Second level</a:t>
            </a:r>
          </a:p>
          <a:p>
            <a:pPr marL="0" lvl="2" indent="0"/>
            <a:r>
              <a:rPr lang="en-US" smtClean="0"/>
              <a:t>Third level</a:t>
            </a:r>
          </a:p>
          <a:p>
            <a:pPr marL="0" lvl="3" indent="0"/>
            <a:r>
              <a:rPr lang="en-US" smtClean="0"/>
              <a:t>Fourth level</a:t>
            </a:r>
          </a:p>
          <a:p>
            <a:pPr marL="0" lvl="4" indent="0"/>
            <a:r>
              <a:rPr lang="en-US" smtClean="0"/>
              <a:t>Fifth level</a:t>
            </a:r>
            <a:endParaRPr lang="en-US" dirty="0"/>
          </a:p>
        </p:txBody>
      </p:sp>
      <p:sp>
        <p:nvSpPr>
          <p:cNvPr id="9" name="Text Placeholder 2"/>
          <p:cNvSpPr>
            <a:spLocks noGrp="1"/>
          </p:cNvSpPr>
          <p:nvPr>
            <p:ph type="body" idx="16"/>
          </p:nvPr>
        </p:nvSpPr>
        <p:spPr>
          <a:xfrm>
            <a:off x="46658" y="6421727"/>
            <a:ext cx="2686349" cy="436273"/>
          </a:xfrm>
        </p:spPr>
        <p:txBody>
          <a:bodyPr vert="horz" lIns="91440" tIns="45720" rIns="91440" bIns="45720" rtlCol="0" anchor="t">
            <a:normAutofit/>
          </a:bodyPr>
          <a:lstStyle>
            <a:lvl1pPr marL="342900" indent="-342900" algn="l">
              <a:buNone/>
              <a:defRPr lang="en-US" sz="1800" smtClean="0">
                <a:solidFill>
                  <a:schemeClr val="bg1">
                    <a:lumMod val="95000"/>
                  </a:schemeClr>
                </a:solidFill>
                <a:latin typeface="Adobe Arabic" panose="02040503050201020203" pitchFamily="18" charset="-78"/>
                <a:cs typeface="Adobe Arabic" panose="02040503050201020203" pitchFamily="18" charset="-78"/>
              </a:defRPr>
            </a:lvl1pPr>
          </a:lstStyle>
          <a:p>
            <a:pPr marL="0" lvl="0" indent="0"/>
            <a:r>
              <a:rPr lang="en-US" smtClean="0"/>
              <a:t>Click to edit Master text styles</a:t>
            </a:r>
          </a:p>
        </p:txBody>
      </p:sp>
    </p:spTree>
    <p:extLst>
      <p:ext uri="{BB962C8B-B14F-4D97-AF65-F5344CB8AC3E}">
        <p14:creationId xmlns:p14="http://schemas.microsoft.com/office/powerpoint/2010/main" val="27277575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62395" y="2700867"/>
            <a:ext cx="8596668" cy="182658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2395" y="4527448"/>
            <a:ext cx="8596668" cy="860400"/>
          </a:xfrm>
        </p:spPr>
        <p:txBody>
          <a:bodyPr anchor="t"/>
          <a:lstStyle>
            <a:lvl1pPr marL="0" indent="0" algn="r">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76477-3517-4617-AE81-A3A16200ABEE}" type="datetime1">
              <a:rPr lang="en-US" smtClean="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047154" y="2179958"/>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F48AEC-758F-483F-9E45-B52727E9B0C8}" type="datetime1">
              <a:rPr lang="en-US" smtClean="0"/>
              <a:t>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Qura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vert="horz" lIns="91440" tIns="45720" rIns="91440" bIns="45720" rtlCol="0">
            <a:noAutofit/>
          </a:bodyPr>
          <a:lstStyle>
            <a:lvl1pPr>
              <a:defRPr lang="en-US" sz="360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cs typeface="Adobe Arabic" panose="02040503050201020203" pitchFamily="18" charset="-78"/>
              </a:defRPr>
            </a:lvl1pPr>
            <a:lvl2pPr>
              <a:defRPr lang="en-US" smtClean="0"/>
            </a:lvl2pPr>
            <a:lvl3pPr>
              <a:defRPr lang="en-US" smtClean="0"/>
            </a:lvl3pPr>
            <a:lvl4pPr>
              <a:defRPr lang="en-US" smtClean="0"/>
            </a:lvl4pPr>
            <a:lvl5pPr>
              <a:defRPr lang="en-US" dirty="0"/>
            </a:lvl5pPr>
          </a:lstStyle>
          <a:p>
            <a:pPr marL="0" lvl="0" indent="0">
              <a:buNone/>
            </a:pPr>
            <a:r>
              <a:rPr lang="en-US" smtClean="0"/>
              <a:t>Click to edit Master text styles</a:t>
            </a:r>
          </a:p>
          <a:p>
            <a:pPr marL="0" lvl="1" indent="0">
              <a:buNone/>
            </a:pPr>
            <a:r>
              <a:rPr lang="en-US" smtClean="0"/>
              <a:t>Second level</a:t>
            </a:r>
          </a:p>
          <a:p>
            <a:pPr marL="0" lvl="2" indent="0">
              <a:buNone/>
            </a:pPr>
            <a:r>
              <a:rPr lang="en-US" smtClean="0"/>
              <a:t>Third level</a:t>
            </a:r>
          </a:p>
          <a:p>
            <a:pPr marL="0" lvl="3" indent="0">
              <a:buNone/>
            </a:pPr>
            <a:r>
              <a:rPr lang="en-US" smtClean="0"/>
              <a:t>Fourth level</a:t>
            </a:r>
          </a:p>
          <a:p>
            <a:pPr marL="0" lvl="4" indent="0">
              <a:buNone/>
            </a:pPr>
            <a:r>
              <a:rPr lang="en-US" smtClean="0"/>
              <a:t>Fifth level</a:t>
            </a:r>
            <a:endParaRPr lang="en-US" dirty="0"/>
          </a:p>
        </p:txBody>
      </p:sp>
      <p:sp>
        <p:nvSpPr>
          <p:cNvPr id="4" name="Content Placeholder 3"/>
          <p:cNvSpPr>
            <a:spLocks noGrp="1"/>
          </p:cNvSpPr>
          <p:nvPr>
            <p:ph sz="half" idx="2"/>
          </p:nvPr>
        </p:nvSpPr>
        <p:spPr>
          <a:xfrm>
            <a:off x="3047154" y="2179958"/>
            <a:ext cx="4184034" cy="3880773"/>
          </a:xfrm>
        </p:spPr>
        <p:txBody>
          <a:bodyPr vert="horz" lIns="91440" tIns="45720" rIns="91440" bIns="45720" rtlCol="0">
            <a:normAutofit/>
          </a:bodyPr>
          <a:lstStyle>
            <a:lvl1pPr>
              <a:defRPr lang="en-US" smtClean="0">
                <a:ln w="0"/>
                <a:solidFill>
                  <a:schemeClr val="tx1"/>
                </a:solidFill>
                <a:effectLst>
                  <a:outerShdw blurRad="38100" dist="19050" dir="2700000" algn="tl" rotWithShape="0">
                    <a:schemeClr val="dk1">
                      <a:alpha val="40000"/>
                    </a:schemeClr>
                  </a:outerShdw>
                </a:effectLst>
              </a:defRPr>
            </a:lvl1pPr>
            <a:lvl2pPr>
              <a:defRPr lang="en-US" smtClean="0"/>
            </a:lvl2pPr>
            <a:lvl3pPr>
              <a:defRPr lang="en-US" smtClean="0"/>
            </a:lvl3pPr>
            <a:lvl4pPr>
              <a:defRPr lang="en-US" smtClean="0"/>
            </a:lvl4pPr>
            <a:lvl5pPr>
              <a:defRPr lang="en-US" dirty="0"/>
            </a:lvl5pPr>
          </a:lstStyle>
          <a:p>
            <a:pPr marL="0" lvl="0" indent="0">
              <a:buNone/>
            </a:pPr>
            <a:r>
              <a:rPr lang="en-US" smtClean="0"/>
              <a:t>Click to edit Master text styles</a:t>
            </a:r>
          </a:p>
          <a:p>
            <a:pPr marL="0" lvl="1" indent="0">
              <a:buNone/>
            </a:pPr>
            <a:r>
              <a:rPr lang="en-US" smtClean="0"/>
              <a:t>Second level</a:t>
            </a:r>
          </a:p>
          <a:p>
            <a:pPr marL="0" lvl="2" indent="0">
              <a:buNone/>
            </a:pPr>
            <a:r>
              <a:rPr lang="en-US" smtClean="0"/>
              <a:t>Third level</a:t>
            </a:r>
          </a:p>
          <a:p>
            <a:pPr marL="0" lvl="3" indent="0">
              <a:buNone/>
            </a:pPr>
            <a:r>
              <a:rPr lang="en-US" smtClean="0"/>
              <a:t>Fourth level</a:t>
            </a:r>
          </a:p>
          <a:p>
            <a:pPr marL="0" lvl="4" indent="0">
              <a:buNone/>
            </a:pPr>
            <a:r>
              <a:rPr lang="en-US" smtClean="0"/>
              <a:t>Fifth level</a:t>
            </a:r>
            <a:endParaRPr lang="en-US" dirty="0"/>
          </a:p>
        </p:txBody>
      </p:sp>
      <p:sp>
        <p:nvSpPr>
          <p:cNvPr id="5" name="Date Placeholder 4"/>
          <p:cNvSpPr>
            <a:spLocks noGrp="1"/>
          </p:cNvSpPr>
          <p:nvPr>
            <p:ph type="dt" sz="half" idx="10"/>
          </p:nvPr>
        </p:nvSpPr>
        <p:spPr/>
        <p:txBody>
          <a:bodyPr/>
          <a:lstStyle/>
          <a:p>
            <a:fld id="{75843CB6-9FBF-4B26-9259-BF335876B51A}" type="datetime1">
              <a:rPr lang="en-US" smtClean="0"/>
              <a:t>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56588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468442" y="2160983"/>
            <a:ext cx="4185623"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68442"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055475" y="2160983"/>
            <a:ext cx="4185618"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055476"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87BCFD-4278-4FA5-9118-A9F7EDE8B2F5}" type="datetime1">
              <a:rPr lang="en-US" smtClean="0"/>
              <a:t>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93966"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C2D5D2-FF47-4CF5-B678-AC86F51BF650}" type="datetime1">
              <a:rPr lang="en-US" smtClean="0"/>
              <a:t>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55DEF-B773-4C34-B5C7-B9A991466F10}" type="datetime1">
              <a:rPr lang="en-US" smtClean="0"/>
              <a:t>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flipH="1">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05477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5477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099808" y="605660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12E61F-0C25-46D7-8A37-13441E4CD177}" type="datetime1">
              <a:rPr lang="en-US" smtClean="0"/>
              <a:t>2/6/2017</a:t>
            </a:fld>
            <a:endParaRPr lang="en-US" dirty="0"/>
          </a:p>
        </p:txBody>
      </p:sp>
      <p:sp>
        <p:nvSpPr>
          <p:cNvPr id="5" name="Footer Placeholder 4"/>
          <p:cNvSpPr>
            <a:spLocks noGrp="1"/>
          </p:cNvSpPr>
          <p:nvPr>
            <p:ph type="ftr" sz="quarter" idx="3"/>
          </p:nvPr>
        </p:nvSpPr>
        <p:spPr>
          <a:xfrm>
            <a:off x="5369070" y="6056602"/>
            <a:ext cx="6297612" cy="365125"/>
          </a:xfrm>
          <a:prstGeom prst="rect">
            <a:avLst/>
          </a:prstGeom>
        </p:spPr>
        <p:txBody>
          <a:bodyPr vert="horz" lIns="91440" tIns="45720" rIns="91440" bIns="45720" rtlCol="0" anchor="ctr"/>
          <a:lstStyle>
            <a:lvl1pPr algn="r" rtl="1">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52966" y="6056602"/>
            <a:ext cx="683339" cy="365125"/>
          </a:xfrm>
          <a:prstGeom prst="rect">
            <a:avLst/>
          </a:prstGeom>
        </p:spPr>
        <p:txBody>
          <a:bodyPr vert="horz" lIns="91440" tIns="45720" rIns="91440" bIns="45720" rtlCol="0" anchor="ctr"/>
          <a:lstStyle>
            <a:lvl1pPr algn="r">
              <a:defRPr sz="1400">
                <a:solidFill>
                  <a:schemeClr val="accent1"/>
                </a:solidFill>
                <a:cs typeface="B Badr" panose="00000400000000000000" pitchFamily="2" charset="-78"/>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69" r:id="rId3"/>
    <p:sldLayoutId id="2147483651" r:id="rId4"/>
    <p:sldLayoutId id="2147483666" r:id="rId5"/>
    <p:sldLayoutId id="2147483670" r:id="rId6"/>
    <p:sldLayoutId id="2147483653" r:id="rId7"/>
    <p:sldLayoutId id="2147483654" r:id="rId8"/>
    <p:sldLayoutId id="2147483655" r:id="rId9"/>
    <p:sldLayoutId id="2147483667" r:id="rId10"/>
    <p:sldLayoutId id="2147483657" r:id="rId11"/>
    <p:sldLayoutId id="2147483660" r:id="rId12"/>
    <p:sldLayoutId id="2147483661" r:id="rId13"/>
    <p:sldLayoutId id="2147483662" r:id="rId14"/>
    <p:sldLayoutId id="2147483663" r:id="rId15"/>
    <p:sldLayoutId id="2147483664" r:id="rId16"/>
    <p:sldLayoutId id="2147483668" r:id="rId17"/>
    <p:sldLayoutId id="2147483659" r:id="rId18"/>
  </p:sldLayoutIdLst>
  <p:timing>
    <p:tnLst>
      <p:par>
        <p:cTn id="1" dur="indefinite" restart="never" nodeType="tmRoot"/>
      </p:par>
    </p:tnLst>
  </p:timing>
  <p:hf sldNum="0" hdr="0" ftr="0" dt="0"/>
  <p:txStyles>
    <p:titleStyle>
      <a:lvl1pPr algn="r" defTabSz="457200" rtl="1" eaLnBrk="1" latinLnBrk="0" hangingPunct="1">
        <a:spcBef>
          <a:spcPct val="0"/>
        </a:spcBef>
        <a:buNone/>
        <a:defRPr sz="3600" kern="1200">
          <a:solidFill>
            <a:schemeClr val="accent1"/>
          </a:solidFill>
          <a:latin typeface="+mj-lt"/>
          <a:ea typeface="+mj-ea"/>
          <a:cs typeface="B Titr" panose="00000700000000000000" pitchFamily="2" charset="-78"/>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B Tehran" panose="00000400000000000000" pitchFamily="2" charset="-78"/>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2000" kern="1200">
          <a:solidFill>
            <a:schemeClr val="tx1">
              <a:lumMod val="75000"/>
              <a:lumOff val="25000"/>
            </a:schemeClr>
          </a:solidFill>
          <a:latin typeface="+mn-lt"/>
          <a:ea typeface="+mn-ea"/>
          <a:cs typeface="B Tehran" panose="00000400000000000000" pitchFamily="2" charset="-78"/>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B Tehran" panose="00000400000000000000" pitchFamily="2" charset="-78"/>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un.org/rights/50/dpi1937.ht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ctrTitle"/>
          </p:nvPr>
        </p:nvSpPr>
        <p:spPr/>
        <p:txBody>
          <a:bodyPr>
            <a:normAutofit fontScale="90000"/>
          </a:bodyPr>
          <a:lstStyle/>
          <a:p>
            <a:pPr lvl="0"/>
            <a:r>
              <a:rPr lang="ar" dirty="0" smtClean="0">
                <a:sym typeface="Traditional Arabic"/>
              </a:rPr>
              <a:t>کلاس تربیت دینی</a:t>
            </a:r>
            <a:r>
              <a:rPr lang="fa-IR" dirty="0">
                <a:sym typeface="Traditional Arabic"/>
              </a:rPr>
              <a:t> (جلسۀ </a:t>
            </a:r>
            <a:r>
              <a:rPr lang="fa-IR" dirty="0" smtClean="0">
                <a:sym typeface="Traditional Arabic"/>
              </a:rPr>
              <a:t>سی و ششم)</a:t>
            </a:r>
            <a:endParaRPr lang="ar" dirty="0">
              <a:sym typeface="Traditional Arabic"/>
            </a:endParaRPr>
          </a:p>
        </p:txBody>
      </p:sp>
      <p:sp>
        <p:nvSpPr>
          <p:cNvPr id="144" name="Shape 144"/>
          <p:cNvSpPr txBox="1">
            <a:spLocks noGrp="1"/>
          </p:cNvSpPr>
          <p:nvPr>
            <p:ph type="subTitle" idx="1"/>
          </p:nvPr>
        </p:nvSpPr>
        <p:spPr/>
        <p:txBody>
          <a:bodyPr/>
          <a:lstStyle/>
          <a:p>
            <a:pPr lvl="0"/>
            <a:r>
              <a:rPr lang="fa-IR" dirty="0" smtClean="0">
                <a:sym typeface="Sakkal Majalla"/>
              </a:rPr>
              <a:t>مبحث اول: </a:t>
            </a:r>
            <a:r>
              <a:rPr lang="fa-IR" dirty="0">
                <a:sym typeface="Sakkal Majalla"/>
              </a:rPr>
              <a:t>ارتباط با غیرمسلمانان و مسلمانان </a:t>
            </a:r>
            <a:r>
              <a:rPr lang="fa-IR" dirty="0" smtClean="0">
                <a:sym typeface="Sakkal Majalla"/>
              </a:rPr>
              <a:t>غیرشیعه</a:t>
            </a:r>
            <a:endParaRPr lang="fa-IR" dirty="0">
              <a:sym typeface="Sakkal Majalla"/>
            </a:endParaRPr>
          </a:p>
        </p:txBody>
      </p:sp>
    </p:spTree>
    <p:extLst>
      <p:ext uri="{BB962C8B-B14F-4D97-AF65-F5344CB8AC3E}">
        <p14:creationId xmlns:p14="http://schemas.microsoft.com/office/powerpoint/2010/main" val="2483328564"/>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p:txBody>
          <a:bodyPr/>
          <a:lstStyle/>
          <a:p>
            <a:pPr lvl="0"/>
            <a:r>
              <a:rPr lang="fa-IR" smtClean="0">
                <a:sym typeface="Trebuchet MS"/>
              </a:rPr>
              <a:t>ارتباط با اهل سنت</a:t>
            </a:r>
            <a:endParaRPr lang="fa-IR">
              <a:sym typeface="Trebuchet MS"/>
            </a:endParaRPr>
          </a:p>
        </p:txBody>
      </p:sp>
      <p:sp>
        <p:nvSpPr>
          <p:cNvPr id="205" name="Shape 205"/>
          <p:cNvSpPr txBox="1">
            <a:spLocks noGrp="1"/>
          </p:cNvSpPr>
          <p:nvPr>
            <p:ph type="body" idx="1"/>
          </p:nvPr>
        </p:nvSpPr>
        <p:spPr/>
        <p:txBody>
          <a:bodyPr/>
          <a:lstStyle/>
          <a:p>
            <a:pPr lvl="0"/>
            <a:r>
              <a:rPr lang="fa-IR" dirty="0" smtClean="0">
                <a:sym typeface="Arial"/>
              </a:rPr>
              <a:t>در برخی جوامع، همزیستی نزدیکی بین شیعیان و اهل تسنن وجود دارد و لذا بایستی از بارز کردن اختلافات عقیدتی پرهیخت؛ خصوصاً جایی که پیوندهای خانوادگی مطرح است.</a:t>
            </a:r>
          </a:p>
          <a:p>
            <a:pPr lvl="0"/>
            <a:r>
              <a:rPr lang="fa-IR" dirty="0" smtClean="0">
                <a:sym typeface="Arial"/>
              </a:rPr>
              <a:t>گاهی بروز اختلافات و جنبه های تبری موجبات ناامنی اجتماعی و یا حتی جانی برای انسان فراهم می کند.</a:t>
            </a:r>
          </a:p>
          <a:p>
            <a:pPr lvl="0"/>
            <a:r>
              <a:rPr lang="fa-IR" dirty="0" smtClean="0">
                <a:sym typeface="Arial"/>
              </a:rPr>
              <a:t>تقیه از یک طرف موجب حفظ شیعیان می شود و از سوی دیگر نشان می دهد که زندگی اجتماعی متعارف از دید شارع مهم است که بستر آن را فراهم می کند.</a:t>
            </a:r>
          </a:p>
          <a:p>
            <a:pPr lvl="0"/>
            <a:r>
              <a:rPr lang="fa-IR" dirty="0" smtClean="0">
                <a:sym typeface="Arial"/>
              </a:rPr>
              <a:t>شرکت اهل تسنن در کلاس ها</a:t>
            </a:r>
            <a:endParaRPr lang="fa-IR" dirty="0">
              <a:sym typeface="Arial"/>
            </a:endParaRPr>
          </a:p>
        </p:txBody>
      </p:sp>
    </p:spTree>
    <p:extLst>
      <p:ext uri="{BB962C8B-B14F-4D97-AF65-F5344CB8AC3E}">
        <p14:creationId xmlns:p14="http://schemas.microsoft.com/office/powerpoint/2010/main" val="39839803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
                                        </p:tgtEl>
                                        <p:attrNameLst>
                                          <p:attrName>style.visibility</p:attrName>
                                        </p:attrNameLst>
                                      </p:cBhvr>
                                      <p:to>
                                        <p:strVal val="visible"/>
                                      </p:to>
                                    </p:set>
                                    <p:animEffect transition="in" filter="fade">
                                      <p:cBhvr>
                                        <p:cTn id="7" dur="500"/>
                                        <p:tgtEl>
                                          <p:spTgt spid="20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
                                            <p:txEl>
                                              <p:pRg st="0" end="0"/>
                                            </p:txEl>
                                          </p:spTgt>
                                        </p:tgtEl>
                                        <p:attrNameLst>
                                          <p:attrName>style.visibility</p:attrName>
                                        </p:attrNameLst>
                                      </p:cBhvr>
                                      <p:to>
                                        <p:strVal val="visible"/>
                                      </p:to>
                                    </p:set>
                                    <p:animEffect transition="in" filter="fade">
                                      <p:cBhvr>
                                        <p:cTn id="12" dur="500"/>
                                        <p:tgtEl>
                                          <p:spTgt spid="20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
                                            <p:txEl>
                                              <p:pRg st="1" end="1"/>
                                            </p:txEl>
                                          </p:spTgt>
                                        </p:tgtEl>
                                        <p:attrNameLst>
                                          <p:attrName>style.visibility</p:attrName>
                                        </p:attrNameLst>
                                      </p:cBhvr>
                                      <p:to>
                                        <p:strVal val="visible"/>
                                      </p:to>
                                    </p:set>
                                    <p:animEffect transition="in" filter="fade">
                                      <p:cBhvr>
                                        <p:cTn id="17" dur="500"/>
                                        <p:tgtEl>
                                          <p:spTgt spid="20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
                                            <p:txEl>
                                              <p:pRg st="2" end="2"/>
                                            </p:txEl>
                                          </p:spTgt>
                                        </p:tgtEl>
                                        <p:attrNameLst>
                                          <p:attrName>style.visibility</p:attrName>
                                        </p:attrNameLst>
                                      </p:cBhvr>
                                      <p:to>
                                        <p:strVal val="visible"/>
                                      </p:to>
                                    </p:set>
                                    <p:animEffect transition="in" filter="fade">
                                      <p:cBhvr>
                                        <p:cTn id="22" dur="500"/>
                                        <p:tgtEl>
                                          <p:spTgt spid="20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5">
                                            <p:txEl>
                                              <p:pRg st="3" end="3"/>
                                            </p:txEl>
                                          </p:spTgt>
                                        </p:tgtEl>
                                        <p:attrNameLst>
                                          <p:attrName>style.visibility</p:attrName>
                                        </p:attrNameLst>
                                      </p:cBhvr>
                                      <p:to>
                                        <p:strVal val="visible"/>
                                      </p:to>
                                    </p:set>
                                    <p:animEffect transition="in" filter="fade">
                                      <p:cBhvr>
                                        <p:cTn id="27" dur="500"/>
                                        <p:tgtEl>
                                          <p:spTgt spid="2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p:txBody>
          <a:bodyPr/>
          <a:lstStyle/>
          <a:p>
            <a:pPr lvl="0"/>
            <a:r>
              <a:rPr lang="fa-IR" smtClean="0">
                <a:sym typeface="Trebuchet MS"/>
              </a:rPr>
              <a:t>ارتباط با اهل سنت</a:t>
            </a:r>
            <a:endParaRPr lang="fa-IR">
              <a:sym typeface="Trebuchet MS"/>
            </a:endParaRPr>
          </a:p>
        </p:txBody>
      </p:sp>
      <p:sp>
        <p:nvSpPr>
          <p:cNvPr id="212" name="Shape 212"/>
          <p:cNvSpPr txBox="1">
            <a:spLocks noGrp="1"/>
          </p:cNvSpPr>
          <p:nvPr>
            <p:ph type="body" idx="1"/>
          </p:nvPr>
        </p:nvSpPr>
        <p:spPr/>
        <p:txBody>
          <a:bodyPr>
            <a:normAutofit lnSpcReduction="10000"/>
          </a:bodyPr>
          <a:lstStyle/>
          <a:p>
            <a:pPr lvl="0"/>
            <a:r>
              <a:rPr lang="fa-IR" dirty="0" smtClean="0">
                <a:sym typeface="Arial"/>
              </a:rPr>
              <a:t>زيد شحّام از امام صادق (ع) روايت كرده است كه به او فرمود: (من لا يحضره الفقيه، 1/ 383) </a:t>
            </a:r>
          </a:p>
          <a:p>
            <a:pPr lvl="1"/>
            <a:r>
              <a:rPr lang="fa-IR" dirty="0" smtClean="0">
                <a:sym typeface="Arial"/>
              </a:rPr>
              <a:t>اى زيد با مردم (يا با اهل سنّت) با طريقه و آداب آنان معاشرت كنيد، در مساجد آنان نماز بخوانيد، و از بيمارانشان ديدن و احوالپرسى كنيد و بر جنازه  هايشان حاضر شويد و اگر توانستيد كه پيشنماز آنان باشيد و أذان گوى ايشان شويد، پس حتما اين كار را بكنيد يا كوتاهى نورزيد، زيرا وقتى شما چنين رفتار م</a:t>
            </a:r>
            <a:r>
              <a:rPr lang="fa-IR" dirty="0" smtClean="0"/>
              <a:t>ی </a:t>
            </a:r>
            <a:r>
              <a:rPr lang="fa-IR" dirty="0" smtClean="0">
                <a:sym typeface="Arial"/>
              </a:rPr>
              <a:t> كنيد آنان م</a:t>
            </a:r>
            <a:r>
              <a:rPr lang="fa-IR" dirty="0" smtClean="0"/>
              <a:t>ی </a:t>
            </a:r>
            <a:r>
              <a:rPr lang="fa-IR" dirty="0" smtClean="0">
                <a:sym typeface="Arial"/>
              </a:rPr>
              <a:t> گويند: اينان از شيعيان جعفرى مذهب  اند، رحمت خداوند بر جعفر بن محمّد باد كه چه نيكو اصحاب خود را مؤدّب م</a:t>
            </a:r>
            <a:r>
              <a:rPr lang="fa-IR" dirty="0" smtClean="0"/>
              <a:t>ی </a:t>
            </a:r>
            <a:r>
              <a:rPr lang="fa-IR" dirty="0" smtClean="0">
                <a:sym typeface="Arial"/>
              </a:rPr>
              <a:t>كند و چون اين رفتارهاى شايسته را ترك می گویيد با خود می گويند: اينان شيعيان جعفر</a:t>
            </a:r>
            <a:r>
              <a:rPr lang="fa-IR" dirty="0" smtClean="0"/>
              <a:t>ی </a:t>
            </a:r>
            <a:r>
              <a:rPr lang="fa-IR" dirty="0" smtClean="0">
                <a:sym typeface="Arial"/>
              </a:rPr>
              <a:t> اند خداوند او را جزا دهد و چنين و چنان كند كه اصحاب خود را چه بد پرورش داده است.</a:t>
            </a:r>
          </a:p>
          <a:p>
            <a:pPr lvl="0"/>
            <a:r>
              <a:rPr lang="fa-IR" dirty="0" smtClean="0">
                <a:sym typeface="Arial"/>
              </a:rPr>
              <a:t>برخورد متفاوت امام صادق علیه السلام با دشمن امیرالمومنین:</a:t>
            </a:r>
          </a:p>
          <a:p>
            <a:pPr lvl="1"/>
            <a:r>
              <a:rPr lang="fa-IR" dirty="0" smtClean="0">
                <a:sym typeface="Arial"/>
              </a:rPr>
              <a:t>عَنِ ابْنِ مُسْكَانَ قَالَ: قَالَ لِي أَبُو عَبْدِ اللَّهِ ع إِنِّي لَأَحْسَبُكَ إِذَا شُتِمَ عَلِيٌّ بَيْنَ  يَدَيْكَ لَوْ تَسْتَطِيعُ أَنْ تَأْكُلَ أَنْفَ شَاتِمِهِ لَفَعَلْتَ؟ فَقُلْتُ: إِي وَ اللَّهِ جُعِلْتُ فِدَاكَ إِنِّي لَهَكَذَا وَ أَهْلَ بَيْتِي. فَقَالَ لِي: فَلَا تَفْعَلْ فَوَ اللَّهِ لَرُبَّمَا سَمِعْتُ مَنْ يَشْتِمُ عَلِيّاً وَ مَا بَيْنِي  وَ بَيْنَهُ إِلَّا أُسْطُوَانَةٌ فَأَسْتَتِرُ بِهَا فَإِذَا فَرَغْتُ مِنْ صَلَوَاتِي فَأَمُرُّ بِهِ فَأُسَلِّمُ عَلَيْهِ وَ أُصَافِحُهُ!</a:t>
            </a:r>
            <a:endParaRPr lang="fa-IR" dirty="0">
              <a:sym typeface="Arial"/>
            </a:endParaRPr>
          </a:p>
        </p:txBody>
      </p:sp>
    </p:spTree>
    <p:extLst>
      <p:ext uri="{BB962C8B-B14F-4D97-AF65-F5344CB8AC3E}">
        <p14:creationId xmlns:p14="http://schemas.microsoft.com/office/powerpoint/2010/main" val="13446928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1"/>
                                        </p:tgtEl>
                                        <p:attrNameLst>
                                          <p:attrName>style.visibility</p:attrName>
                                        </p:attrNameLst>
                                      </p:cBhvr>
                                      <p:to>
                                        <p:strVal val="visible"/>
                                      </p:to>
                                    </p:set>
                                    <p:animEffect transition="in" filter="fade">
                                      <p:cBhvr>
                                        <p:cTn id="7" dur="500"/>
                                        <p:tgtEl>
                                          <p:spTgt spid="2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2">
                                            <p:txEl>
                                              <p:pRg st="0" end="0"/>
                                            </p:txEl>
                                          </p:spTgt>
                                        </p:tgtEl>
                                        <p:attrNameLst>
                                          <p:attrName>style.visibility</p:attrName>
                                        </p:attrNameLst>
                                      </p:cBhvr>
                                      <p:to>
                                        <p:strVal val="visible"/>
                                      </p:to>
                                    </p:set>
                                    <p:animEffect transition="in" filter="fade">
                                      <p:cBhvr>
                                        <p:cTn id="12" dur="500"/>
                                        <p:tgtEl>
                                          <p:spTgt spid="2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2">
                                            <p:txEl>
                                              <p:pRg st="1" end="1"/>
                                            </p:txEl>
                                          </p:spTgt>
                                        </p:tgtEl>
                                        <p:attrNameLst>
                                          <p:attrName>style.visibility</p:attrName>
                                        </p:attrNameLst>
                                      </p:cBhvr>
                                      <p:to>
                                        <p:strVal val="visible"/>
                                      </p:to>
                                    </p:set>
                                    <p:animEffect transition="in" filter="fade">
                                      <p:cBhvr>
                                        <p:cTn id="17" dur="500"/>
                                        <p:tgtEl>
                                          <p:spTgt spid="2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2">
                                            <p:txEl>
                                              <p:pRg st="2" end="2"/>
                                            </p:txEl>
                                          </p:spTgt>
                                        </p:tgtEl>
                                        <p:attrNameLst>
                                          <p:attrName>style.visibility</p:attrName>
                                        </p:attrNameLst>
                                      </p:cBhvr>
                                      <p:to>
                                        <p:strVal val="visible"/>
                                      </p:to>
                                    </p:set>
                                    <p:animEffect transition="in" filter="fade">
                                      <p:cBhvr>
                                        <p:cTn id="22" dur="500"/>
                                        <p:tgtEl>
                                          <p:spTgt spid="2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2">
                                            <p:txEl>
                                              <p:pRg st="3" end="3"/>
                                            </p:txEl>
                                          </p:spTgt>
                                        </p:tgtEl>
                                        <p:attrNameLst>
                                          <p:attrName>style.visibility</p:attrName>
                                        </p:attrNameLst>
                                      </p:cBhvr>
                                      <p:to>
                                        <p:strVal val="visible"/>
                                      </p:to>
                                    </p:set>
                                    <p:animEffect transition="in" filter="fade">
                                      <p:cBhvr>
                                        <p:cTn id="27" dur="500"/>
                                        <p:tgtEl>
                                          <p:spTgt spid="2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p:txBody>
          <a:bodyPr/>
          <a:lstStyle/>
          <a:p>
            <a:pPr lvl="0"/>
            <a:r>
              <a:rPr lang="fa-IR" smtClean="0">
                <a:sym typeface="Trebuchet MS"/>
              </a:rPr>
              <a:t>ارتباط با اهل کتاب</a:t>
            </a:r>
            <a:endParaRPr lang="fa-IR">
              <a:sym typeface="Trebuchet MS"/>
            </a:endParaRPr>
          </a:p>
        </p:txBody>
      </p:sp>
      <p:sp>
        <p:nvSpPr>
          <p:cNvPr id="219" name="Shape 219"/>
          <p:cNvSpPr txBox="1">
            <a:spLocks noGrp="1"/>
          </p:cNvSpPr>
          <p:nvPr>
            <p:ph type="body" idx="1"/>
          </p:nvPr>
        </p:nvSpPr>
        <p:spPr/>
        <p:txBody>
          <a:bodyPr>
            <a:normAutofit fontScale="92500" lnSpcReduction="20000"/>
          </a:bodyPr>
          <a:lstStyle/>
          <a:p>
            <a:pPr lvl="0"/>
            <a:r>
              <a:rPr lang="fa-IR" dirty="0" smtClean="0">
                <a:sym typeface="Arial"/>
              </a:rPr>
              <a:t>پیامبر اکرم صلی  الله  علیه  و آله: «من آذی ذمیا فانا خصمه و من کنت خصمه خصمته یوم القیامة.»</a:t>
            </a:r>
            <a:br>
              <a:rPr lang="fa-IR" dirty="0" smtClean="0">
                <a:sym typeface="Arial"/>
              </a:rPr>
            </a:br>
            <a:r>
              <a:rPr lang="fa-IR" dirty="0" smtClean="0">
                <a:sym typeface="Arial"/>
              </a:rPr>
              <a:t>یعنی: هر کس اهل ذمه (یهودی، مسیحی و زرتشتی که در پناه اسلام است.) را آزار رساند، دشمن او خواهم بود و هر کس من دشمن او باشم، روز قیامت دشمنی خود را نسبت به او آشکار خواهم نمود.</a:t>
            </a:r>
          </a:p>
          <a:p>
            <a:pPr lvl="0"/>
            <a:r>
              <a:rPr lang="fa-IR" dirty="0" smtClean="0">
                <a:sym typeface="Arial"/>
              </a:rPr>
              <a:t>از ابن عباس از پیامبر صلی  الله  علیه  و آله: «تصدّقوا علی اهل الادیان کلّها.» (نقل اهل سنت) </a:t>
            </a:r>
            <a:br>
              <a:rPr lang="fa-IR" dirty="0" smtClean="0">
                <a:sym typeface="Arial"/>
              </a:rPr>
            </a:br>
            <a:r>
              <a:rPr lang="fa-IR" dirty="0" smtClean="0">
                <a:sym typeface="Arial"/>
              </a:rPr>
              <a:t>یعنی: به (فقرا) از پیروان همه ادیان الهی صدقه بدهید.</a:t>
            </a:r>
          </a:p>
          <a:p>
            <a:pPr lvl="0"/>
            <a:r>
              <a:rPr lang="fa-IR" dirty="0" smtClean="0">
                <a:sym typeface="Arial"/>
              </a:rPr>
              <a:t>امیرالمؤمنین علیه  السلام در بخشی از نامه  اش به مالک اشتر می فرماید: (نهج البلاغه، نامه 53)</a:t>
            </a:r>
          </a:p>
          <a:p>
            <a:pPr lvl="1"/>
            <a:r>
              <a:rPr lang="fa-IR" dirty="0" smtClean="0">
                <a:sym typeface="Arial"/>
              </a:rPr>
              <a:t>(ای مالک!) مهربان باش و رعیت را با چشمی پرعاطفه و سینه  ای لبریز از محبت بنگر، زنهار که چون درنده  ای به غارت جان و مال آنها بپردازی! پس همانا فرمانبران تو از دو صنف بیرون نیستند: یا مسلمانان و برادر دینی تو هستند و یا (پیروان مذهب بیگانه  اند، که در این صورت) همانند تو انسانند. </a:t>
            </a:r>
          </a:p>
          <a:p>
            <a:pPr lvl="0"/>
            <a:r>
              <a:rPr lang="fa-IR" dirty="0" smtClean="0">
                <a:sym typeface="Arial"/>
              </a:rPr>
              <a:t>کوفی عنان به این بخش سخنان حضرت استناد کرده است:</a:t>
            </a:r>
            <a:endParaRPr lang="de-DE" dirty="0" smtClean="0">
              <a:sym typeface="Arial"/>
            </a:endParaRPr>
          </a:p>
          <a:p>
            <a:pPr lvl="0" algn="l" rtl="0"/>
            <a:r>
              <a:rPr lang="fa-IR" dirty="0" smtClean="0">
                <a:latin typeface="Calibri" panose="020F0502020204030204" pitchFamily="34" charset="0"/>
                <a:cs typeface="Calibri" panose="020F0502020204030204" pitchFamily="34" charset="0"/>
                <a:sym typeface="Arial"/>
                <a:hlinkClick r:id="rId3"/>
              </a:rPr>
              <a:t>http://www.un.org/rights/50/dpi1937.htm</a:t>
            </a:r>
            <a:endParaRPr lang="fa-IR" dirty="0">
              <a:latin typeface="Calibri" panose="020F0502020204030204" pitchFamily="34" charset="0"/>
              <a:cs typeface="Calibri" panose="020F0502020204030204" pitchFamily="34" charset="0"/>
              <a:sym typeface="Arial"/>
              <a:hlinkClick r:id="rId3"/>
            </a:endParaRPr>
          </a:p>
        </p:txBody>
      </p:sp>
    </p:spTree>
    <p:extLst>
      <p:ext uri="{BB962C8B-B14F-4D97-AF65-F5344CB8AC3E}">
        <p14:creationId xmlns:p14="http://schemas.microsoft.com/office/powerpoint/2010/main" val="40779968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8"/>
                                        </p:tgtEl>
                                        <p:attrNameLst>
                                          <p:attrName>style.visibility</p:attrName>
                                        </p:attrNameLst>
                                      </p:cBhvr>
                                      <p:to>
                                        <p:strVal val="visible"/>
                                      </p:to>
                                    </p:set>
                                    <p:animEffect transition="in" filter="fade">
                                      <p:cBhvr>
                                        <p:cTn id="7" dur="500"/>
                                        <p:tgtEl>
                                          <p:spTgt spid="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9">
                                            <p:txEl>
                                              <p:pRg st="0" end="0"/>
                                            </p:txEl>
                                          </p:spTgt>
                                        </p:tgtEl>
                                        <p:attrNameLst>
                                          <p:attrName>style.visibility</p:attrName>
                                        </p:attrNameLst>
                                      </p:cBhvr>
                                      <p:to>
                                        <p:strVal val="visible"/>
                                      </p:to>
                                    </p:set>
                                    <p:animEffect transition="in" filter="fade">
                                      <p:cBhvr>
                                        <p:cTn id="12" dur="500"/>
                                        <p:tgtEl>
                                          <p:spTgt spid="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9">
                                            <p:txEl>
                                              <p:pRg st="1" end="1"/>
                                            </p:txEl>
                                          </p:spTgt>
                                        </p:tgtEl>
                                        <p:attrNameLst>
                                          <p:attrName>style.visibility</p:attrName>
                                        </p:attrNameLst>
                                      </p:cBhvr>
                                      <p:to>
                                        <p:strVal val="visible"/>
                                      </p:to>
                                    </p:set>
                                    <p:animEffect transition="in" filter="fade">
                                      <p:cBhvr>
                                        <p:cTn id="17" dur="500"/>
                                        <p:tgtEl>
                                          <p:spTgt spid="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9">
                                            <p:txEl>
                                              <p:pRg st="2" end="2"/>
                                            </p:txEl>
                                          </p:spTgt>
                                        </p:tgtEl>
                                        <p:attrNameLst>
                                          <p:attrName>style.visibility</p:attrName>
                                        </p:attrNameLst>
                                      </p:cBhvr>
                                      <p:to>
                                        <p:strVal val="visible"/>
                                      </p:to>
                                    </p:set>
                                    <p:animEffect transition="in" filter="fade">
                                      <p:cBhvr>
                                        <p:cTn id="22" dur="500"/>
                                        <p:tgtEl>
                                          <p:spTgt spid="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9">
                                            <p:txEl>
                                              <p:pRg st="3" end="3"/>
                                            </p:txEl>
                                          </p:spTgt>
                                        </p:tgtEl>
                                        <p:attrNameLst>
                                          <p:attrName>style.visibility</p:attrName>
                                        </p:attrNameLst>
                                      </p:cBhvr>
                                      <p:to>
                                        <p:strVal val="visible"/>
                                      </p:to>
                                    </p:set>
                                    <p:animEffect transition="in" filter="fade">
                                      <p:cBhvr>
                                        <p:cTn id="27" dur="500"/>
                                        <p:tgtEl>
                                          <p:spTgt spid="2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19">
                                            <p:txEl>
                                              <p:pRg st="4" end="4"/>
                                            </p:txEl>
                                          </p:spTgt>
                                        </p:tgtEl>
                                        <p:attrNameLst>
                                          <p:attrName>style.visibility</p:attrName>
                                        </p:attrNameLst>
                                      </p:cBhvr>
                                      <p:to>
                                        <p:strVal val="visible"/>
                                      </p:to>
                                    </p:set>
                                    <p:animEffect transition="in" filter="fade">
                                      <p:cBhvr>
                                        <p:cTn id="32" dur="500"/>
                                        <p:tgtEl>
                                          <p:spTgt spid="21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19">
                                            <p:txEl>
                                              <p:pRg st="5" end="5"/>
                                            </p:txEl>
                                          </p:spTgt>
                                        </p:tgtEl>
                                        <p:attrNameLst>
                                          <p:attrName>style.visibility</p:attrName>
                                        </p:attrNameLst>
                                      </p:cBhvr>
                                      <p:to>
                                        <p:strVal val="visible"/>
                                      </p:to>
                                    </p:set>
                                    <p:animEffect transition="in" filter="fade">
                                      <p:cBhvr>
                                        <p:cTn id="37" dur="500"/>
                                        <p:tgtEl>
                                          <p:spTgt spid="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p:txBody>
          <a:bodyPr/>
          <a:lstStyle/>
          <a:p>
            <a:pPr lvl="0"/>
            <a:r>
              <a:rPr lang="fa-IR" smtClean="0">
                <a:sym typeface="Trebuchet MS"/>
              </a:rPr>
              <a:t>ارتباط با اهل کتاب</a:t>
            </a:r>
            <a:endParaRPr lang="fa-IR">
              <a:sym typeface="Trebuchet MS"/>
            </a:endParaRPr>
          </a:p>
        </p:txBody>
      </p:sp>
      <p:sp>
        <p:nvSpPr>
          <p:cNvPr id="226" name="Shape 226"/>
          <p:cNvSpPr txBox="1">
            <a:spLocks noGrp="1"/>
          </p:cNvSpPr>
          <p:nvPr>
            <p:ph type="body" idx="1"/>
          </p:nvPr>
        </p:nvSpPr>
        <p:spPr/>
        <p:txBody>
          <a:bodyPr>
            <a:normAutofit fontScale="92500" lnSpcReduction="20000"/>
          </a:bodyPr>
          <a:lstStyle/>
          <a:p>
            <a:pPr lvl="0" algn="l" rtl="0"/>
            <a:r>
              <a:rPr lang="de-DE" dirty="0" smtClean="0">
                <a:sym typeface="Arial"/>
              </a:rPr>
              <a:t>Julius </a:t>
            </a:r>
            <a:r>
              <a:rPr lang="de-DE" dirty="0" err="1" smtClean="0">
                <a:sym typeface="Arial"/>
              </a:rPr>
              <a:t>Greenstone</a:t>
            </a:r>
            <a:r>
              <a:rPr lang="de-DE" dirty="0" smtClean="0">
                <a:sym typeface="Arial"/>
              </a:rPr>
              <a:t>, The </a:t>
            </a:r>
            <a:r>
              <a:rPr lang="de-DE" dirty="0" err="1" smtClean="0">
                <a:sym typeface="Arial"/>
              </a:rPr>
              <a:t>Messiah</a:t>
            </a:r>
            <a:r>
              <a:rPr lang="de-DE" dirty="0" smtClean="0">
                <a:sym typeface="Arial"/>
              </a:rPr>
              <a:t> </a:t>
            </a:r>
            <a:r>
              <a:rPr lang="de-DE" dirty="0" err="1" smtClean="0">
                <a:sym typeface="Arial"/>
              </a:rPr>
              <a:t>Idea</a:t>
            </a:r>
            <a:r>
              <a:rPr lang="de-DE" dirty="0" smtClean="0">
                <a:sym typeface="Arial"/>
              </a:rPr>
              <a:t> in </a:t>
            </a:r>
            <a:r>
              <a:rPr lang="de-DE" dirty="0" err="1" smtClean="0">
                <a:sym typeface="Arial"/>
              </a:rPr>
              <a:t>Jewish</a:t>
            </a:r>
            <a:r>
              <a:rPr lang="de-DE" dirty="0" smtClean="0">
                <a:sym typeface="Arial"/>
              </a:rPr>
              <a:t> </a:t>
            </a:r>
            <a:r>
              <a:rPr lang="de-DE" dirty="0" err="1" smtClean="0">
                <a:sym typeface="Arial"/>
              </a:rPr>
              <a:t>History</a:t>
            </a:r>
            <a:r>
              <a:rPr lang="de-DE" dirty="0" smtClean="0">
                <a:sym typeface="Arial"/>
              </a:rPr>
              <a:t>, p. 116: </a:t>
            </a:r>
          </a:p>
          <a:p>
            <a:pPr lvl="1" algn="l" rtl="0"/>
            <a:r>
              <a:rPr lang="de-DE" dirty="0" err="1" smtClean="0">
                <a:sym typeface="Arial"/>
              </a:rPr>
              <a:t>Omar's</a:t>
            </a:r>
            <a:r>
              <a:rPr lang="de-DE" dirty="0" smtClean="0">
                <a:sym typeface="Arial"/>
              </a:rPr>
              <a:t> </a:t>
            </a:r>
            <a:r>
              <a:rPr lang="de-DE" dirty="0" err="1" smtClean="0">
                <a:sym typeface="Arial"/>
              </a:rPr>
              <a:t>decrees</a:t>
            </a:r>
            <a:r>
              <a:rPr lang="de-DE" dirty="0" smtClean="0">
                <a:sym typeface="Arial"/>
              </a:rPr>
              <a:t> </a:t>
            </a:r>
            <a:r>
              <a:rPr lang="de-DE" dirty="0" err="1" smtClean="0">
                <a:sym typeface="Arial"/>
              </a:rPr>
              <a:t>were</a:t>
            </a:r>
            <a:r>
              <a:rPr lang="de-DE" dirty="0" smtClean="0">
                <a:sym typeface="Arial"/>
              </a:rPr>
              <a:t> </a:t>
            </a:r>
            <a:r>
              <a:rPr lang="de-DE" dirty="0" err="1" smtClean="0">
                <a:sym typeface="Arial"/>
              </a:rPr>
              <a:t>directed</a:t>
            </a:r>
            <a:r>
              <a:rPr lang="de-DE" dirty="0" smtClean="0">
                <a:sym typeface="Arial"/>
              </a:rPr>
              <a:t> </a:t>
            </a:r>
            <a:r>
              <a:rPr lang="de-DE" dirty="0" err="1" smtClean="0">
                <a:sym typeface="Arial"/>
              </a:rPr>
              <a:t>against</a:t>
            </a:r>
            <a:r>
              <a:rPr lang="de-DE" dirty="0" smtClean="0">
                <a:sym typeface="Arial"/>
              </a:rPr>
              <a:t> Jews </a:t>
            </a:r>
            <a:r>
              <a:rPr lang="de-DE" dirty="0" err="1" smtClean="0">
                <a:sym typeface="Arial"/>
              </a:rPr>
              <a:t>and</a:t>
            </a:r>
            <a:r>
              <a:rPr lang="de-DE" dirty="0" smtClean="0">
                <a:sym typeface="Arial"/>
              </a:rPr>
              <a:t> Christians </a:t>
            </a:r>
            <a:r>
              <a:rPr lang="de-DE" dirty="0" err="1" smtClean="0">
                <a:sym typeface="Arial"/>
              </a:rPr>
              <a:t>alike</a:t>
            </a:r>
            <a:r>
              <a:rPr lang="de-DE" dirty="0" smtClean="0">
                <a:sym typeface="Arial"/>
              </a:rPr>
              <a:t>. The </a:t>
            </a:r>
            <a:r>
              <a:rPr lang="de-DE" dirty="0" err="1" smtClean="0">
                <a:sym typeface="Arial"/>
              </a:rPr>
              <a:t>later</a:t>
            </a:r>
            <a:r>
              <a:rPr lang="de-DE" dirty="0" smtClean="0">
                <a:sym typeface="Arial"/>
              </a:rPr>
              <a:t> </a:t>
            </a:r>
            <a:r>
              <a:rPr lang="de-DE" dirty="0" err="1" smtClean="0">
                <a:sym typeface="Arial"/>
              </a:rPr>
              <a:t>Caliphs</a:t>
            </a:r>
            <a:r>
              <a:rPr lang="de-DE" dirty="0" smtClean="0">
                <a:sym typeface="Arial"/>
              </a:rPr>
              <a:t>, </a:t>
            </a:r>
            <a:r>
              <a:rPr lang="de-DE" dirty="0" err="1" smtClean="0">
                <a:sym typeface="Arial"/>
              </a:rPr>
              <a:t>however</a:t>
            </a:r>
            <a:r>
              <a:rPr lang="de-DE" dirty="0" smtClean="0">
                <a:sym typeface="Arial"/>
              </a:rPr>
              <a:t>, </a:t>
            </a:r>
            <a:r>
              <a:rPr lang="de-DE" dirty="0" err="1" smtClean="0">
                <a:sym typeface="Arial"/>
              </a:rPr>
              <a:t>treated</a:t>
            </a:r>
            <a:r>
              <a:rPr lang="de-DE" dirty="0" smtClean="0">
                <a:sym typeface="Arial"/>
              </a:rPr>
              <a:t> </a:t>
            </a:r>
            <a:r>
              <a:rPr lang="de-DE" dirty="0" err="1" smtClean="0">
                <a:sym typeface="Arial"/>
              </a:rPr>
              <a:t>the</a:t>
            </a:r>
            <a:r>
              <a:rPr lang="de-DE" dirty="0" smtClean="0">
                <a:sym typeface="Arial"/>
              </a:rPr>
              <a:t> Jews </a:t>
            </a:r>
            <a:r>
              <a:rPr lang="de-DE" dirty="0" err="1" smtClean="0">
                <a:sym typeface="Arial"/>
              </a:rPr>
              <a:t>with</a:t>
            </a:r>
            <a:r>
              <a:rPr lang="de-DE" dirty="0" smtClean="0">
                <a:sym typeface="Arial"/>
              </a:rPr>
              <a:t> </a:t>
            </a:r>
            <a:r>
              <a:rPr lang="de-DE" dirty="0" err="1" smtClean="0">
                <a:sym typeface="Arial"/>
              </a:rPr>
              <a:t>great</a:t>
            </a:r>
            <a:r>
              <a:rPr lang="de-DE" dirty="0" smtClean="0">
                <a:sym typeface="Arial"/>
              </a:rPr>
              <a:t> </a:t>
            </a:r>
            <a:r>
              <a:rPr lang="de-DE" dirty="0" err="1" smtClean="0">
                <a:sym typeface="Arial"/>
              </a:rPr>
              <a:t>consideration</a:t>
            </a:r>
            <a:r>
              <a:rPr lang="de-DE" dirty="0" smtClean="0">
                <a:sym typeface="Arial"/>
              </a:rPr>
              <a:t>, </a:t>
            </a:r>
            <a:r>
              <a:rPr lang="de-DE" dirty="0" err="1" smtClean="0">
                <a:sym typeface="Arial"/>
              </a:rPr>
              <a:t>and</a:t>
            </a:r>
            <a:r>
              <a:rPr lang="de-DE" dirty="0" smtClean="0">
                <a:sym typeface="Arial"/>
              </a:rPr>
              <a:t> </a:t>
            </a:r>
            <a:r>
              <a:rPr lang="de-DE" dirty="0" err="1" smtClean="0">
                <a:sym typeface="Arial"/>
              </a:rPr>
              <a:t>regarded</a:t>
            </a:r>
            <a:r>
              <a:rPr lang="de-DE" dirty="0" smtClean="0">
                <a:sym typeface="Arial"/>
              </a:rPr>
              <a:t> </a:t>
            </a:r>
            <a:r>
              <a:rPr lang="de-DE" dirty="0" err="1" smtClean="0">
                <a:sym typeface="Arial"/>
              </a:rPr>
              <a:t>them</a:t>
            </a:r>
            <a:r>
              <a:rPr lang="de-DE" dirty="0" smtClean="0">
                <a:sym typeface="Arial"/>
              </a:rPr>
              <a:t> </a:t>
            </a:r>
            <a:r>
              <a:rPr lang="de-DE" dirty="0" err="1" smtClean="0">
                <a:sym typeface="Arial"/>
              </a:rPr>
              <a:t>as</a:t>
            </a:r>
            <a:r>
              <a:rPr lang="de-DE" dirty="0" smtClean="0">
                <a:sym typeface="Arial"/>
              </a:rPr>
              <a:t> </a:t>
            </a:r>
            <a:r>
              <a:rPr lang="de-DE" dirty="0" err="1" smtClean="0">
                <a:sym typeface="Arial"/>
              </a:rPr>
              <a:t>the</a:t>
            </a:r>
            <a:r>
              <a:rPr lang="de-DE" dirty="0" smtClean="0">
                <a:sym typeface="Arial"/>
              </a:rPr>
              <a:t> </a:t>
            </a:r>
            <a:r>
              <a:rPr lang="de-DE" dirty="0" err="1" smtClean="0">
                <a:sym typeface="Arial"/>
              </a:rPr>
              <a:t>equals</a:t>
            </a:r>
            <a:r>
              <a:rPr lang="de-DE" dirty="0" smtClean="0">
                <a:sym typeface="Arial"/>
              </a:rPr>
              <a:t> </a:t>
            </a:r>
            <a:r>
              <a:rPr lang="de-DE" dirty="0" err="1" smtClean="0">
                <a:sym typeface="Arial"/>
              </a:rPr>
              <a:t>of</a:t>
            </a:r>
            <a:r>
              <a:rPr lang="de-DE" dirty="0" smtClean="0">
                <a:sym typeface="Arial"/>
              </a:rPr>
              <a:t> </a:t>
            </a:r>
            <a:r>
              <a:rPr lang="de-DE" dirty="0" err="1" smtClean="0">
                <a:sym typeface="Arial"/>
              </a:rPr>
              <a:t>the</a:t>
            </a:r>
            <a:r>
              <a:rPr lang="de-DE" dirty="0" smtClean="0">
                <a:sym typeface="Arial"/>
              </a:rPr>
              <a:t> Moslems. </a:t>
            </a:r>
            <a:r>
              <a:rPr lang="de-DE" dirty="0" err="1" smtClean="0">
                <a:sym typeface="Arial"/>
              </a:rPr>
              <a:t>They</a:t>
            </a:r>
            <a:r>
              <a:rPr lang="de-DE" dirty="0" smtClean="0">
                <a:sym typeface="Arial"/>
              </a:rPr>
              <a:t> </a:t>
            </a:r>
            <a:r>
              <a:rPr lang="de-DE" dirty="0" err="1" smtClean="0">
                <a:sym typeface="Arial"/>
              </a:rPr>
              <a:t>appeared</a:t>
            </a:r>
            <a:r>
              <a:rPr lang="de-DE" dirty="0" smtClean="0">
                <a:sym typeface="Arial"/>
              </a:rPr>
              <a:t> </a:t>
            </a:r>
            <a:r>
              <a:rPr lang="de-DE" dirty="0" err="1" smtClean="0">
                <a:sym typeface="Arial"/>
              </a:rPr>
              <a:t>to</a:t>
            </a:r>
            <a:r>
              <a:rPr lang="de-DE" dirty="0" smtClean="0">
                <a:sym typeface="Arial"/>
              </a:rPr>
              <a:t> </a:t>
            </a:r>
            <a:r>
              <a:rPr lang="de-DE" dirty="0" err="1" smtClean="0">
                <a:sym typeface="Arial"/>
              </a:rPr>
              <a:t>the</a:t>
            </a:r>
            <a:r>
              <a:rPr lang="de-DE" dirty="0" smtClean="0">
                <a:sym typeface="Arial"/>
              </a:rPr>
              <a:t> Jews </a:t>
            </a:r>
            <a:r>
              <a:rPr lang="de-DE" dirty="0" err="1" smtClean="0">
                <a:sym typeface="Arial"/>
              </a:rPr>
              <a:t>to</a:t>
            </a:r>
            <a:r>
              <a:rPr lang="de-DE" dirty="0" smtClean="0">
                <a:sym typeface="Arial"/>
              </a:rPr>
              <a:t> </a:t>
            </a:r>
            <a:r>
              <a:rPr lang="de-DE" dirty="0" err="1" smtClean="0">
                <a:sym typeface="Arial"/>
              </a:rPr>
              <a:t>be</a:t>
            </a:r>
            <a:r>
              <a:rPr lang="de-DE" dirty="0" smtClean="0">
                <a:sym typeface="Arial"/>
              </a:rPr>
              <a:t> </a:t>
            </a:r>
            <a:r>
              <a:rPr lang="de-DE" dirty="0" err="1" smtClean="0">
                <a:sym typeface="Arial"/>
              </a:rPr>
              <a:t>their</a:t>
            </a:r>
            <a:r>
              <a:rPr lang="de-DE" dirty="0" smtClean="0">
                <a:sym typeface="Arial"/>
              </a:rPr>
              <a:t> </a:t>
            </a:r>
            <a:r>
              <a:rPr lang="de-DE" dirty="0" err="1" smtClean="0">
                <a:sym typeface="Arial"/>
              </a:rPr>
              <a:t>liberators</a:t>
            </a:r>
            <a:r>
              <a:rPr lang="de-DE" dirty="0" smtClean="0">
                <a:sym typeface="Arial"/>
              </a:rPr>
              <a:t> </a:t>
            </a:r>
            <a:r>
              <a:rPr lang="de-DE" dirty="0" err="1" smtClean="0">
                <a:sym typeface="Arial"/>
              </a:rPr>
              <a:t>from</a:t>
            </a:r>
            <a:r>
              <a:rPr lang="de-DE" dirty="0" smtClean="0">
                <a:sym typeface="Arial"/>
              </a:rPr>
              <a:t> </a:t>
            </a:r>
            <a:r>
              <a:rPr lang="de-DE" dirty="0" err="1" smtClean="0">
                <a:sym typeface="Arial"/>
              </a:rPr>
              <a:t>the</a:t>
            </a:r>
            <a:r>
              <a:rPr lang="de-DE" dirty="0" smtClean="0">
                <a:sym typeface="Arial"/>
              </a:rPr>
              <a:t> Christian </a:t>
            </a:r>
            <a:r>
              <a:rPr lang="de-DE" dirty="0" err="1" smtClean="0">
                <a:sym typeface="Arial"/>
              </a:rPr>
              <a:t>yoke</a:t>
            </a:r>
            <a:r>
              <a:rPr lang="de-DE" dirty="0" smtClean="0">
                <a:sym typeface="Arial"/>
              </a:rPr>
              <a:t>. </a:t>
            </a:r>
            <a:r>
              <a:rPr lang="de-DE" dirty="0" err="1" smtClean="0">
                <a:sym typeface="Arial"/>
              </a:rPr>
              <a:t>Under</a:t>
            </a:r>
            <a:r>
              <a:rPr lang="de-DE" dirty="0" smtClean="0">
                <a:sym typeface="Arial"/>
              </a:rPr>
              <a:t> </a:t>
            </a:r>
            <a:r>
              <a:rPr lang="de-DE" dirty="0" err="1" smtClean="0">
                <a:sym typeface="Arial"/>
              </a:rPr>
              <a:t>the</a:t>
            </a:r>
            <a:r>
              <a:rPr lang="de-DE" dirty="0" smtClean="0">
                <a:sym typeface="Arial"/>
              </a:rPr>
              <a:t> </a:t>
            </a:r>
            <a:r>
              <a:rPr lang="de-DE" dirty="0" err="1" smtClean="0">
                <a:sym typeface="Arial"/>
              </a:rPr>
              <a:t>fourth</a:t>
            </a:r>
            <a:r>
              <a:rPr lang="de-DE" dirty="0" smtClean="0">
                <a:sym typeface="Arial"/>
              </a:rPr>
              <a:t> </a:t>
            </a:r>
            <a:r>
              <a:rPr lang="de-DE" dirty="0" err="1" smtClean="0">
                <a:sym typeface="Arial"/>
              </a:rPr>
              <a:t>Caliph</a:t>
            </a:r>
            <a:r>
              <a:rPr lang="de-DE" dirty="0" smtClean="0">
                <a:sym typeface="Arial"/>
              </a:rPr>
              <a:t>, Ali (656-661), </a:t>
            </a:r>
            <a:r>
              <a:rPr lang="de-DE" u="sng" dirty="0" err="1" smtClean="0">
                <a:sym typeface="Arial"/>
              </a:rPr>
              <a:t>the</a:t>
            </a:r>
            <a:r>
              <a:rPr lang="de-DE" u="sng" dirty="0" smtClean="0">
                <a:sym typeface="Arial"/>
              </a:rPr>
              <a:t> Jews </a:t>
            </a:r>
            <a:r>
              <a:rPr lang="de-DE" u="sng" dirty="0" err="1" smtClean="0">
                <a:sym typeface="Arial"/>
              </a:rPr>
              <a:t>of</a:t>
            </a:r>
            <a:r>
              <a:rPr lang="de-DE" u="sng" dirty="0" smtClean="0">
                <a:sym typeface="Arial"/>
              </a:rPr>
              <a:t> Babylon </a:t>
            </a:r>
            <a:r>
              <a:rPr lang="de-DE" u="sng" dirty="0" err="1" smtClean="0">
                <a:sym typeface="Arial"/>
              </a:rPr>
              <a:t>enjoyed</a:t>
            </a:r>
            <a:r>
              <a:rPr lang="de-DE" u="sng" dirty="0" smtClean="0">
                <a:sym typeface="Arial"/>
              </a:rPr>
              <a:t> a </a:t>
            </a:r>
            <a:r>
              <a:rPr lang="de-DE" u="sng" dirty="0" err="1" smtClean="0">
                <a:sym typeface="Arial"/>
              </a:rPr>
              <a:t>considerable</a:t>
            </a:r>
            <a:r>
              <a:rPr lang="de-DE" u="sng" dirty="0" smtClean="0">
                <a:sym typeface="Arial"/>
              </a:rPr>
              <a:t> </a:t>
            </a:r>
            <a:r>
              <a:rPr lang="de-DE" u="sng" dirty="0" err="1" smtClean="0">
                <a:sym typeface="Arial"/>
              </a:rPr>
              <a:t>amount</a:t>
            </a:r>
            <a:r>
              <a:rPr lang="de-DE" u="sng" dirty="0" smtClean="0">
                <a:sym typeface="Arial"/>
              </a:rPr>
              <a:t> </a:t>
            </a:r>
            <a:r>
              <a:rPr lang="de-DE" u="sng" dirty="0" err="1" smtClean="0">
                <a:sym typeface="Arial"/>
              </a:rPr>
              <a:t>of</a:t>
            </a:r>
            <a:r>
              <a:rPr lang="de-DE" u="sng" dirty="0" smtClean="0">
                <a:sym typeface="Arial"/>
              </a:rPr>
              <a:t> </a:t>
            </a:r>
            <a:r>
              <a:rPr lang="de-DE" u="sng" dirty="0" err="1" smtClean="0">
                <a:sym typeface="Arial"/>
              </a:rPr>
              <a:t>freedom</a:t>
            </a:r>
            <a:r>
              <a:rPr lang="de-DE" dirty="0" smtClean="0">
                <a:sym typeface="Arial"/>
              </a:rPr>
              <a:t>.</a:t>
            </a:r>
          </a:p>
          <a:p>
            <a:pPr lvl="0"/>
            <a:r>
              <a:rPr lang="fa-IR" dirty="0" smtClean="0">
                <a:sym typeface="Arial"/>
              </a:rPr>
              <a:t>بخشی از عهدنامه پیامبر با مسیحیان معروف به آشتی نامه:</a:t>
            </a:r>
          </a:p>
          <a:p>
            <a:pPr lvl="1"/>
            <a:r>
              <a:rPr lang="fa-IR" dirty="0" smtClean="0">
                <a:sym typeface="Arial"/>
              </a:rPr>
              <a:t>براى مسيحيان است، آنچه براى من، نزديكان من، ملت من و طرف داران من است. مثل اين است كه آنان رعيت و اهل ذمّه من هستند. ما هرگونه اذيت كردن آنان را منع م</a:t>
            </a:r>
            <a:r>
              <a:rPr lang="fa-IR" dirty="0" smtClean="0"/>
              <a:t>ی </a:t>
            </a:r>
            <a:r>
              <a:rPr lang="fa-IR" dirty="0" smtClean="0">
                <a:sym typeface="Arial"/>
              </a:rPr>
              <a:t> كنيم... . هيچ اسقفى لازم نيست اسقفيت خود را تغيير دهد. هيچ راهبى لازم نيست كه از رهبانيت خود دست كشد. هركس در صومعه هست، بماند. هركس در گردش است، بگردد. هيچ بنايى از كليساها و محل تجارت آنان نبايد خراب شود، و هيچ چيز از مال كليساها نبايد در بناى مسجد و منازل مسلمانان وارد شود. هركس اين كار را بكند، عهد خدا را شكسته و با رسول او مخالفت ورزيده است.</a:t>
            </a:r>
          </a:p>
        </p:txBody>
      </p:sp>
    </p:spTree>
    <p:extLst>
      <p:ext uri="{BB962C8B-B14F-4D97-AF65-F5344CB8AC3E}">
        <p14:creationId xmlns:p14="http://schemas.microsoft.com/office/powerpoint/2010/main" val="2206292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
                                        </p:tgtEl>
                                        <p:attrNameLst>
                                          <p:attrName>style.visibility</p:attrName>
                                        </p:attrNameLst>
                                      </p:cBhvr>
                                      <p:to>
                                        <p:strVal val="visible"/>
                                      </p:to>
                                    </p:set>
                                    <p:animEffect transition="in" filter="fade">
                                      <p:cBhvr>
                                        <p:cTn id="7" dur="500"/>
                                        <p:tgtEl>
                                          <p:spTgt spid="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p:txBody>
          <a:bodyPr/>
          <a:lstStyle/>
          <a:p>
            <a:pPr lvl="0"/>
            <a:r>
              <a:rPr lang="fa-IR" smtClean="0"/>
              <a:t>شیوه های ارتباط گیری با اهل کتاب</a:t>
            </a:r>
            <a:endParaRPr lang="fa-IR"/>
          </a:p>
        </p:txBody>
      </p:sp>
      <p:sp>
        <p:nvSpPr>
          <p:cNvPr id="5" name="Content Placeholder 4"/>
          <p:cNvSpPr>
            <a:spLocks noGrp="1"/>
          </p:cNvSpPr>
          <p:nvPr>
            <p:ph idx="1"/>
          </p:nvPr>
        </p:nvSpPr>
        <p:spPr/>
        <p:txBody>
          <a:bodyPr>
            <a:normAutofit fontScale="85000" lnSpcReduction="20000"/>
          </a:bodyPr>
          <a:lstStyle/>
          <a:p>
            <a:pPr lvl="0"/>
            <a:r>
              <a:rPr lang="fa-IR" dirty="0"/>
              <a:t>شنوای داستانهای ما درباره پیامبران هستند. </a:t>
            </a:r>
          </a:p>
          <a:p>
            <a:pPr lvl="0"/>
            <a:r>
              <a:rPr lang="fa-IR" dirty="0"/>
              <a:t>شنوای پاسخ به شبهات عمومی در ارتباط با مسلمانان هستند.</a:t>
            </a:r>
          </a:p>
          <a:p>
            <a:pPr lvl="0"/>
            <a:r>
              <a:rPr lang="fa-IR" dirty="0"/>
              <a:t>انتظار منجی</a:t>
            </a:r>
          </a:p>
          <a:p>
            <a:pPr lvl="0"/>
            <a:r>
              <a:rPr lang="fa-IR" dirty="0"/>
              <a:t>ذکر آیات ۸ ممتحنه و ۶۲ بقره برای آنها و اینکه ما اهل کتابی که دارای عمل صالح باشد را بهشتی می دانید</a:t>
            </a:r>
          </a:p>
          <a:p>
            <a:pPr lvl="1"/>
            <a:r>
              <a:rPr lang="fa-IR" dirty="0"/>
              <a:t>لَّا يَنْهَاكُمُ اللَّهُ عَنِ الَّذِينَ لَمْ يُقَاتِلُوكُمْ فِي الدِّينِ وَلَمْ يُخْرِجُوكُم مِّن دِيَارِكُمْ أَن تَبَرُّوهُمْ وَتُقْسِطُوا إِلَيْهِمْ إِنَّ اللَّهَ يُحِبُّ الْمُقْسِطِينَ ﴿ ممتحنه: ٨﴾</a:t>
            </a:r>
          </a:p>
          <a:p>
            <a:pPr lvl="1"/>
            <a:r>
              <a:rPr lang="fa-IR" dirty="0"/>
              <a:t>خدا شما را از آنان که با شما در دین قتال و دشمنی نکرده و شما را از دیارتان بیرون ننمودند نهی نمی‌کند که با آنان نیکی کنید و به عدالت و انصاف رفتار نمایید، که خدا مردم با عدل و داد را بسیار دوست می‌دارد.</a:t>
            </a:r>
          </a:p>
          <a:p>
            <a:pPr lvl="1"/>
            <a:r>
              <a:rPr lang="fa-IR" dirty="0"/>
              <a:t>إِنَّ الَّذِينَ آمَنُوا وَالَّذِينَ هَادُوا </a:t>
            </a:r>
            <a:r>
              <a:rPr lang="fa-IR" dirty="0" smtClean="0"/>
              <a:t>وَالنَّصَارَى </a:t>
            </a:r>
            <a:r>
              <a:rPr lang="fa-IR" dirty="0"/>
              <a:t>وَالصَّابِئِينَ مَنْ آمَنَ بِاللَّهِ وَالْيَوْمِ الْآخِرِ وَعَمِلَ صَالِحًا فَلَهُمْ أَجْرُهُمْ عِندَ رَبِّهِمْ وَلَا خَوْفٌ عَلَيْهِمْ وَلَا هُمْ يَحْزَنُونَ </a:t>
            </a:r>
            <a:r>
              <a:rPr lang="fa-IR" dirty="0" smtClean="0"/>
              <a:t>﴿</a:t>
            </a:r>
            <a:r>
              <a:rPr lang="fa-IR" dirty="0"/>
              <a:t> بقره </a:t>
            </a:r>
            <a:r>
              <a:rPr lang="fa-IR" dirty="0" smtClean="0"/>
              <a:t>: ٦٢</a:t>
            </a:r>
            <a:r>
              <a:rPr lang="fa-IR" dirty="0"/>
              <a:t>﴾</a:t>
            </a:r>
          </a:p>
          <a:p>
            <a:pPr lvl="1"/>
            <a:r>
              <a:rPr lang="fa-IR" dirty="0"/>
              <a:t>هر یک از مسلمانان و یهود و نصاری و صابئان (پیروان حضرت یحیی) که از روی حقیقت به خدا و روز قیامت ایمان آورد و نیکوکاری پیشه کند، البته آنها از خدا پاداش نیک یابند و هیچ گاه بیمناک و اندوهگین نخواهند بود.</a:t>
            </a:r>
          </a:p>
          <a:p>
            <a:pPr lvl="0"/>
            <a:r>
              <a:rPr lang="fa-IR" dirty="0"/>
              <a:t>در مسجد خود برنامه دعوت از مسیحیان و یهودیان داشته باشید. </a:t>
            </a:r>
          </a:p>
        </p:txBody>
      </p:sp>
    </p:spTree>
    <p:extLst>
      <p:ext uri="{BB962C8B-B14F-4D97-AF65-F5344CB8AC3E}">
        <p14:creationId xmlns:p14="http://schemas.microsoft.com/office/powerpoint/2010/main" val="1937580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Shape 239"/>
        <p:cNvGrpSpPr/>
        <p:nvPr/>
      </p:nvGrpSpPr>
      <p:grpSpPr>
        <a:xfrm>
          <a:off x="0" y="0"/>
          <a:ext cx="0" cy="0"/>
          <a:chOff x="0" y="0"/>
          <a:chExt cx="0" cy="0"/>
        </a:xfrm>
      </p:grpSpPr>
      <p:sp>
        <p:nvSpPr>
          <p:cNvPr id="5" name="Title 4"/>
          <p:cNvSpPr>
            <a:spLocks noGrp="1"/>
          </p:cNvSpPr>
          <p:nvPr>
            <p:ph type="title"/>
          </p:nvPr>
        </p:nvSpPr>
        <p:spPr/>
        <p:txBody>
          <a:bodyPr/>
          <a:lstStyle/>
          <a:p>
            <a:endParaRPr lang="de-DE"/>
          </a:p>
        </p:txBody>
      </p:sp>
      <p:sp>
        <p:nvSpPr>
          <p:cNvPr id="7" name="Text Placeholder 6"/>
          <p:cNvSpPr>
            <a:spLocks noGrp="1"/>
          </p:cNvSpPr>
          <p:nvPr>
            <p:ph type="body" sz="half" idx="2"/>
          </p:nvPr>
        </p:nvSpPr>
        <p:spPr/>
        <p:txBody>
          <a:bodyPr/>
          <a:lstStyle/>
          <a:p>
            <a:endParaRPr lang="de-DE"/>
          </a:p>
        </p:txBody>
      </p:sp>
      <p:pic>
        <p:nvPicPr>
          <p:cNvPr id="15" name="Shape 242" descr="The Patent of Mohammed.jpg"/>
          <p:cNvPicPr preferRelativeResize="0">
            <a:picLocks noGrp="1"/>
          </p:cNvPicPr>
          <p:nvPr>
            <p:ph idx="1"/>
          </p:nvPr>
        </p:nvPicPr>
        <p:blipFill rotWithShape="1">
          <a:blip r:embed="rId3">
            <a:alphaModFix/>
          </a:blip>
          <a:stretch/>
        </p:blipFill>
        <p:spPr>
          <a:xfrm>
            <a:off x="2832243" y="192293"/>
            <a:ext cx="4626232" cy="6443220"/>
          </a:xfrm>
          <a:prstGeom prst="rect">
            <a:avLst/>
          </a:prstGeom>
        </p:spPr>
      </p:pic>
    </p:spTree>
    <p:extLst>
      <p:ext uri="{BB962C8B-B14F-4D97-AF65-F5344CB8AC3E}">
        <p14:creationId xmlns:p14="http://schemas.microsoft.com/office/powerpoint/2010/main" val="1745793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p:txBody>
          <a:bodyPr/>
          <a:lstStyle/>
          <a:p>
            <a:pPr lvl="0"/>
            <a:r>
              <a:rPr lang="fa-IR" smtClean="0"/>
              <a:t>جنگ</a:t>
            </a:r>
            <a:r>
              <a:rPr lang="fa-IR" smtClean="0">
                <a:sym typeface="Trebuchet MS"/>
              </a:rPr>
              <a:t> با اهل کتاب در عهد پیامبر</a:t>
            </a:r>
            <a:endParaRPr lang="fa-IR">
              <a:sym typeface="Trebuchet MS"/>
            </a:endParaRPr>
          </a:p>
        </p:txBody>
      </p:sp>
      <p:sp>
        <p:nvSpPr>
          <p:cNvPr id="248" name="Shape 248"/>
          <p:cNvSpPr txBox="1">
            <a:spLocks noGrp="1"/>
          </p:cNvSpPr>
          <p:nvPr>
            <p:ph type="body" idx="1"/>
          </p:nvPr>
        </p:nvSpPr>
        <p:spPr/>
        <p:txBody>
          <a:bodyPr/>
          <a:lstStyle/>
          <a:p>
            <a:pPr lvl="0"/>
            <a:r>
              <a:rPr lang="fa-IR" dirty="0" smtClean="0"/>
              <a:t>نشان دهیم که حکیمانه بوده</a:t>
            </a:r>
          </a:p>
          <a:p>
            <a:pPr lvl="0"/>
            <a:r>
              <a:rPr lang="fa-IR" dirty="0" smtClean="0"/>
              <a:t>اولا مصادیقش می شوند یهود بنی قریضه و بنی نظیر و … و اهل نجران و روم</a:t>
            </a:r>
          </a:p>
          <a:p>
            <a:pPr lvl="0"/>
            <a:r>
              <a:rPr lang="fa-IR" dirty="0" smtClean="0"/>
              <a:t>ثانیا آیا از طرف پیامبر آغاز شده یا ایشان؟</a:t>
            </a:r>
          </a:p>
          <a:p>
            <a:pPr lvl="0"/>
            <a:r>
              <a:rPr lang="fa-IR" dirty="0" smtClean="0"/>
              <a:t>...</a:t>
            </a:r>
            <a:endParaRPr lang="fa-IR" dirty="0"/>
          </a:p>
        </p:txBody>
      </p:sp>
    </p:spTree>
    <p:extLst>
      <p:ext uri="{BB962C8B-B14F-4D97-AF65-F5344CB8AC3E}">
        <p14:creationId xmlns:p14="http://schemas.microsoft.com/office/powerpoint/2010/main" val="22779799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7"/>
                                        </p:tgtEl>
                                        <p:attrNameLst>
                                          <p:attrName>style.visibility</p:attrName>
                                        </p:attrNameLst>
                                      </p:cBhvr>
                                      <p:to>
                                        <p:strVal val="visible"/>
                                      </p:to>
                                    </p:set>
                                    <p:animEffect transition="in" filter="fade">
                                      <p:cBhvr>
                                        <p:cTn id="7" dur="500"/>
                                        <p:tgtEl>
                                          <p:spTgt spid="24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8">
                                            <p:txEl>
                                              <p:pRg st="0" end="0"/>
                                            </p:txEl>
                                          </p:spTgt>
                                        </p:tgtEl>
                                        <p:attrNameLst>
                                          <p:attrName>style.visibility</p:attrName>
                                        </p:attrNameLst>
                                      </p:cBhvr>
                                      <p:to>
                                        <p:strVal val="visible"/>
                                      </p:to>
                                    </p:set>
                                    <p:animEffect transition="in" filter="fade">
                                      <p:cBhvr>
                                        <p:cTn id="12" dur="500"/>
                                        <p:tgtEl>
                                          <p:spTgt spid="24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8">
                                            <p:txEl>
                                              <p:pRg st="1" end="1"/>
                                            </p:txEl>
                                          </p:spTgt>
                                        </p:tgtEl>
                                        <p:attrNameLst>
                                          <p:attrName>style.visibility</p:attrName>
                                        </p:attrNameLst>
                                      </p:cBhvr>
                                      <p:to>
                                        <p:strVal val="visible"/>
                                      </p:to>
                                    </p:set>
                                    <p:animEffect transition="in" filter="fade">
                                      <p:cBhvr>
                                        <p:cTn id="17" dur="500"/>
                                        <p:tgtEl>
                                          <p:spTgt spid="24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8">
                                            <p:txEl>
                                              <p:pRg st="2" end="2"/>
                                            </p:txEl>
                                          </p:spTgt>
                                        </p:tgtEl>
                                        <p:attrNameLst>
                                          <p:attrName>style.visibility</p:attrName>
                                        </p:attrNameLst>
                                      </p:cBhvr>
                                      <p:to>
                                        <p:strVal val="visible"/>
                                      </p:to>
                                    </p:set>
                                    <p:animEffect transition="in" filter="fade">
                                      <p:cBhvr>
                                        <p:cTn id="22" dur="500"/>
                                        <p:tgtEl>
                                          <p:spTgt spid="24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8">
                                            <p:txEl>
                                              <p:pRg st="3" end="3"/>
                                            </p:txEl>
                                          </p:spTgt>
                                        </p:tgtEl>
                                        <p:attrNameLst>
                                          <p:attrName>style.visibility</p:attrName>
                                        </p:attrNameLst>
                                      </p:cBhvr>
                                      <p:to>
                                        <p:strVal val="visible"/>
                                      </p:to>
                                    </p:set>
                                    <p:animEffect transition="in" filter="fade">
                                      <p:cBhvr>
                                        <p:cTn id="27" dur="500"/>
                                        <p:tgtEl>
                                          <p:spTgt spid="2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p:txBody>
          <a:bodyPr/>
          <a:lstStyle/>
          <a:p>
            <a:pPr lvl="0"/>
            <a:r>
              <a:rPr lang="fa-IR" smtClean="0"/>
              <a:t>جنگ</a:t>
            </a:r>
            <a:r>
              <a:rPr lang="fa-IR" smtClean="0">
                <a:sym typeface="Trebuchet MS"/>
              </a:rPr>
              <a:t> با </a:t>
            </a:r>
            <a:r>
              <a:rPr lang="fa-IR" smtClean="0"/>
              <a:t>مسلمانان در عهد امیرالمؤمنین (ع)</a:t>
            </a:r>
            <a:endParaRPr lang="fa-IR"/>
          </a:p>
        </p:txBody>
      </p:sp>
      <p:sp>
        <p:nvSpPr>
          <p:cNvPr id="255" name="Shape 255"/>
          <p:cNvSpPr txBox="1">
            <a:spLocks noGrp="1"/>
          </p:cNvSpPr>
          <p:nvPr>
            <p:ph type="body" idx="1"/>
          </p:nvPr>
        </p:nvSpPr>
        <p:spPr/>
        <p:txBody>
          <a:bodyPr/>
          <a:lstStyle/>
          <a:p>
            <a:pPr lvl="0"/>
            <a:r>
              <a:rPr lang="fa-IR" smtClean="0"/>
              <a:t>توجیه جنگ جمل و خوارج و صفین که با مسلمانانی بودند.</a:t>
            </a:r>
          </a:p>
          <a:p>
            <a:pPr lvl="0"/>
            <a:r>
              <a:rPr lang="fa-IR" smtClean="0"/>
              <a:t>چرا همه اش جنگ؟</a:t>
            </a:r>
          </a:p>
          <a:p>
            <a:pPr lvl="0"/>
            <a:endParaRPr lang="fa-IR"/>
          </a:p>
        </p:txBody>
      </p:sp>
    </p:spTree>
    <p:extLst>
      <p:ext uri="{BB962C8B-B14F-4D97-AF65-F5344CB8AC3E}">
        <p14:creationId xmlns:p14="http://schemas.microsoft.com/office/powerpoint/2010/main" val="27651030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4"/>
                                        </p:tgtEl>
                                        <p:attrNameLst>
                                          <p:attrName>style.visibility</p:attrName>
                                        </p:attrNameLst>
                                      </p:cBhvr>
                                      <p:to>
                                        <p:strVal val="visible"/>
                                      </p:to>
                                    </p:set>
                                    <p:animEffect transition="in" filter="fade">
                                      <p:cBhvr>
                                        <p:cTn id="7" dur="500"/>
                                        <p:tgtEl>
                                          <p:spTgt spid="2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5">
                                            <p:txEl>
                                              <p:pRg st="0" end="0"/>
                                            </p:txEl>
                                          </p:spTgt>
                                        </p:tgtEl>
                                        <p:attrNameLst>
                                          <p:attrName>style.visibility</p:attrName>
                                        </p:attrNameLst>
                                      </p:cBhvr>
                                      <p:to>
                                        <p:strVal val="visible"/>
                                      </p:to>
                                    </p:set>
                                    <p:animEffect transition="in" filter="fade">
                                      <p:cBhvr>
                                        <p:cTn id="12" dur="500"/>
                                        <p:tgtEl>
                                          <p:spTgt spid="2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5">
                                            <p:txEl>
                                              <p:pRg st="1" end="1"/>
                                            </p:txEl>
                                          </p:spTgt>
                                        </p:tgtEl>
                                        <p:attrNameLst>
                                          <p:attrName>style.visibility</p:attrName>
                                        </p:attrNameLst>
                                      </p:cBhvr>
                                      <p:to>
                                        <p:strVal val="visible"/>
                                      </p:to>
                                    </p:set>
                                    <p:animEffect transition="in" filter="fade">
                                      <p:cBhvr>
                                        <p:cTn id="17" dur="500"/>
                                        <p:tgtEl>
                                          <p:spTgt spid="25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5">
                                            <p:txEl>
                                              <p:pRg st="2" end="2"/>
                                            </p:txEl>
                                          </p:spTgt>
                                        </p:tgtEl>
                                        <p:attrNameLst>
                                          <p:attrName>style.visibility</p:attrName>
                                        </p:attrNameLst>
                                      </p:cBhvr>
                                      <p:to>
                                        <p:strVal val="visible"/>
                                      </p:to>
                                    </p:set>
                                    <p:animEffect transition="in" filter="fade">
                                      <p:cBhvr>
                                        <p:cTn id="22" dur="500"/>
                                        <p:tgtEl>
                                          <p:spTgt spid="2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p:txBody>
          <a:bodyPr/>
          <a:lstStyle/>
          <a:p>
            <a:pPr lvl="0"/>
            <a:r>
              <a:rPr lang="fa-IR" smtClean="0"/>
              <a:t>کشورگشایی های عهد خلفا</a:t>
            </a:r>
            <a:endParaRPr lang="fa-IR"/>
          </a:p>
        </p:txBody>
      </p:sp>
      <p:sp>
        <p:nvSpPr>
          <p:cNvPr id="262" name="Shape 262"/>
          <p:cNvSpPr txBox="1">
            <a:spLocks noGrp="1"/>
          </p:cNvSpPr>
          <p:nvPr>
            <p:ph type="body" idx="1"/>
          </p:nvPr>
        </p:nvSpPr>
        <p:spPr/>
        <p:txBody>
          <a:bodyPr/>
          <a:lstStyle/>
          <a:p>
            <a:pPr lvl="0"/>
            <a:r>
              <a:rPr lang="fa-IR" smtClean="0"/>
              <a:t>این موارد مورد تأیید ما شیعه نیست.</a:t>
            </a:r>
          </a:p>
          <a:p>
            <a:pPr lvl="0"/>
            <a:r>
              <a:rPr lang="fa-IR" smtClean="0"/>
              <a:t>حضور امام حسن و امام حسین در سپاه فتح ایران قطعی است؟ حکمتش؟</a:t>
            </a:r>
          </a:p>
          <a:p>
            <a:pPr lvl="0"/>
            <a:r>
              <a:rPr lang="fa-IR" smtClean="0"/>
              <a:t>مردم کشورهای فتح شده، علاقه به ایشان نداشتند.</a:t>
            </a:r>
          </a:p>
          <a:p>
            <a:pPr lvl="0"/>
            <a:endParaRPr lang="fa-IR"/>
          </a:p>
        </p:txBody>
      </p:sp>
    </p:spTree>
    <p:extLst>
      <p:ext uri="{BB962C8B-B14F-4D97-AF65-F5344CB8AC3E}">
        <p14:creationId xmlns:p14="http://schemas.microsoft.com/office/powerpoint/2010/main" val="10575522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1"/>
                                        </p:tgtEl>
                                        <p:attrNameLst>
                                          <p:attrName>style.visibility</p:attrName>
                                        </p:attrNameLst>
                                      </p:cBhvr>
                                      <p:to>
                                        <p:strVal val="visible"/>
                                      </p:to>
                                    </p:set>
                                    <p:animEffect transition="in" filter="fade">
                                      <p:cBhvr>
                                        <p:cTn id="7" dur="500"/>
                                        <p:tgtEl>
                                          <p:spTgt spid="2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2">
                                            <p:txEl>
                                              <p:pRg st="0" end="0"/>
                                            </p:txEl>
                                          </p:spTgt>
                                        </p:tgtEl>
                                        <p:attrNameLst>
                                          <p:attrName>style.visibility</p:attrName>
                                        </p:attrNameLst>
                                      </p:cBhvr>
                                      <p:to>
                                        <p:strVal val="visible"/>
                                      </p:to>
                                    </p:set>
                                    <p:animEffect transition="in" filter="fade">
                                      <p:cBhvr>
                                        <p:cTn id="12" dur="500"/>
                                        <p:tgtEl>
                                          <p:spTgt spid="2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2">
                                            <p:txEl>
                                              <p:pRg st="1" end="1"/>
                                            </p:txEl>
                                          </p:spTgt>
                                        </p:tgtEl>
                                        <p:attrNameLst>
                                          <p:attrName>style.visibility</p:attrName>
                                        </p:attrNameLst>
                                      </p:cBhvr>
                                      <p:to>
                                        <p:strVal val="visible"/>
                                      </p:to>
                                    </p:set>
                                    <p:animEffect transition="in" filter="fade">
                                      <p:cBhvr>
                                        <p:cTn id="17" dur="500"/>
                                        <p:tgtEl>
                                          <p:spTgt spid="26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2">
                                            <p:txEl>
                                              <p:pRg st="2" end="2"/>
                                            </p:txEl>
                                          </p:spTgt>
                                        </p:tgtEl>
                                        <p:attrNameLst>
                                          <p:attrName>style.visibility</p:attrName>
                                        </p:attrNameLst>
                                      </p:cBhvr>
                                      <p:to>
                                        <p:strVal val="visible"/>
                                      </p:to>
                                    </p:set>
                                    <p:animEffect transition="in" filter="fade">
                                      <p:cBhvr>
                                        <p:cTn id="22" dur="500"/>
                                        <p:tgtEl>
                                          <p:spTgt spid="26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62">
                                            <p:txEl>
                                              <p:pRg st="3" end="3"/>
                                            </p:txEl>
                                          </p:spTgt>
                                        </p:tgtEl>
                                        <p:attrNameLst>
                                          <p:attrName>style.visibility</p:attrName>
                                        </p:attrNameLst>
                                      </p:cBhvr>
                                      <p:to>
                                        <p:strVal val="visible"/>
                                      </p:to>
                                    </p:set>
                                    <p:animEffect transition="in" filter="fade">
                                      <p:cBhvr>
                                        <p:cTn id="27" dur="500"/>
                                        <p:tgtEl>
                                          <p:spTgt spid="2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p:txBody>
          <a:bodyPr/>
          <a:lstStyle/>
          <a:p>
            <a:pPr lvl="0"/>
            <a:r>
              <a:rPr lang="fa-IR" smtClean="0"/>
              <a:t>جنگ های صلیبی</a:t>
            </a:r>
            <a:endParaRPr lang="fa-IR"/>
          </a:p>
        </p:txBody>
      </p:sp>
      <p:sp>
        <p:nvSpPr>
          <p:cNvPr id="269" name="Shape 269"/>
          <p:cNvSpPr txBox="1">
            <a:spLocks noGrp="1"/>
          </p:cNvSpPr>
          <p:nvPr>
            <p:ph type="body" idx="1"/>
          </p:nvPr>
        </p:nvSpPr>
        <p:spPr/>
        <p:txBody>
          <a:bodyPr/>
          <a:lstStyle/>
          <a:p>
            <a:pPr lvl="0"/>
            <a:r>
              <a:rPr lang="fa-IR" smtClean="0"/>
              <a:t>گزارشی از توحش اروپا و کلیسا که بدانیم جنگیدن صرفا متعلق به مسلمانان نیست.</a:t>
            </a:r>
          </a:p>
          <a:p>
            <a:pPr lvl="0"/>
            <a:endParaRPr lang="fa-IR"/>
          </a:p>
        </p:txBody>
      </p:sp>
    </p:spTree>
    <p:extLst>
      <p:ext uri="{BB962C8B-B14F-4D97-AF65-F5344CB8AC3E}">
        <p14:creationId xmlns:p14="http://schemas.microsoft.com/office/powerpoint/2010/main" val="18928764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8"/>
                                        </p:tgtEl>
                                        <p:attrNameLst>
                                          <p:attrName>style.visibility</p:attrName>
                                        </p:attrNameLst>
                                      </p:cBhvr>
                                      <p:to>
                                        <p:strVal val="visible"/>
                                      </p:to>
                                    </p:set>
                                    <p:animEffect transition="in" filter="fade">
                                      <p:cBhvr>
                                        <p:cTn id="7" dur="500"/>
                                        <p:tgtEl>
                                          <p:spTgt spid="2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9">
                                            <p:txEl>
                                              <p:pRg st="0" end="0"/>
                                            </p:txEl>
                                          </p:spTgt>
                                        </p:tgtEl>
                                        <p:attrNameLst>
                                          <p:attrName>style.visibility</p:attrName>
                                        </p:attrNameLst>
                                      </p:cBhvr>
                                      <p:to>
                                        <p:strVal val="visible"/>
                                      </p:to>
                                    </p:set>
                                    <p:animEffect transition="in" filter="fade">
                                      <p:cBhvr>
                                        <p:cTn id="12" dur="500"/>
                                        <p:tgtEl>
                                          <p:spTgt spid="26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9">
                                            <p:txEl>
                                              <p:pRg st="1" end="1"/>
                                            </p:txEl>
                                          </p:spTgt>
                                        </p:tgtEl>
                                        <p:attrNameLst>
                                          <p:attrName>style.visibility</p:attrName>
                                        </p:attrNameLst>
                                      </p:cBhvr>
                                      <p:to>
                                        <p:strVal val="visible"/>
                                      </p:to>
                                    </p:set>
                                    <p:animEffect transition="in" filter="fade">
                                      <p:cBhvr>
                                        <p:cTn id="17" dur="500"/>
                                        <p:tgtEl>
                                          <p:spTgt spid="26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p:txBody>
          <a:bodyPr/>
          <a:lstStyle/>
          <a:p>
            <a:pPr lvl="0"/>
            <a:r>
              <a:rPr lang="fa-IR" dirty="0" smtClean="0">
                <a:sym typeface="Trebuchet MS"/>
              </a:rPr>
              <a:t>در این جلسه ...</a:t>
            </a:r>
            <a:endParaRPr lang="fa-IR" dirty="0">
              <a:sym typeface="Trebuchet MS"/>
            </a:endParaRPr>
          </a:p>
        </p:txBody>
      </p:sp>
      <p:sp>
        <p:nvSpPr>
          <p:cNvPr id="155" name="Shape 155"/>
          <p:cNvSpPr txBox="1">
            <a:spLocks noGrp="1"/>
          </p:cNvSpPr>
          <p:nvPr>
            <p:ph type="body" idx="1"/>
          </p:nvPr>
        </p:nvSpPr>
        <p:spPr/>
        <p:txBody>
          <a:bodyPr>
            <a:normAutofit fontScale="85000" lnSpcReduction="20000"/>
          </a:bodyPr>
          <a:lstStyle/>
          <a:p>
            <a:pPr lvl="1"/>
            <a:r>
              <a:rPr lang="fa-IR" dirty="0" smtClean="0">
                <a:sym typeface="Arial"/>
              </a:rPr>
              <a:t>مقدمه</a:t>
            </a:r>
          </a:p>
          <a:p>
            <a:pPr lvl="1"/>
            <a:r>
              <a:rPr lang="fa-IR" dirty="0" smtClean="0">
                <a:sym typeface="Arial"/>
              </a:rPr>
              <a:t>محوریت «حبّ فی الله و بُغض فی الله»</a:t>
            </a:r>
          </a:p>
          <a:p>
            <a:pPr lvl="1"/>
            <a:r>
              <a:rPr lang="fa-IR" dirty="0" smtClean="0">
                <a:sym typeface="Arial"/>
              </a:rPr>
              <a:t>روابط انسانی و مشترکاتِ بینِ ما انسان ها</a:t>
            </a:r>
          </a:p>
          <a:p>
            <a:pPr lvl="1"/>
            <a:r>
              <a:rPr lang="fa-IR" dirty="0" smtClean="0">
                <a:sym typeface="Arial"/>
              </a:rPr>
              <a:t>پیوندهای فیمابین ما با برخی گروه ها </a:t>
            </a:r>
          </a:p>
          <a:p>
            <a:pPr lvl="1"/>
            <a:r>
              <a:rPr lang="fa-IR" dirty="0" smtClean="0">
                <a:sym typeface="Arial"/>
              </a:rPr>
              <a:t>چهارچوب های شرعی احکام اسلام برای ارتباط با دیگران</a:t>
            </a:r>
          </a:p>
          <a:p>
            <a:pPr lvl="2"/>
            <a:r>
              <a:rPr lang="fa-IR" dirty="0" smtClean="0">
                <a:sym typeface="Arial"/>
              </a:rPr>
              <a:t>احکام نجاسات</a:t>
            </a:r>
          </a:p>
          <a:p>
            <a:pPr lvl="2"/>
            <a:r>
              <a:rPr lang="fa-IR" dirty="0" smtClean="0">
                <a:sym typeface="Arial"/>
              </a:rPr>
              <a:t>احکام طعام و ذبیحه</a:t>
            </a:r>
          </a:p>
          <a:p>
            <a:pPr lvl="2"/>
            <a:r>
              <a:rPr lang="fa-IR" dirty="0" smtClean="0">
                <a:sym typeface="Arial"/>
              </a:rPr>
              <a:t>احکام ازدواج</a:t>
            </a:r>
          </a:p>
          <a:p>
            <a:pPr lvl="2"/>
            <a:r>
              <a:rPr lang="fa-IR" dirty="0" smtClean="0">
                <a:sym typeface="Arial"/>
              </a:rPr>
              <a:t>احکام معامله و دادوستد</a:t>
            </a:r>
          </a:p>
          <a:p>
            <a:pPr lvl="2"/>
            <a:r>
              <a:rPr lang="fa-IR" dirty="0" smtClean="0">
                <a:sym typeface="Arial"/>
              </a:rPr>
              <a:t>احکام معاشرت</a:t>
            </a:r>
          </a:p>
          <a:p>
            <a:pPr lvl="1"/>
            <a:r>
              <a:rPr lang="fa-IR" dirty="0" smtClean="0">
                <a:sym typeface="Arial"/>
              </a:rPr>
              <a:t>ارتباط با اهل سنت</a:t>
            </a:r>
          </a:p>
          <a:p>
            <a:pPr lvl="1"/>
            <a:r>
              <a:rPr lang="fa-IR" dirty="0" smtClean="0">
                <a:sym typeface="Arial"/>
              </a:rPr>
              <a:t>ارتباط با اهل کتاب</a:t>
            </a:r>
            <a:endParaRPr lang="fa-IR" dirty="0">
              <a:sym typeface="Arial"/>
            </a:endParaRPr>
          </a:p>
        </p:txBody>
      </p:sp>
    </p:spTree>
    <p:extLst>
      <p:ext uri="{BB962C8B-B14F-4D97-AF65-F5344CB8AC3E}">
        <p14:creationId xmlns:p14="http://schemas.microsoft.com/office/powerpoint/2010/main" val="36395481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p:txBody>
          <a:bodyPr/>
          <a:lstStyle/>
          <a:p>
            <a:pPr lvl="0"/>
            <a:r>
              <a:rPr lang="fa-IR" smtClean="0"/>
              <a:t>قوانین حقوق بشر</a:t>
            </a:r>
            <a:endParaRPr lang="fa-IR"/>
          </a:p>
        </p:txBody>
      </p:sp>
      <p:sp>
        <p:nvSpPr>
          <p:cNvPr id="276" name="Shape 276"/>
          <p:cNvSpPr txBox="1">
            <a:spLocks noGrp="1"/>
          </p:cNvSpPr>
          <p:nvPr>
            <p:ph type="body" idx="1"/>
          </p:nvPr>
        </p:nvSpPr>
        <p:spPr/>
        <p:txBody>
          <a:bodyPr/>
          <a:lstStyle/>
          <a:p>
            <a:pPr lvl="0"/>
            <a:r>
              <a:rPr lang="fa-IR" smtClean="0"/>
              <a:t>نمونه هایی از قوانین منشور حقوق بشر کنونی</a:t>
            </a:r>
            <a:endParaRPr lang="fa-IR"/>
          </a:p>
        </p:txBody>
      </p:sp>
    </p:spTree>
    <p:extLst>
      <p:ext uri="{BB962C8B-B14F-4D97-AF65-F5344CB8AC3E}">
        <p14:creationId xmlns:p14="http://schemas.microsoft.com/office/powerpoint/2010/main" val="21986436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5"/>
                                        </p:tgtEl>
                                        <p:attrNameLst>
                                          <p:attrName>style.visibility</p:attrName>
                                        </p:attrNameLst>
                                      </p:cBhvr>
                                      <p:to>
                                        <p:strVal val="visible"/>
                                      </p:to>
                                    </p:set>
                                    <p:animEffect transition="in" filter="fade">
                                      <p:cBhvr>
                                        <p:cTn id="7" dur="500"/>
                                        <p:tgtEl>
                                          <p:spTgt spid="2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6">
                                            <p:txEl>
                                              <p:pRg st="0" end="0"/>
                                            </p:txEl>
                                          </p:spTgt>
                                        </p:tgtEl>
                                        <p:attrNameLst>
                                          <p:attrName>style.visibility</p:attrName>
                                        </p:attrNameLst>
                                      </p:cBhvr>
                                      <p:to>
                                        <p:strVal val="visible"/>
                                      </p:to>
                                    </p:set>
                                    <p:animEffect transition="in" filter="fade">
                                      <p:cBhvr>
                                        <p:cTn id="12" dur="500"/>
                                        <p:tgtEl>
                                          <p:spTgt spid="2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p:txBody>
          <a:bodyPr/>
          <a:lstStyle/>
          <a:p>
            <a:pPr lvl="0"/>
            <a:r>
              <a:rPr lang="fa-IR" smtClean="0">
                <a:sym typeface="Trebuchet MS"/>
              </a:rPr>
              <a:t>مقدمه</a:t>
            </a:r>
            <a:endParaRPr lang="fa-IR">
              <a:sym typeface="Trebuchet MS"/>
            </a:endParaRPr>
          </a:p>
        </p:txBody>
      </p:sp>
      <p:sp>
        <p:nvSpPr>
          <p:cNvPr id="162" name="Shape 162"/>
          <p:cNvSpPr txBox="1">
            <a:spLocks noGrp="1"/>
          </p:cNvSpPr>
          <p:nvPr>
            <p:ph type="body" idx="1"/>
          </p:nvPr>
        </p:nvSpPr>
        <p:spPr/>
        <p:txBody>
          <a:bodyPr>
            <a:normAutofit lnSpcReduction="10000"/>
          </a:bodyPr>
          <a:lstStyle/>
          <a:p>
            <a:pPr lvl="0"/>
            <a:r>
              <a:rPr lang="fa-IR" dirty="0" smtClean="0">
                <a:sym typeface="Arial"/>
              </a:rPr>
              <a:t>پرسش های کلیدی:</a:t>
            </a:r>
          </a:p>
          <a:p>
            <a:pPr lvl="1"/>
            <a:r>
              <a:rPr lang="fa-IR" dirty="0" smtClean="0">
                <a:sym typeface="Arial"/>
              </a:rPr>
              <a:t>آیا از نظر اسلام مسلمانان مجاز به پیوند و ارتباط با پیروان دیگر ادیان هستند؟ تا چه حدی؟</a:t>
            </a:r>
          </a:p>
          <a:p>
            <a:pPr lvl="1"/>
            <a:r>
              <a:rPr lang="fa-IR" dirty="0" smtClean="0">
                <a:sym typeface="Arial"/>
              </a:rPr>
              <a:t>این ارتباط بر چه مبنایی باید باشد؟ </a:t>
            </a:r>
          </a:p>
          <a:p>
            <a:pPr lvl="1"/>
            <a:r>
              <a:rPr lang="fa-IR" dirty="0" smtClean="0">
                <a:sym typeface="Arial"/>
              </a:rPr>
              <a:t>حدود ارتباط با پیروان دیگر فرق اسلامی چیست؟ </a:t>
            </a:r>
          </a:p>
          <a:p>
            <a:pPr lvl="0"/>
            <a:r>
              <a:rPr lang="fa-IR" dirty="0" smtClean="0">
                <a:sym typeface="Arial"/>
              </a:rPr>
              <a:t>نکات قابل توجه در ارتباط با غیرمسلمانان و غیرشیعیان</a:t>
            </a:r>
          </a:p>
          <a:p>
            <a:pPr lvl="1"/>
            <a:r>
              <a:rPr lang="fa-IR" dirty="0" smtClean="0">
                <a:sym typeface="Arial"/>
              </a:rPr>
              <a:t>محوریت «حبّ فی الله و بُغض فی الله»</a:t>
            </a:r>
          </a:p>
          <a:p>
            <a:pPr lvl="1"/>
            <a:r>
              <a:rPr lang="fa-IR" dirty="0" smtClean="0">
                <a:sym typeface="Arial"/>
              </a:rPr>
              <a:t>روابط انسانی و مشترکاتِ بینِ ما انسان ها</a:t>
            </a:r>
          </a:p>
          <a:p>
            <a:pPr lvl="1"/>
            <a:r>
              <a:rPr lang="fa-IR" dirty="0" smtClean="0">
                <a:sym typeface="Arial"/>
              </a:rPr>
              <a:t>پیوندهای فیمابین ما با برخی گروه ها (خویشاوندی، همسایگی، ...) و حقوق متقابل فیمابین</a:t>
            </a:r>
          </a:p>
          <a:p>
            <a:pPr lvl="1"/>
            <a:r>
              <a:rPr lang="fa-IR" dirty="0" smtClean="0">
                <a:sym typeface="Arial"/>
              </a:rPr>
              <a:t>چهارچوب های شرعی بیان شده در احکام اسلام برای ارتباط با کافران، اهل کتاب و اهلِ تسنن</a:t>
            </a:r>
            <a:endParaRPr lang="fa-IR" dirty="0">
              <a:sym typeface="Arial"/>
            </a:endParaRPr>
          </a:p>
        </p:txBody>
      </p:sp>
    </p:spTree>
    <p:extLst>
      <p:ext uri="{BB962C8B-B14F-4D97-AF65-F5344CB8AC3E}">
        <p14:creationId xmlns:p14="http://schemas.microsoft.com/office/powerpoint/2010/main" val="39547950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1"/>
                                        </p:tgtEl>
                                        <p:attrNameLst>
                                          <p:attrName>style.visibility</p:attrName>
                                        </p:attrNameLst>
                                      </p:cBhvr>
                                      <p:to>
                                        <p:strVal val="visible"/>
                                      </p:to>
                                    </p:set>
                                    <p:animEffect transition="in" filter="fade">
                                      <p:cBhvr>
                                        <p:cTn id="7" dur="500"/>
                                        <p:tgtEl>
                                          <p:spTgt spid="1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2">
                                            <p:txEl>
                                              <p:pRg st="0" end="0"/>
                                            </p:txEl>
                                          </p:spTgt>
                                        </p:tgtEl>
                                        <p:attrNameLst>
                                          <p:attrName>style.visibility</p:attrName>
                                        </p:attrNameLst>
                                      </p:cBhvr>
                                      <p:to>
                                        <p:strVal val="visible"/>
                                      </p:to>
                                    </p:set>
                                    <p:animEffect transition="in" filter="fade">
                                      <p:cBhvr>
                                        <p:cTn id="12" dur="500"/>
                                        <p:tgtEl>
                                          <p:spTgt spid="1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2">
                                            <p:txEl>
                                              <p:pRg st="1" end="1"/>
                                            </p:txEl>
                                          </p:spTgt>
                                        </p:tgtEl>
                                        <p:attrNameLst>
                                          <p:attrName>style.visibility</p:attrName>
                                        </p:attrNameLst>
                                      </p:cBhvr>
                                      <p:to>
                                        <p:strVal val="visible"/>
                                      </p:to>
                                    </p:set>
                                    <p:animEffect transition="in" filter="fade">
                                      <p:cBhvr>
                                        <p:cTn id="17" dur="500"/>
                                        <p:tgtEl>
                                          <p:spTgt spid="16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2">
                                            <p:txEl>
                                              <p:pRg st="2" end="2"/>
                                            </p:txEl>
                                          </p:spTgt>
                                        </p:tgtEl>
                                        <p:attrNameLst>
                                          <p:attrName>style.visibility</p:attrName>
                                        </p:attrNameLst>
                                      </p:cBhvr>
                                      <p:to>
                                        <p:strVal val="visible"/>
                                      </p:to>
                                    </p:set>
                                    <p:animEffect transition="in" filter="fade">
                                      <p:cBhvr>
                                        <p:cTn id="22" dur="500"/>
                                        <p:tgtEl>
                                          <p:spTgt spid="16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2">
                                            <p:txEl>
                                              <p:pRg st="3" end="3"/>
                                            </p:txEl>
                                          </p:spTgt>
                                        </p:tgtEl>
                                        <p:attrNameLst>
                                          <p:attrName>style.visibility</p:attrName>
                                        </p:attrNameLst>
                                      </p:cBhvr>
                                      <p:to>
                                        <p:strVal val="visible"/>
                                      </p:to>
                                    </p:set>
                                    <p:animEffect transition="in" filter="fade">
                                      <p:cBhvr>
                                        <p:cTn id="27" dur="500"/>
                                        <p:tgtEl>
                                          <p:spTgt spid="16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2">
                                            <p:txEl>
                                              <p:pRg st="4" end="4"/>
                                            </p:txEl>
                                          </p:spTgt>
                                        </p:tgtEl>
                                        <p:attrNameLst>
                                          <p:attrName>style.visibility</p:attrName>
                                        </p:attrNameLst>
                                      </p:cBhvr>
                                      <p:to>
                                        <p:strVal val="visible"/>
                                      </p:to>
                                    </p:set>
                                    <p:animEffect transition="in" filter="fade">
                                      <p:cBhvr>
                                        <p:cTn id="32" dur="500"/>
                                        <p:tgtEl>
                                          <p:spTgt spid="16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2">
                                            <p:txEl>
                                              <p:pRg st="5" end="5"/>
                                            </p:txEl>
                                          </p:spTgt>
                                        </p:tgtEl>
                                        <p:attrNameLst>
                                          <p:attrName>style.visibility</p:attrName>
                                        </p:attrNameLst>
                                      </p:cBhvr>
                                      <p:to>
                                        <p:strVal val="visible"/>
                                      </p:to>
                                    </p:set>
                                    <p:animEffect transition="in" filter="fade">
                                      <p:cBhvr>
                                        <p:cTn id="37" dur="500"/>
                                        <p:tgtEl>
                                          <p:spTgt spid="16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2">
                                            <p:txEl>
                                              <p:pRg st="6" end="6"/>
                                            </p:txEl>
                                          </p:spTgt>
                                        </p:tgtEl>
                                        <p:attrNameLst>
                                          <p:attrName>style.visibility</p:attrName>
                                        </p:attrNameLst>
                                      </p:cBhvr>
                                      <p:to>
                                        <p:strVal val="visible"/>
                                      </p:to>
                                    </p:set>
                                    <p:animEffect transition="in" filter="fade">
                                      <p:cBhvr>
                                        <p:cTn id="42" dur="500"/>
                                        <p:tgtEl>
                                          <p:spTgt spid="16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2">
                                            <p:txEl>
                                              <p:pRg st="7" end="7"/>
                                            </p:txEl>
                                          </p:spTgt>
                                        </p:tgtEl>
                                        <p:attrNameLst>
                                          <p:attrName>style.visibility</p:attrName>
                                        </p:attrNameLst>
                                      </p:cBhvr>
                                      <p:to>
                                        <p:strVal val="visible"/>
                                      </p:to>
                                    </p:set>
                                    <p:animEffect transition="in" filter="fade">
                                      <p:cBhvr>
                                        <p:cTn id="47" dur="500"/>
                                        <p:tgtEl>
                                          <p:spTgt spid="16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62">
                                            <p:txEl>
                                              <p:pRg st="8" end="8"/>
                                            </p:txEl>
                                          </p:spTgt>
                                        </p:tgtEl>
                                        <p:attrNameLst>
                                          <p:attrName>style.visibility</p:attrName>
                                        </p:attrNameLst>
                                      </p:cBhvr>
                                      <p:to>
                                        <p:strVal val="visible"/>
                                      </p:to>
                                    </p:set>
                                    <p:animEffect transition="in" filter="fade">
                                      <p:cBhvr>
                                        <p:cTn id="52" dur="500"/>
                                        <p:tgtEl>
                                          <p:spTgt spid="16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p:txBody>
          <a:bodyPr/>
          <a:lstStyle/>
          <a:p>
            <a:pPr lvl="0"/>
            <a:r>
              <a:rPr lang="fa-IR" smtClean="0">
                <a:sym typeface="Trebuchet MS"/>
              </a:rPr>
              <a:t>محوریت «حبّ فی الله و بُغض فی الله»</a:t>
            </a:r>
            <a:endParaRPr lang="fa-IR">
              <a:sym typeface="Trebuchet MS"/>
            </a:endParaRPr>
          </a:p>
        </p:txBody>
      </p:sp>
      <p:sp>
        <p:nvSpPr>
          <p:cNvPr id="169" name="Shape 169"/>
          <p:cNvSpPr txBox="1">
            <a:spLocks noGrp="1"/>
          </p:cNvSpPr>
          <p:nvPr>
            <p:ph type="body" idx="1"/>
          </p:nvPr>
        </p:nvSpPr>
        <p:spPr/>
        <p:txBody>
          <a:bodyPr/>
          <a:lstStyle/>
          <a:p>
            <a:pPr lvl="0"/>
            <a:r>
              <a:rPr lang="fa-IR" dirty="0" smtClean="0">
                <a:sym typeface="Arial"/>
              </a:rPr>
              <a:t>ما مخلوقِ خدا هستیم، پس بایستی حرمت خدا را بلند بداریم</a:t>
            </a:r>
          </a:p>
          <a:p>
            <a:pPr lvl="0"/>
            <a:r>
              <a:rPr lang="fa-IR" dirty="0" smtClean="0">
                <a:sym typeface="Arial"/>
              </a:rPr>
              <a:t>دوستی با دوستان خدا و دشمنی با دشمنان او، یک </a:t>
            </a:r>
            <a:r>
              <a:rPr lang="fa-IR" dirty="0" smtClean="0"/>
              <a:t>تعلیم شیرین</a:t>
            </a:r>
            <a:r>
              <a:rPr lang="fa-IR" dirty="0" smtClean="0">
                <a:sym typeface="Arial"/>
              </a:rPr>
              <a:t> عقلی است</a:t>
            </a:r>
          </a:p>
          <a:p>
            <a:pPr lvl="0"/>
            <a:r>
              <a:rPr lang="fa-IR" dirty="0" smtClean="0">
                <a:sym typeface="Arial"/>
              </a:rPr>
              <a:t>هر انسانی با منعم خودش از میان انسان ها یا با مبغض خودش از میان انسان ها همین رفتار را می پسندد که داشته باشد</a:t>
            </a:r>
          </a:p>
          <a:p>
            <a:pPr lvl="0"/>
            <a:r>
              <a:rPr lang="fa-IR" dirty="0" smtClean="0">
                <a:sym typeface="Arial"/>
              </a:rPr>
              <a:t>روابطمان را با هر کسی بر مبنای «حبّ فی الله و بُغض فی الله» تنظیم کنیم</a:t>
            </a:r>
          </a:p>
          <a:p>
            <a:pPr lvl="0"/>
            <a:r>
              <a:rPr lang="fa-IR" dirty="0" smtClean="0">
                <a:latin typeface="Adobe Arabic" panose="02040503050201020203" pitchFamily="18" charset="-78"/>
                <a:cs typeface="Adobe Arabic" panose="02040503050201020203" pitchFamily="18" charset="-78"/>
                <a:sym typeface="Calibri"/>
              </a:rPr>
              <a:t>لَّا يَنْهَاكُمُ اللَّهُ عَنِ الَّذِينَ لَمْ يُقَاتِلُوكُمْ فِي الدِّينِ وَلَمْ يُخْرِجُوكُم مِّن دِيَارِكُمْ أَن تَبَرُّوهُمْ وَتُقْسِطُوا إِلَيْهِمْ إِنَّ اللَّهَ يُحِبُّ الْمُقْسِطِينَ (ممتحنه آیه ۸)</a:t>
            </a:r>
          </a:p>
          <a:p>
            <a:pPr lvl="0"/>
            <a:endParaRPr lang="fa-IR" dirty="0"/>
          </a:p>
        </p:txBody>
      </p:sp>
    </p:spTree>
    <p:extLst>
      <p:ext uri="{BB962C8B-B14F-4D97-AF65-F5344CB8AC3E}">
        <p14:creationId xmlns:p14="http://schemas.microsoft.com/office/powerpoint/2010/main" val="18969664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fade">
                                      <p:cBhvr>
                                        <p:cTn id="7" dur="500"/>
                                        <p:tgtEl>
                                          <p:spTgt spid="1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
                                            <p:txEl>
                                              <p:pRg st="0" end="0"/>
                                            </p:txEl>
                                          </p:spTgt>
                                        </p:tgtEl>
                                        <p:attrNameLst>
                                          <p:attrName>style.visibility</p:attrName>
                                        </p:attrNameLst>
                                      </p:cBhvr>
                                      <p:to>
                                        <p:strVal val="visible"/>
                                      </p:to>
                                    </p:set>
                                    <p:animEffect transition="in" filter="fade">
                                      <p:cBhvr>
                                        <p:cTn id="12" dur="500"/>
                                        <p:tgtEl>
                                          <p:spTgt spid="16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9">
                                            <p:txEl>
                                              <p:pRg st="1" end="1"/>
                                            </p:txEl>
                                          </p:spTgt>
                                        </p:tgtEl>
                                        <p:attrNameLst>
                                          <p:attrName>style.visibility</p:attrName>
                                        </p:attrNameLst>
                                      </p:cBhvr>
                                      <p:to>
                                        <p:strVal val="visible"/>
                                      </p:to>
                                    </p:set>
                                    <p:animEffect transition="in" filter="fade">
                                      <p:cBhvr>
                                        <p:cTn id="17" dur="500"/>
                                        <p:tgtEl>
                                          <p:spTgt spid="16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9">
                                            <p:txEl>
                                              <p:pRg st="2" end="2"/>
                                            </p:txEl>
                                          </p:spTgt>
                                        </p:tgtEl>
                                        <p:attrNameLst>
                                          <p:attrName>style.visibility</p:attrName>
                                        </p:attrNameLst>
                                      </p:cBhvr>
                                      <p:to>
                                        <p:strVal val="visible"/>
                                      </p:to>
                                    </p:set>
                                    <p:animEffect transition="in" filter="fade">
                                      <p:cBhvr>
                                        <p:cTn id="22" dur="500"/>
                                        <p:tgtEl>
                                          <p:spTgt spid="16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9">
                                            <p:txEl>
                                              <p:pRg st="3" end="3"/>
                                            </p:txEl>
                                          </p:spTgt>
                                        </p:tgtEl>
                                        <p:attrNameLst>
                                          <p:attrName>style.visibility</p:attrName>
                                        </p:attrNameLst>
                                      </p:cBhvr>
                                      <p:to>
                                        <p:strVal val="visible"/>
                                      </p:to>
                                    </p:set>
                                    <p:animEffect transition="in" filter="fade">
                                      <p:cBhvr>
                                        <p:cTn id="27" dur="500"/>
                                        <p:tgtEl>
                                          <p:spTgt spid="16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9">
                                            <p:txEl>
                                              <p:pRg st="4" end="4"/>
                                            </p:txEl>
                                          </p:spTgt>
                                        </p:tgtEl>
                                        <p:attrNameLst>
                                          <p:attrName>style.visibility</p:attrName>
                                        </p:attrNameLst>
                                      </p:cBhvr>
                                      <p:to>
                                        <p:strVal val="visible"/>
                                      </p:to>
                                    </p:set>
                                    <p:animEffect transition="in" filter="fade">
                                      <p:cBhvr>
                                        <p:cTn id="32" dur="500"/>
                                        <p:tgtEl>
                                          <p:spTgt spid="16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p:txBody>
          <a:bodyPr/>
          <a:lstStyle/>
          <a:p>
            <a:pPr lvl="0"/>
            <a:r>
              <a:rPr lang="fa-IR" smtClean="0"/>
              <a:t>مبنای حب فی الله و بغض فی الله</a:t>
            </a:r>
            <a:endParaRPr lang="fa-IR"/>
          </a:p>
        </p:txBody>
      </p:sp>
      <p:sp>
        <p:nvSpPr>
          <p:cNvPr id="283" name="Shape 283"/>
          <p:cNvSpPr txBox="1">
            <a:spLocks noGrp="1"/>
          </p:cNvSpPr>
          <p:nvPr>
            <p:ph type="body" idx="1"/>
          </p:nvPr>
        </p:nvSpPr>
        <p:spPr/>
        <p:txBody>
          <a:bodyPr/>
          <a:lstStyle/>
          <a:p>
            <a:pPr lvl="0"/>
            <a:r>
              <a:rPr lang="fa-IR" dirty="0" smtClean="0"/>
              <a:t>دوستان خدا را اگرچه بداخلاق باشند، بیشتر از دشمنان خدا دوست داشته باشیم.</a:t>
            </a:r>
          </a:p>
          <a:p>
            <a:pPr lvl="0"/>
            <a:r>
              <a:rPr lang="fa-IR" dirty="0" smtClean="0"/>
              <a:t>درخصوص غیرشیعیان مقوله استضعاف را درنظر داشته باشیم.</a:t>
            </a:r>
          </a:p>
          <a:p>
            <a:pPr lvl="0"/>
            <a:r>
              <a:rPr lang="fa-IR" dirty="0" smtClean="0"/>
              <a:t>خود را نزد خداوند برتر از غیرشیعیان ندانیم و به تقصیرهای خود متذکر باشیم.</a:t>
            </a:r>
          </a:p>
          <a:p>
            <a:pPr lvl="0"/>
            <a:endParaRPr lang="fa-IR" dirty="0"/>
          </a:p>
        </p:txBody>
      </p:sp>
    </p:spTree>
    <p:extLst>
      <p:ext uri="{BB962C8B-B14F-4D97-AF65-F5344CB8AC3E}">
        <p14:creationId xmlns:p14="http://schemas.microsoft.com/office/powerpoint/2010/main" val="13569472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2"/>
                                        </p:tgtEl>
                                        <p:attrNameLst>
                                          <p:attrName>style.visibility</p:attrName>
                                        </p:attrNameLst>
                                      </p:cBhvr>
                                      <p:to>
                                        <p:strVal val="visible"/>
                                      </p:to>
                                    </p:set>
                                    <p:animEffect transition="in" filter="fade">
                                      <p:cBhvr>
                                        <p:cTn id="7" dur="500"/>
                                        <p:tgtEl>
                                          <p:spTgt spid="2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3">
                                            <p:txEl>
                                              <p:pRg st="0" end="0"/>
                                            </p:txEl>
                                          </p:spTgt>
                                        </p:tgtEl>
                                        <p:attrNameLst>
                                          <p:attrName>style.visibility</p:attrName>
                                        </p:attrNameLst>
                                      </p:cBhvr>
                                      <p:to>
                                        <p:strVal val="visible"/>
                                      </p:to>
                                    </p:set>
                                    <p:animEffect transition="in" filter="fade">
                                      <p:cBhvr>
                                        <p:cTn id="12" dur="500"/>
                                        <p:tgtEl>
                                          <p:spTgt spid="2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3">
                                            <p:txEl>
                                              <p:pRg st="1" end="1"/>
                                            </p:txEl>
                                          </p:spTgt>
                                        </p:tgtEl>
                                        <p:attrNameLst>
                                          <p:attrName>style.visibility</p:attrName>
                                        </p:attrNameLst>
                                      </p:cBhvr>
                                      <p:to>
                                        <p:strVal val="visible"/>
                                      </p:to>
                                    </p:set>
                                    <p:animEffect transition="in" filter="fade">
                                      <p:cBhvr>
                                        <p:cTn id="17" dur="500"/>
                                        <p:tgtEl>
                                          <p:spTgt spid="2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3">
                                            <p:txEl>
                                              <p:pRg st="2" end="2"/>
                                            </p:txEl>
                                          </p:spTgt>
                                        </p:tgtEl>
                                        <p:attrNameLst>
                                          <p:attrName>style.visibility</p:attrName>
                                        </p:attrNameLst>
                                      </p:cBhvr>
                                      <p:to>
                                        <p:strVal val="visible"/>
                                      </p:to>
                                    </p:set>
                                    <p:animEffect transition="in" filter="fade">
                                      <p:cBhvr>
                                        <p:cTn id="22" dur="500"/>
                                        <p:tgtEl>
                                          <p:spTgt spid="2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83">
                                            <p:txEl>
                                              <p:pRg st="3" end="3"/>
                                            </p:txEl>
                                          </p:spTgt>
                                        </p:tgtEl>
                                        <p:attrNameLst>
                                          <p:attrName>style.visibility</p:attrName>
                                        </p:attrNameLst>
                                      </p:cBhvr>
                                      <p:to>
                                        <p:strVal val="visible"/>
                                      </p:to>
                                    </p:set>
                                    <p:animEffect transition="in" filter="fade">
                                      <p:cBhvr>
                                        <p:cTn id="27" dur="500"/>
                                        <p:tgtEl>
                                          <p:spTgt spid="2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p:txBody>
          <a:bodyPr/>
          <a:lstStyle/>
          <a:p>
            <a:pPr lvl="0"/>
            <a:r>
              <a:rPr lang="fa-IR" dirty="0" smtClean="0">
                <a:sym typeface="Trebuchet MS"/>
              </a:rPr>
              <a:t>روابط انسانی و مشترکاتِ بینِ ما انسان ها</a:t>
            </a:r>
            <a:endParaRPr lang="fa-IR" dirty="0">
              <a:sym typeface="Trebuchet MS"/>
            </a:endParaRPr>
          </a:p>
        </p:txBody>
      </p:sp>
      <p:sp>
        <p:nvSpPr>
          <p:cNvPr id="176" name="Shape 176"/>
          <p:cNvSpPr txBox="1">
            <a:spLocks noGrp="1"/>
          </p:cNvSpPr>
          <p:nvPr>
            <p:ph type="body" idx="1"/>
          </p:nvPr>
        </p:nvSpPr>
        <p:spPr/>
        <p:txBody>
          <a:bodyPr>
            <a:normAutofit fontScale="92500" lnSpcReduction="10000"/>
          </a:bodyPr>
          <a:lstStyle/>
          <a:p>
            <a:pPr lvl="0"/>
            <a:r>
              <a:rPr lang="fa-IR" dirty="0" smtClean="0">
                <a:sym typeface="Arial"/>
              </a:rPr>
              <a:t>انس با موجودات زنده، حیوانات، انسان ها، هم کیشان و ... در ذات آدمی است.</a:t>
            </a:r>
          </a:p>
          <a:p>
            <a:pPr lvl="0"/>
            <a:r>
              <a:rPr lang="fa-IR" dirty="0" smtClean="0">
                <a:sym typeface="Arial"/>
              </a:rPr>
              <a:t>هرچه نعمت فراوان تر باشد، بین نعمت ها سوا می کنیم، اما هر چه کمتر باشد به همان کمش هم راضی هستیم. </a:t>
            </a:r>
          </a:p>
          <a:p>
            <a:pPr lvl="0"/>
            <a:r>
              <a:rPr lang="fa-IR" dirty="0" smtClean="0">
                <a:sym typeface="Arial"/>
              </a:rPr>
              <a:t>اگر بخواهیم با مردمِ دیگر رفت و آمد کرده و زندگی بکنیم، می بایست روابط درستی داشته باشیم.</a:t>
            </a:r>
          </a:p>
          <a:p>
            <a:pPr lvl="0"/>
            <a:r>
              <a:rPr lang="fa-IR" dirty="0" smtClean="0">
                <a:sym typeface="Arial"/>
              </a:rPr>
              <a:t>بسیاری از تعالیمِ دینیِ ما در بسترِ پیش فرض های انسانی بیان شده است و مبتنی بر حکم عقل است.</a:t>
            </a:r>
          </a:p>
          <a:p>
            <a:pPr lvl="0"/>
            <a:r>
              <a:rPr lang="fa-IR" dirty="0" smtClean="0">
                <a:sym typeface="Arial"/>
              </a:rPr>
              <a:t>روایتی از محبت فیمابین حضرت علی عليه السلام با یک یهودی:</a:t>
            </a:r>
          </a:p>
          <a:p>
            <a:pPr lvl="1"/>
            <a:r>
              <a:rPr lang="fa-IR" dirty="0" smtClean="0">
                <a:sym typeface="Arial"/>
              </a:rPr>
              <a:t>كان لامير المؤمنين (عليه السلام) صاحب يهودي، و كان كثيرا ما يألفه، و ان كانت له حاجة اسعفه فيها، فمات اليهودي فحزن عليه و استبدت وحشة له، قال: فالتفت إليه النبي (صلى الله عليه وآله) وهو ضاحك، فقال له: يا با الحسن، ما فعل صاحبك اليهودي؟ قال: قلت: مات. قال: اغتممت به و استبدت وحشتك عليه؟ قال: نعم يا رسول الله، قال: فتحب ان تراه محبورا؟ قال: قلت: نعم، بابي انت و امي. قال: ارفع رأسك، و كشط له عن السماء الرابعة فإذا هو بقبة من زبرجد خضراء معلقة بالقدرة. فقال له: يا با الحسن، هذا لمن يحبك من أهل الذمة من اليهود و النصارى و المجوس، و شيعتك المؤمنون معي و معك غدا في الجنة (الاصول الستة عشر، 96)</a:t>
            </a:r>
            <a:endParaRPr lang="fa-IR" dirty="0">
              <a:sym typeface="Arial"/>
            </a:endParaRPr>
          </a:p>
        </p:txBody>
      </p:sp>
    </p:spTree>
    <p:extLst>
      <p:ext uri="{BB962C8B-B14F-4D97-AF65-F5344CB8AC3E}">
        <p14:creationId xmlns:p14="http://schemas.microsoft.com/office/powerpoint/2010/main" val="18823722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6">
                                            <p:txEl>
                                              <p:pRg st="0" end="0"/>
                                            </p:txEl>
                                          </p:spTgt>
                                        </p:tgtEl>
                                        <p:attrNameLst>
                                          <p:attrName>style.visibility</p:attrName>
                                        </p:attrNameLst>
                                      </p:cBhvr>
                                      <p:to>
                                        <p:strVal val="visible"/>
                                      </p:to>
                                    </p:set>
                                    <p:animEffect transition="in" filter="fade">
                                      <p:cBhvr>
                                        <p:cTn id="7" dur="500"/>
                                        <p:tgtEl>
                                          <p:spTgt spid="1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6">
                                            <p:txEl>
                                              <p:pRg st="1" end="1"/>
                                            </p:txEl>
                                          </p:spTgt>
                                        </p:tgtEl>
                                        <p:attrNameLst>
                                          <p:attrName>style.visibility</p:attrName>
                                        </p:attrNameLst>
                                      </p:cBhvr>
                                      <p:to>
                                        <p:strVal val="visible"/>
                                      </p:to>
                                    </p:set>
                                    <p:animEffect transition="in" filter="fade">
                                      <p:cBhvr>
                                        <p:cTn id="12" dur="500"/>
                                        <p:tgtEl>
                                          <p:spTgt spid="1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6">
                                            <p:txEl>
                                              <p:pRg st="2" end="2"/>
                                            </p:txEl>
                                          </p:spTgt>
                                        </p:tgtEl>
                                        <p:attrNameLst>
                                          <p:attrName>style.visibility</p:attrName>
                                        </p:attrNameLst>
                                      </p:cBhvr>
                                      <p:to>
                                        <p:strVal val="visible"/>
                                      </p:to>
                                    </p:set>
                                    <p:animEffect transition="in" filter="fade">
                                      <p:cBhvr>
                                        <p:cTn id="17" dur="500"/>
                                        <p:tgtEl>
                                          <p:spTgt spid="1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6">
                                            <p:txEl>
                                              <p:pRg st="3" end="3"/>
                                            </p:txEl>
                                          </p:spTgt>
                                        </p:tgtEl>
                                        <p:attrNameLst>
                                          <p:attrName>style.visibility</p:attrName>
                                        </p:attrNameLst>
                                      </p:cBhvr>
                                      <p:to>
                                        <p:strVal val="visible"/>
                                      </p:to>
                                    </p:set>
                                    <p:animEffect transition="in" filter="fade">
                                      <p:cBhvr>
                                        <p:cTn id="22" dur="500"/>
                                        <p:tgtEl>
                                          <p:spTgt spid="1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6">
                                            <p:txEl>
                                              <p:pRg st="4" end="4"/>
                                            </p:txEl>
                                          </p:spTgt>
                                        </p:tgtEl>
                                        <p:attrNameLst>
                                          <p:attrName>style.visibility</p:attrName>
                                        </p:attrNameLst>
                                      </p:cBhvr>
                                      <p:to>
                                        <p:strVal val="visible"/>
                                      </p:to>
                                    </p:set>
                                    <p:animEffect transition="in" filter="fade">
                                      <p:cBhvr>
                                        <p:cTn id="27" dur="500"/>
                                        <p:tgtEl>
                                          <p:spTgt spid="17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6">
                                            <p:txEl>
                                              <p:pRg st="5" end="5"/>
                                            </p:txEl>
                                          </p:spTgt>
                                        </p:tgtEl>
                                        <p:attrNameLst>
                                          <p:attrName>style.visibility</p:attrName>
                                        </p:attrNameLst>
                                      </p:cBhvr>
                                      <p:to>
                                        <p:strVal val="visible"/>
                                      </p:to>
                                    </p:set>
                                    <p:animEffect transition="in" filter="fade">
                                      <p:cBhvr>
                                        <p:cTn id="32" dur="500"/>
                                        <p:tgtEl>
                                          <p:spTgt spid="17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p:txBody>
          <a:bodyPr/>
          <a:lstStyle/>
          <a:p>
            <a:pPr lvl="0"/>
            <a:r>
              <a:rPr lang="fa-IR" dirty="0" smtClean="0">
                <a:sym typeface="Trebuchet MS"/>
              </a:rPr>
              <a:t>پیوندهای فیمابین ما با برخی گروه ها </a:t>
            </a:r>
            <a:endParaRPr lang="fa-IR" dirty="0">
              <a:sym typeface="Trebuchet MS"/>
            </a:endParaRPr>
          </a:p>
        </p:txBody>
      </p:sp>
      <p:sp>
        <p:nvSpPr>
          <p:cNvPr id="184" name="Shape 184"/>
          <p:cNvSpPr txBox="1">
            <a:spLocks noGrp="1"/>
          </p:cNvSpPr>
          <p:nvPr>
            <p:ph type="body" idx="1"/>
          </p:nvPr>
        </p:nvSpPr>
        <p:spPr/>
        <p:txBody>
          <a:bodyPr>
            <a:normAutofit fontScale="92500" lnSpcReduction="10000"/>
          </a:bodyPr>
          <a:lstStyle/>
          <a:p>
            <a:pPr lvl="0"/>
            <a:r>
              <a:rPr lang="fa-IR" dirty="0" smtClean="0">
                <a:sym typeface="Arial"/>
              </a:rPr>
              <a:t>گروه خویشاوندان</a:t>
            </a:r>
          </a:p>
          <a:p>
            <a:pPr lvl="0"/>
            <a:r>
              <a:rPr lang="fa-IR" dirty="0" smtClean="0">
                <a:sym typeface="Arial"/>
              </a:rPr>
              <a:t>گروه شهروندان</a:t>
            </a:r>
          </a:p>
          <a:p>
            <a:pPr lvl="1"/>
            <a:r>
              <a:rPr lang="fa-IR" dirty="0" smtClean="0">
                <a:sym typeface="Arial"/>
              </a:rPr>
              <a:t>باب «ان نفقة النصراني اذا كبر و عجز عن الكسب من بيت المال» در وسائل الشیعة، ج 15، ص 66</a:t>
            </a:r>
          </a:p>
          <a:p>
            <a:pPr lvl="0"/>
            <a:r>
              <a:rPr lang="fa-IR" dirty="0" smtClean="0">
                <a:sym typeface="Arial"/>
              </a:rPr>
              <a:t>گروه همسایگان</a:t>
            </a:r>
          </a:p>
          <a:p>
            <a:pPr lvl="1"/>
            <a:r>
              <a:rPr lang="fa-IR" dirty="0" smtClean="0">
                <a:sym typeface="Arial"/>
              </a:rPr>
              <a:t>روایت قرض کردن حضرت علی علیه السلام سه صاع جو از شمعون يهودى كه همسايه  شان بود (ذیل آیه اطعام)</a:t>
            </a:r>
          </a:p>
          <a:p>
            <a:pPr lvl="0"/>
            <a:r>
              <a:rPr lang="fa-IR" dirty="0" smtClean="0">
                <a:sym typeface="Arial"/>
              </a:rPr>
              <a:t>گروهِ امانت گذاران</a:t>
            </a:r>
          </a:p>
          <a:p>
            <a:pPr lvl="1"/>
            <a:r>
              <a:rPr lang="fa-IR" dirty="0" smtClean="0">
                <a:sym typeface="Arial"/>
              </a:rPr>
              <a:t>باقی ماندن امیرالمؤمنین در مکه پس از هجرت حضرت رسول برای پس دادن امانات مشرکین </a:t>
            </a:r>
          </a:p>
          <a:p>
            <a:pPr lvl="1"/>
            <a:r>
              <a:rPr lang="fa-IR" dirty="0" smtClean="0">
                <a:sym typeface="Arial"/>
              </a:rPr>
              <a:t>امام صادق: اتقوا الله و عليكم بأداء الأمانة إلى من ائتمنكم و لو أن قاتل علي بن أبي طالب ائتمنني على أمانة لأديتها إليه. (الکافی 5/133)</a:t>
            </a:r>
          </a:p>
          <a:p>
            <a:pPr lvl="1"/>
            <a:r>
              <a:rPr lang="fa-IR" dirty="0" smtClean="0">
                <a:sym typeface="Arial"/>
              </a:rPr>
              <a:t>روایت نبوی: إن ثلاثة أشياء تؤدى إلى البر و الفاجر: الرحم تواصل برة أو فاجرة، و الامانة، والعهد (مستدرک، 14،11)</a:t>
            </a:r>
            <a:endParaRPr lang="fa-IR" dirty="0">
              <a:sym typeface="Arial"/>
            </a:endParaRPr>
          </a:p>
        </p:txBody>
      </p:sp>
    </p:spTree>
    <p:extLst>
      <p:ext uri="{BB962C8B-B14F-4D97-AF65-F5344CB8AC3E}">
        <p14:creationId xmlns:p14="http://schemas.microsoft.com/office/powerpoint/2010/main" val="38042504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
                                            <p:txEl>
                                              <p:pRg st="0" end="0"/>
                                            </p:txEl>
                                          </p:spTgt>
                                        </p:tgtEl>
                                        <p:attrNameLst>
                                          <p:attrName>style.visibility</p:attrName>
                                        </p:attrNameLst>
                                      </p:cBhvr>
                                      <p:to>
                                        <p:strVal val="visible"/>
                                      </p:to>
                                    </p:set>
                                    <p:animEffect transition="in" filter="fade">
                                      <p:cBhvr>
                                        <p:cTn id="7" dur="500"/>
                                        <p:tgtEl>
                                          <p:spTgt spid="1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
                                            <p:txEl>
                                              <p:pRg st="1" end="1"/>
                                            </p:txEl>
                                          </p:spTgt>
                                        </p:tgtEl>
                                        <p:attrNameLst>
                                          <p:attrName>style.visibility</p:attrName>
                                        </p:attrNameLst>
                                      </p:cBhvr>
                                      <p:to>
                                        <p:strVal val="visible"/>
                                      </p:to>
                                    </p:set>
                                    <p:animEffect transition="in" filter="fade">
                                      <p:cBhvr>
                                        <p:cTn id="12" dur="500"/>
                                        <p:tgtEl>
                                          <p:spTgt spid="18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
                                            <p:txEl>
                                              <p:pRg st="2" end="2"/>
                                            </p:txEl>
                                          </p:spTgt>
                                        </p:tgtEl>
                                        <p:attrNameLst>
                                          <p:attrName>style.visibility</p:attrName>
                                        </p:attrNameLst>
                                      </p:cBhvr>
                                      <p:to>
                                        <p:strVal val="visible"/>
                                      </p:to>
                                    </p:set>
                                    <p:animEffect transition="in" filter="fade">
                                      <p:cBhvr>
                                        <p:cTn id="17" dur="500"/>
                                        <p:tgtEl>
                                          <p:spTgt spid="18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
                                            <p:txEl>
                                              <p:pRg st="3" end="3"/>
                                            </p:txEl>
                                          </p:spTgt>
                                        </p:tgtEl>
                                        <p:attrNameLst>
                                          <p:attrName>style.visibility</p:attrName>
                                        </p:attrNameLst>
                                      </p:cBhvr>
                                      <p:to>
                                        <p:strVal val="visible"/>
                                      </p:to>
                                    </p:set>
                                    <p:animEffect transition="in" filter="fade">
                                      <p:cBhvr>
                                        <p:cTn id="22" dur="500"/>
                                        <p:tgtEl>
                                          <p:spTgt spid="18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4">
                                            <p:txEl>
                                              <p:pRg st="4" end="4"/>
                                            </p:txEl>
                                          </p:spTgt>
                                        </p:tgtEl>
                                        <p:attrNameLst>
                                          <p:attrName>style.visibility</p:attrName>
                                        </p:attrNameLst>
                                      </p:cBhvr>
                                      <p:to>
                                        <p:strVal val="visible"/>
                                      </p:to>
                                    </p:set>
                                    <p:animEffect transition="in" filter="fade">
                                      <p:cBhvr>
                                        <p:cTn id="27" dur="500"/>
                                        <p:tgtEl>
                                          <p:spTgt spid="18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4">
                                            <p:txEl>
                                              <p:pRg st="5" end="5"/>
                                            </p:txEl>
                                          </p:spTgt>
                                        </p:tgtEl>
                                        <p:attrNameLst>
                                          <p:attrName>style.visibility</p:attrName>
                                        </p:attrNameLst>
                                      </p:cBhvr>
                                      <p:to>
                                        <p:strVal val="visible"/>
                                      </p:to>
                                    </p:set>
                                    <p:animEffect transition="in" filter="fade">
                                      <p:cBhvr>
                                        <p:cTn id="32" dur="500"/>
                                        <p:tgtEl>
                                          <p:spTgt spid="18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4">
                                            <p:txEl>
                                              <p:pRg st="6" end="6"/>
                                            </p:txEl>
                                          </p:spTgt>
                                        </p:tgtEl>
                                        <p:attrNameLst>
                                          <p:attrName>style.visibility</p:attrName>
                                        </p:attrNameLst>
                                      </p:cBhvr>
                                      <p:to>
                                        <p:strVal val="visible"/>
                                      </p:to>
                                    </p:set>
                                    <p:animEffect transition="in" filter="fade">
                                      <p:cBhvr>
                                        <p:cTn id="37" dur="500"/>
                                        <p:tgtEl>
                                          <p:spTgt spid="18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4">
                                            <p:txEl>
                                              <p:pRg st="7" end="7"/>
                                            </p:txEl>
                                          </p:spTgt>
                                        </p:tgtEl>
                                        <p:attrNameLst>
                                          <p:attrName>style.visibility</p:attrName>
                                        </p:attrNameLst>
                                      </p:cBhvr>
                                      <p:to>
                                        <p:strVal val="visible"/>
                                      </p:to>
                                    </p:set>
                                    <p:animEffect transition="in" filter="fade">
                                      <p:cBhvr>
                                        <p:cTn id="42" dur="500"/>
                                        <p:tgtEl>
                                          <p:spTgt spid="18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4">
                                            <p:txEl>
                                              <p:pRg st="8" end="8"/>
                                            </p:txEl>
                                          </p:spTgt>
                                        </p:tgtEl>
                                        <p:attrNameLst>
                                          <p:attrName>style.visibility</p:attrName>
                                        </p:attrNameLst>
                                      </p:cBhvr>
                                      <p:to>
                                        <p:strVal val="visible"/>
                                      </p:to>
                                    </p:set>
                                    <p:animEffect transition="in" filter="fade">
                                      <p:cBhvr>
                                        <p:cTn id="47" dur="500"/>
                                        <p:tgtEl>
                                          <p:spTgt spid="18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p:txBody>
          <a:bodyPr/>
          <a:lstStyle/>
          <a:p>
            <a:pPr lvl="0"/>
            <a:r>
              <a:rPr lang="fa-IR" dirty="0" smtClean="0">
                <a:sym typeface="Trebuchet MS"/>
              </a:rPr>
              <a:t>چهارچوب های شرعی احکام اسلام برای ارتباط با دیگران</a:t>
            </a:r>
            <a:endParaRPr lang="fa-IR" dirty="0">
              <a:sym typeface="Trebuchet MS"/>
            </a:endParaRPr>
          </a:p>
        </p:txBody>
      </p:sp>
      <p:sp>
        <p:nvSpPr>
          <p:cNvPr id="191" name="Shape 191"/>
          <p:cNvSpPr txBox="1">
            <a:spLocks noGrp="1"/>
          </p:cNvSpPr>
          <p:nvPr>
            <p:ph type="body" idx="1"/>
          </p:nvPr>
        </p:nvSpPr>
        <p:spPr/>
        <p:txBody>
          <a:bodyPr>
            <a:normAutofit fontScale="92500" lnSpcReduction="20000"/>
          </a:bodyPr>
          <a:lstStyle/>
          <a:p>
            <a:pPr lvl="0"/>
            <a:r>
              <a:rPr lang="fa-IR" dirty="0" smtClean="0">
                <a:sym typeface="Arial"/>
              </a:rPr>
              <a:t>احکام نجاسات:</a:t>
            </a:r>
          </a:p>
          <a:p>
            <a:pPr lvl="1"/>
            <a:r>
              <a:rPr lang="fa-IR" dirty="0" smtClean="0">
                <a:sym typeface="Arial"/>
              </a:rPr>
              <a:t>کافر کتابی: یهودیان، مسیحیان، زردشتیان، صابئیان</a:t>
            </a:r>
          </a:p>
          <a:p>
            <a:pPr lvl="1"/>
            <a:r>
              <a:rPr lang="fa-IR" dirty="0" smtClean="0">
                <a:sym typeface="Arial"/>
              </a:rPr>
              <a:t>کفار غیرکتابی: پیروان مذاهب غیر ابراهیمی مانند: </a:t>
            </a:r>
          </a:p>
          <a:p>
            <a:pPr lvl="2"/>
            <a:r>
              <a:rPr lang="fa-IR" dirty="0" smtClean="0">
                <a:sym typeface="Arial"/>
              </a:rPr>
              <a:t>هندوها، سیک ها، بهائیان، قادیانی ها (احمدیه)، بودائی ها</a:t>
            </a:r>
          </a:p>
          <a:p>
            <a:pPr lvl="1"/>
            <a:r>
              <a:rPr lang="fa-IR" dirty="0" smtClean="0">
                <a:sym typeface="Arial"/>
              </a:rPr>
              <a:t>همه ی کفار غیر از کفار کتابی طبق نظر بسیاری از فقها نجس العین هستند.</a:t>
            </a:r>
          </a:p>
          <a:p>
            <a:pPr lvl="0"/>
            <a:r>
              <a:rPr lang="fa-IR" dirty="0" smtClean="0">
                <a:sym typeface="Arial"/>
              </a:rPr>
              <a:t>احکام طعام و ذبیحه</a:t>
            </a:r>
          </a:p>
          <a:p>
            <a:pPr lvl="0"/>
            <a:r>
              <a:rPr lang="fa-IR" dirty="0" smtClean="0">
                <a:sym typeface="Arial"/>
              </a:rPr>
              <a:t>احکام ازدواج</a:t>
            </a:r>
          </a:p>
          <a:p>
            <a:pPr lvl="0"/>
            <a:r>
              <a:rPr lang="fa-IR" dirty="0" smtClean="0">
                <a:sym typeface="Arial"/>
              </a:rPr>
              <a:t>احکام معامله و دادوستد:</a:t>
            </a:r>
          </a:p>
          <a:p>
            <a:pPr lvl="1"/>
            <a:r>
              <a:rPr lang="fa-IR" dirty="0" smtClean="0">
                <a:sym typeface="Arial"/>
              </a:rPr>
              <a:t>بحث مالکیت</a:t>
            </a:r>
          </a:p>
          <a:p>
            <a:pPr lvl="0"/>
            <a:r>
              <a:rPr lang="fa-IR" dirty="0" smtClean="0">
                <a:sym typeface="Arial"/>
              </a:rPr>
              <a:t>احکام معاشرت</a:t>
            </a:r>
            <a:endParaRPr lang="fa-IR" dirty="0">
              <a:sym typeface="Arial"/>
            </a:endParaRPr>
          </a:p>
        </p:txBody>
      </p:sp>
    </p:spTree>
    <p:extLst>
      <p:ext uri="{BB962C8B-B14F-4D97-AF65-F5344CB8AC3E}">
        <p14:creationId xmlns:p14="http://schemas.microsoft.com/office/powerpoint/2010/main" val="23896766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0"/>
                                        </p:tgtEl>
                                        <p:attrNameLst>
                                          <p:attrName>style.visibility</p:attrName>
                                        </p:attrNameLst>
                                      </p:cBhvr>
                                      <p:to>
                                        <p:strVal val="visible"/>
                                      </p:to>
                                    </p:set>
                                    <p:animEffect transition="in" filter="fade">
                                      <p:cBhvr>
                                        <p:cTn id="7" dur="500"/>
                                        <p:tgtEl>
                                          <p:spTgt spid="1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1">
                                            <p:txEl>
                                              <p:pRg st="0" end="0"/>
                                            </p:txEl>
                                          </p:spTgt>
                                        </p:tgtEl>
                                        <p:attrNameLst>
                                          <p:attrName>style.visibility</p:attrName>
                                        </p:attrNameLst>
                                      </p:cBhvr>
                                      <p:to>
                                        <p:strVal val="visible"/>
                                      </p:to>
                                    </p:set>
                                    <p:animEffect transition="in" filter="fade">
                                      <p:cBhvr>
                                        <p:cTn id="12" dur="500"/>
                                        <p:tgtEl>
                                          <p:spTgt spid="1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1">
                                            <p:txEl>
                                              <p:pRg st="1" end="1"/>
                                            </p:txEl>
                                          </p:spTgt>
                                        </p:tgtEl>
                                        <p:attrNameLst>
                                          <p:attrName>style.visibility</p:attrName>
                                        </p:attrNameLst>
                                      </p:cBhvr>
                                      <p:to>
                                        <p:strVal val="visible"/>
                                      </p:to>
                                    </p:set>
                                    <p:animEffect transition="in" filter="fade">
                                      <p:cBhvr>
                                        <p:cTn id="17" dur="500"/>
                                        <p:tgtEl>
                                          <p:spTgt spid="1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1">
                                            <p:txEl>
                                              <p:pRg st="2" end="2"/>
                                            </p:txEl>
                                          </p:spTgt>
                                        </p:tgtEl>
                                        <p:attrNameLst>
                                          <p:attrName>style.visibility</p:attrName>
                                        </p:attrNameLst>
                                      </p:cBhvr>
                                      <p:to>
                                        <p:strVal val="visible"/>
                                      </p:to>
                                    </p:set>
                                    <p:animEffect transition="in" filter="fade">
                                      <p:cBhvr>
                                        <p:cTn id="22" dur="500"/>
                                        <p:tgtEl>
                                          <p:spTgt spid="1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1">
                                            <p:txEl>
                                              <p:pRg st="3" end="3"/>
                                            </p:txEl>
                                          </p:spTgt>
                                        </p:tgtEl>
                                        <p:attrNameLst>
                                          <p:attrName>style.visibility</p:attrName>
                                        </p:attrNameLst>
                                      </p:cBhvr>
                                      <p:to>
                                        <p:strVal val="visible"/>
                                      </p:to>
                                    </p:set>
                                    <p:animEffect transition="in" filter="fade">
                                      <p:cBhvr>
                                        <p:cTn id="27" dur="500"/>
                                        <p:tgtEl>
                                          <p:spTgt spid="1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1">
                                            <p:txEl>
                                              <p:pRg st="4" end="4"/>
                                            </p:txEl>
                                          </p:spTgt>
                                        </p:tgtEl>
                                        <p:attrNameLst>
                                          <p:attrName>style.visibility</p:attrName>
                                        </p:attrNameLst>
                                      </p:cBhvr>
                                      <p:to>
                                        <p:strVal val="visible"/>
                                      </p:to>
                                    </p:set>
                                    <p:animEffect transition="in" filter="fade">
                                      <p:cBhvr>
                                        <p:cTn id="32" dur="500"/>
                                        <p:tgtEl>
                                          <p:spTgt spid="19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1">
                                            <p:txEl>
                                              <p:pRg st="5" end="5"/>
                                            </p:txEl>
                                          </p:spTgt>
                                        </p:tgtEl>
                                        <p:attrNameLst>
                                          <p:attrName>style.visibility</p:attrName>
                                        </p:attrNameLst>
                                      </p:cBhvr>
                                      <p:to>
                                        <p:strVal val="visible"/>
                                      </p:to>
                                    </p:set>
                                    <p:animEffect transition="in" filter="fade">
                                      <p:cBhvr>
                                        <p:cTn id="37" dur="500"/>
                                        <p:tgtEl>
                                          <p:spTgt spid="19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1">
                                            <p:txEl>
                                              <p:pRg st="6" end="6"/>
                                            </p:txEl>
                                          </p:spTgt>
                                        </p:tgtEl>
                                        <p:attrNameLst>
                                          <p:attrName>style.visibility</p:attrName>
                                        </p:attrNameLst>
                                      </p:cBhvr>
                                      <p:to>
                                        <p:strVal val="visible"/>
                                      </p:to>
                                    </p:set>
                                    <p:animEffect transition="in" filter="fade">
                                      <p:cBhvr>
                                        <p:cTn id="42" dur="500"/>
                                        <p:tgtEl>
                                          <p:spTgt spid="19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91">
                                            <p:txEl>
                                              <p:pRg st="7" end="7"/>
                                            </p:txEl>
                                          </p:spTgt>
                                        </p:tgtEl>
                                        <p:attrNameLst>
                                          <p:attrName>style.visibility</p:attrName>
                                        </p:attrNameLst>
                                      </p:cBhvr>
                                      <p:to>
                                        <p:strVal val="visible"/>
                                      </p:to>
                                    </p:set>
                                    <p:animEffect transition="in" filter="fade">
                                      <p:cBhvr>
                                        <p:cTn id="47" dur="500"/>
                                        <p:tgtEl>
                                          <p:spTgt spid="191">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91">
                                            <p:txEl>
                                              <p:pRg st="8" end="8"/>
                                            </p:txEl>
                                          </p:spTgt>
                                        </p:tgtEl>
                                        <p:attrNameLst>
                                          <p:attrName>style.visibility</p:attrName>
                                        </p:attrNameLst>
                                      </p:cBhvr>
                                      <p:to>
                                        <p:strVal val="visible"/>
                                      </p:to>
                                    </p:set>
                                    <p:animEffect transition="in" filter="fade">
                                      <p:cBhvr>
                                        <p:cTn id="52" dur="500"/>
                                        <p:tgtEl>
                                          <p:spTgt spid="191">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91">
                                            <p:txEl>
                                              <p:pRg st="9" end="9"/>
                                            </p:txEl>
                                          </p:spTgt>
                                        </p:tgtEl>
                                        <p:attrNameLst>
                                          <p:attrName>style.visibility</p:attrName>
                                        </p:attrNameLst>
                                      </p:cBhvr>
                                      <p:to>
                                        <p:strVal val="visible"/>
                                      </p:to>
                                    </p:set>
                                    <p:animEffect transition="in" filter="fade">
                                      <p:cBhvr>
                                        <p:cTn id="57" dur="500"/>
                                        <p:tgtEl>
                                          <p:spTgt spid="19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p:txBody>
          <a:bodyPr/>
          <a:lstStyle/>
          <a:p>
            <a:pPr lvl="0"/>
            <a:r>
              <a:rPr lang="fa-IR" smtClean="0">
                <a:sym typeface="Trebuchet MS"/>
              </a:rPr>
              <a:t>ارتباط با اهل سنت</a:t>
            </a:r>
            <a:endParaRPr lang="fa-IR">
              <a:sym typeface="Trebuchet MS"/>
            </a:endParaRPr>
          </a:p>
        </p:txBody>
      </p:sp>
      <p:sp>
        <p:nvSpPr>
          <p:cNvPr id="198" name="Shape 198"/>
          <p:cNvSpPr txBox="1">
            <a:spLocks noGrp="1"/>
          </p:cNvSpPr>
          <p:nvPr>
            <p:ph type="body" idx="1"/>
          </p:nvPr>
        </p:nvSpPr>
        <p:spPr/>
        <p:txBody>
          <a:bodyPr/>
          <a:lstStyle/>
          <a:p>
            <a:pPr lvl="0"/>
            <a:r>
              <a:rPr lang="fa-IR" dirty="0" smtClean="0">
                <a:sym typeface="Arial"/>
              </a:rPr>
              <a:t>هدف اصلی ما تبلیغ (اهل ادیان دیگر یا اهل تسنن) نیست؛ بلکه رسیدگی به ایتام آل محمد  علیهم السلام یعنی شیعیانی است که به آموزه های دین خود دسترسی آسان ندارند یا در معرض خطر شبهات هستند.</a:t>
            </a:r>
          </a:p>
          <a:p>
            <a:pPr lvl="0"/>
            <a:r>
              <a:rPr lang="fa-IR" dirty="0" smtClean="0">
                <a:sym typeface="Arial"/>
              </a:rPr>
              <a:t>روش اصلی ما در تبلیغ (اهل ادیان دیگر و اهل تسنن)، تبلیغ با عمل است که بیشتر در بستر دستورهای اخلاق اجتماعی اسلام بروز می کند. (كُونُوا دُعَاةَ النَّاسِ بِأَعْمَالِكُمْ)</a:t>
            </a:r>
          </a:p>
          <a:p>
            <a:pPr lvl="0"/>
            <a:r>
              <a:rPr lang="fa-IR" dirty="0" smtClean="0">
                <a:sym typeface="Arial"/>
              </a:rPr>
              <a:t>هدایت دست خدا است و مطابق اخبار، تلاش ما برای هدایت غیرشیعیان لزوماً ثمربخش نیست.</a:t>
            </a:r>
          </a:p>
          <a:p>
            <a:pPr lvl="1"/>
            <a:r>
              <a:rPr lang="fa-IR" dirty="0" smtClean="0">
                <a:sym typeface="Arial"/>
              </a:rPr>
              <a:t>ابوبصیر می گوید از امام باقر ع پرسیدم: «اهل تسنن را به توسط علومی که در دست دارم به سمت محبت و ولایت شما دعوت کنم؟» فرمودند: خیر! پرسیدم: اگر کسی از من درخواست کرد چه طور؟ فرمودند: «بلی، اگر از تو راهنمایی خواست، او را رهنمون شو، اگر همراه شد و معرفت بیشتری خواست، بر معرفتش بیفزای، اما هر گاه مطلبی را نپذیرفت، تو هم دیگر با او ادامه نده!». (المحاسن، جلد1، 232)</a:t>
            </a:r>
            <a:endParaRPr lang="fa-IR" dirty="0">
              <a:sym typeface="Arial"/>
            </a:endParaRPr>
          </a:p>
        </p:txBody>
      </p:sp>
    </p:spTree>
    <p:extLst>
      <p:ext uri="{BB962C8B-B14F-4D97-AF65-F5344CB8AC3E}">
        <p14:creationId xmlns:p14="http://schemas.microsoft.com/office/powerpoint/2010/main" val="35126572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fade">
                                      <p:cBhvr>
                                        <p:cTn id="7" dur="500"/>
                                        <p:tgtEl>
                                          <p:spTgt spid="19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8">
                                            <p:txEl>
                                              <p:pRg st="0" end="0"/>
                                            </p:txEl>
                                          </p:spTgt>
                                        </p:tgtEl>
                                        <p:attrNameLst>
                                          <p:attrName>style.visibility</p:attrName>
                                        </p:attrNameLst>
                                      </p:cBhvr>
                                      <p:to>
                                        <p:strVal val="visible"/>
                                      </p:to>
                                    </p:set>
                                    <p:animEffect transition="in" filter="fade">
                                      <p:cBhvr>
                                        <p:cTn id="12" dur="500"/>
                                        <p:tgtEl>
                                          <p:spTgt spid="19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8">
                                            <p:txEl>
                                              <p:pRg st="1" end="1"/>
                                            </p:txEl>
                                          </p:spTgt>
                                        </p:tgtEl>
                                        <p:attrNameLst>
                                          <p:attrName>style.visibility</p:attrName>
                                        </p:attrNameLst>
                                      </p:cBhvr>
                                      <p:to>
                                        <p:strVal val="visible"/>
                                      </p:to>
                                    </p:set>
                                    <p:animEffect transition="in" filter="fade">
                                      <p:cBhvr>
                                        <p:cTn id="17" dur="500"/>
                                        <p:tgtEl>
                                          <p:spTgt spid="19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8">
                                            <p:txEl>
                                              <p:pRg st="2" end="2"/>
                                            </p:txEl>
                                          </p:spTgt>
                                        </p:tgtEl>
                                        <p:attrNameLst>
                                          <p:attrName>style.visibility</p:attrName>
                                        </p:attrNameLst>
                                      </p:cBhvr>
                                      <p:to>
                                        <p:strVal val="visible"/>
                                      </p:to>
                                    </p:set>
                                    <p:animEffect transition="in" filter="fade">
                                      <p:cBhvr>
                                        <p:cTn id="22" dur="500"/>
                                        <p:tgtEl>
                                          <p:spTgt spid="19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8">
                                            <p:txEl>
                                              <p:pRg st="3" end="3"/>
                                            </p:txEl>
                                          </p:spTgt>
                                        </p:tgtEl>
                                        <p:attrNameLst>
                                          <p:attrName>style.visibility</p:attrName>
                                        </p:attrNameLst>
                                      </p:cBhvr>
                                      <p:to>
                                        <p:strVal val="visible"/>
                                      </p:to>
                                    </p:set>
                                    <p:animEffect transition="in" filter="fade">
                                      <p:cBhvr>
                                        <p:cTn id="27" dur="500"/>
                                        <p:tgtEl>
                                          <p:spTgt spid="1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10" id="{3FBF8412-4B77-4820-8F60-0E0798B77482}" vid="{BB76AAC6-8423-4736-BF37-B68CD08A71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Line1</Template>
  <TotalTime>0</TotalTime>
  <Words>3024</Words>
  <Application>Microsoft Office PowerPoint</Application>
  <PresentationFormat>Widescreen</PresentationFormat>
  <Paragraphs>157</Paragraphs>
  <Slides>20</Slides>
  <Notes>20</Notes>
  <HiddenSlides>7</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20</vt:i4>
      </vt:variant>
    </vt:vector>
  </HeadingPairs>
  <TitlesOfParts>
    <vt:vector size="35" baseType="lpstr">
      <vt:lpstr>Adobe Arabic</vt:lpstr>
      <vt:lpstr>Arial</vt:lpstr>
      <vt:lpstr>B Badr</vt:lpstr>
      <vt:lpstr>B Majid Shadow</vt:lpstr>
      <vt:lpstr>B Mitra</vt:lpstr>
      <vt:lpstr>B Tehran</vt:lpstr>
      <vt:lpstr>B Titr</vt:lpstr>
      <vt:lpstr>B Yagut</vt:lpstr>
      <vt:lpstr>Calibri</vt:lpstr>
      <vt:lpstr>Sakkal Majalla</vt:lpstr>
      <vt:lpstr>Traditional Arabic</vt:lpstr>
      <vt:lpstr>Trebuchet MS</vt:lpstr>
      <vt:lpstr>Verdana</vt:lpstr>
      <vt:lpstr>Wingdings 3</vt:lpstr>
      <vt:lpstr>Facet</vt:lpstr>
      <vt:lpstr>کلاس تربیت دینی (جلسۀ سی و ششم)</vt:lpstr>
      <vt:lpstr>در این جلسه ...</vt:lpstr>
      <vt:lpstr>مقدمه</vt:lpstr>
      <vt:lpstr>محوریت «حبّ فی الله و بُغض فی الله»</vt:lpstr>
      <vt:lpstr>مبنای حب فی الله و بغض فی الله</vt:lpstr>
      <vt:lpstr>روابط انسانی و مشترکاتِ بینِ ما انسان ها</vt:lpstr>
      <vt:lpstr>پیوندهای فیمابین ما با برخی گروه ها </vt:lpstr>
      <vt:lpstr>چهارچوب های شرعی احکام اسلام برای ارتباط با دیگران</vt:lpstr>
      <vt:lpstr>ارتباط با اهل سنت</vt:lpstr>
      <vt:lpstr>ارتباط با اهل سنت</vt:lpstr>
      <vt:lpstr>ارتباط با اهل سنت</vt:lpstr>
      <vt:lpstr>ارتباط با اهل کتاب</vt:lpstr>
      <vt:lpstr>ارتباط با اهل کتاب</vt:lpstr>
      <vt:lpstr>شیوه های ارتباط گیری با اهل کتاب</vt:lpstr>
      <vt:lpstr>PowerPoint Presentation</vt:lpstr>
      <vt:lpstr>جنگ با اهل کتاب در عهد پیامبر</vt:lpstr>
      <vt:lpstr>جنگ با مسلمانان در عهد امیرالمؤمنین (ع)</vt:lpstr>
      <vt:lpstr>کشورگشایی های عهد خلفا</vt:lpstr>
      <vt:lpstr>جنگ های صلیبی</vt:lpstr>
      <vt:lpstr>قوانین حقوق بشر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کلاس تربیت دینی (جلسۀ سی و ششم)</dc:title>
  <dc:creator>Hamidreza Ahmadian</dc:creator>
  <cp:lastModifiedBy>Hamidreza Ahmadian</cp:lastModifiedBy>
  <cp:revision>17</cp:revision>
  <dcterms:created xsi:type="dcterms:W3CDTF">2017-02-06T17:37:22Z</dcterms:created>
  <dcterms:modified xsi:type="dcterms:W3CDTF">2017-02-06T20:37:42Z</dcterms:modified>
</cp:coreProperties>
</file>