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عنوان" id="{83CAF145-67E2-4B2E-A217-0F7154C50D9C}">
          <p14:sldIdLst>
            <p14:sldId id="257"/>
          </p14:sldIdLst>
        </p14:section>
        <p14:section name="خلاصه جلسه قبل" id="{CF886C03-A84A-4EC1-907D-69364902CC7C}">
          <p14:sldIdLst/>
        </p14:section>
        <p14:section name="مباحث این جلسه" id="{A7A8F69C-C0EF-4C33-8CD4-3A0722C2798F}">
          <p14:sldIdLst>
            <p14:sldId id="258"/>
            <p14:sldId id="259"/>
            <p14:sldId id="260"/>
            <p14:sldId id="261"/>
            <p14:sldId id="262"/>
            <p14:sldId id="263"/>
            <p14:sldId id="264"/>
            <p14:sldId id="265"/>
            <p14:sldId id="266"/>
            <p14:sldId id="268"/>
            <p14:sldId id="269"/>
            <p14:sldId id="270"/>
            <p14:sldId id="271"/>
            <p14:sldId id="272"/>
            <p14:sldId id="273"/>
          </p14:sldIdLst>
        </p14:section>
        <p14:section name="جمع بندی" id="{9CD56971-F431-46AA-9906-40C15B34AB6D}">
          <p14:sldIdLst/>
        </p14:section>
        <p14:section name="کار در هفته" id="{E19B7265-B780-4A19-8E52-7C07A96CA2DA}">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adian" initials="HA" lastIdx="27" clrIdx="0">
    <p:extLst>
      <p:ext uri="{19B8F6BF-5375-455C-9EA6-DF929625EA0E}">
        <p15:presenceInfo xmlns:p15="http://schemas.microsoft.com/office/powerpoint/2012/main" userId="ahmadi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81156" autoAdjust="0"/>
  </p:normalViewPr>
  <p:slideViewPr>
    <p:cSldViewPr snapToGrid="0">
      <p:cViewPr varScale="1">
        <p:scale>
          <a:sx n="116" d="100"/>
          <a:sy n="116" d="100"/>
        </p:scale>
        <p:origin x="2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AB6EEC-5ED1-4EBD-B7F2-B706A6BE7F3C}" type="datetimeFigureOut">
              <a:rPr lang="en-US" smtClean="0"/>
              <a:t>12/18/2017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C810D-5A90-4787-9BCE-FD430E0AAD09}" type="slidenum">
              <a:rPr lang="en-US" smtClean="0"/>
              <a:t>‹#›</a:t>
            </a:fld>
            <a:endParaRPr lang="en-US"/>
          </a:p>
        </p:txBody>
      </p:sp>
    </p:spTree>
    <p:extLst>
      <p:ext uri="{BB962C8B-B14F-4D97-AF65-F5344CB8AC3E}">
        <p14:creationId xmlns:p14="http://schemas.microsoft.com/office/powerpoint/2010/main" val="2641518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r" rtl="1">
              <a:spcBef>
                <a:spcPts val="0"/>
              </a:spcBef>
              <a:buNone/>
            </a:pPr>
            <a:r>
              <a:rPr lang="fa-IR" sz="1200" b="0" i="0" u="none" strike="noStrike" cap="none" baseline="0" dirty="0" smtClean="0">
                <a:solidFill>
                  <a:schemeClr val="dk1"/>
                </a:solidFill>
                <a:latin typeface="Calibri"/>
                <a:ea typeface="Calibri"/>
                <a:cs typeface="Calibri"/>
                <a:sym typeface="Calibri"/>
              </a:rPr>
              <a:t>شروع کلاس با </a:t>
            </a:r>
            <a:r>
              <a:rPr lang="fa-IR" sz="1200" b="0" i="0" u="none" strike="noStrike" cap="none" baseline="0" smtClean="0">
                <a:solidFill>
                  <a:schemeClr val="dk1"/>
                </a:solidFill>
                <a:latin typeface="Calibri"/>
                <a:ea typeface="Calibri"/>
                <a:cs typeface="Calibri"/>
                <a:sym typeface="Calibri"/>
              </a:rPr>
              <a:t>دعای فرج</a:t>
            </a:r>
            <a:endParaRPr lang="fa-IR" sz="1200" b="0" i="0" u="none" strike="noStrike" cap="none" baseline="0" dirty="0" smtClean="0">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1588" y="8685213"/>
            <a:ext cx="2971799" cy="458786"/>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fld id="{00000000-1234-1234-1234-123412341234}" type="slidenum">
              <a:rPr lang="ar" sz="1200" b="0" i="0" u="none" strike="noStrike" cap="none" baseline="0">
                <a:solidFill>
                  <a:schemeClr val="dk1"/>
                </a:solidFill>
                <a:latin typeface="Calibri"/>
                <a:ea typeface="Calibri"/>
                <a:cs typeface="Calibri"/>
                <a:sym typeface="Calibri"/>
              </a:rPr>
              <a:t>1</a:t>
            </a:fld>
            <a:endParaRPr lang="a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031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marL="742950" lvl="1" indent="-285750" rtl="1">
              <a:spcBef>
                <a:spcPts val="1000"/>
              </a:spcBef>
              <a:buClr>
                <a:schemeClr val="accent1"/>
              </a:buClr>
              <a:buSzPct val="80000"/>
              <a:buFont typeface="Noto Sans Symbols"/>
              <a:buChar char="▶"/>
            </a:pPr>
            <a:r>
              <a:rPr lang="fa-IR" sz="2400">
                <a:solidFill>
                  <a:srgbClr val="3F3F3F"/>
                </a:solidFill>
                <a:latin typeface="Arial"/>
                <a:ea typeface="Arial"/>
                <a:cs typeface="Arial"/>
                <a:sym typeface="Arial"/>
              </a:rPr>
              <a:t>«... إِنَّا أَهْلُ بَيْتِ النُّبُوَّةِ وَ مَعْدِنُ الرِّسَالَةِ وَ مُخْتَلَفُ الْمَلَائِكَةِ وَ بِنَا فَتَحَ اللَّهُ وَ بِنَا خَتَمَ اللَّهُ وَ يَزِيدُ رَجُلٌ فَاسِقٌ شَارِبُ الْخَمْرِ قَاتِلُ النَّفْسِ الْمُحَرَّمَةِ مُعْلِنٌ بِالْفِسْقِ وَ مِثْلِي لَا يُبَايِعُ بِمِثْلِهِ... وَ عَلَى‏ الْإِسْلَامِ‏ السَّلَامُ‏ إِذْ قَدْ بُلِيَتِ الْأُمَّةُ بِرَاعٍ مِثْلِ يَزِيدَ وَ لَقَدْ سَمِعْتُ جَدِّي رَسُولَ اللَّهِ ص يَقُولُ الْخِلَافَةُ مُحَرَّمَةٌ عَلَى آلِ أَبِي سُفْيَانَ » (سید بن طاووس، اللهوف على قتلى الطفوف / ترجمه فهرى، ص 23)</a:t>
            </a:r>
          </a:p>
          <a:p>
            <a:pPr lvl="0" rtl="1">
              <a:spcBef>
                <a:spcPts val="0"/>
              </a:spcBef>
              <a:buNone/>
            </a:pPr>
            <a:r>
              <a:rPr lang="fa-IR" sz="1400">
                <a:highlight>
                  <a:srgbClr val="FFFFFF"/>
                </a:highlight>
                <a:latin typeface="Arial"/>
                <a:ea typeface="Arial"/>
                <a:cs typeface="Arial"/>
                <a:sym typeface="Arial"/>
              </a:rPr>
              <a:t>يعني بر اسلام، سلام باد، بايد فاتحه اسلام را خواند و با اسلام خدا حافظي کرد، آنگاه که والي مسلمانان کسي همچون ‏يزيد باشد.از پيامبر خدا شنيدم که مي‏فرمود خلافت بر آل ابو سفيان حرام است.امام، با ادامه سلطه امويان بر مقدرات مسلمين و بازي با دين خدا، تباه شدن دستاوردهاي وحي ‏را عيان مي‏ديد.با توجه به اينکه رسم عرب بر اين است که هنگام خدا حافظي و وداع هم ‏سلام مي‏دهد، رابطه سخن فوق روشن مي‏گردد</a:t>
            </a:r>
          </a:p>
          <a:p>
            <a:pPr marL="742950" lvl="1" indent="-285750" rtl="1">
              <a:spcBef>
                <a:spcPts val="1000"/>
              </a:spcBef>
              <a:buClr>
                <a:schemeClr val="accent1"/>
              </a:buClr>
              <a:buSzPct val="80000"/>
              <a:buFont typeface="Noto Sans Symbols"/>
              <a:buChar char="▶"/>
            </a:pPr>
            <a:r>
              <a:rPr lang="fa-IR" sz="2400">
                <a:solidFill>
                  <a:srgbClr val="3F3F3F"/>
                </a:solidFill>
                <a:latin typeface="Arial"/>
                <a:ea typeface="Arial"/>
                <a:cs typeface="Arial"/>
                <a:sym typeface="Arial"/>
              </a:rPr>
              <a:t>«اَلَا وَ إِنَّ الدَّعِيَّ ابْنَ الدَّعِيِّ قَدْ رَكَزَ بَيْنَ اثْنَتَيْنِ بَيْنَ السَّلَّةِ وَ الذِّلَّةِ وَ هَيْهَاتَ‏ مِنَّا الذِّلَّةُ يَأْبَى اللَّهُ ذَلِكَ لَنَا وَ رَسُولُهُ وَ الْمُؤْمِنُونَ وَ حُجُورٌ طَابَتْ وَ طَهُرَتْ وَ أُنُوفٌ حَمِيَّةٌ وَ نُفُوسٌ أَبِيَّةٌ مِنْ أَنْ نُؤْثِرَ طَاعَةَ اللِّئَامِ عَلَى مَصَارِعِ الْكِرَامِ» (همان، ص 97)</a:t>
            </a:r>
          </a:p>
        </p:txBody>
      </p:sp>
      <p:sp>
        <p:nvSpPr>
          <p:cNvPr id="208" name="Shape 20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281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22" name="Shape 22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0971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29" name="Shape 22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925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endParaRPr/>
          </a:p>
        </p:txBody>
      </p:sp>
      <p:sp>
        <p:nvSpPr>
          <p:cNvPr id="236" name="Shape 23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8263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ما با مامورین بد اخلاقی نکنیم( چه در محل کار آنها چه در محل کار خودمان که آنها مراجعه کننده به ما هستند)، در شغل خودمان با مشتریانمان بد رفتاری نکنیم. بذر محبت را شغل و اجتماع اطراف خود بکاریم.  از مامورین دولت که مشتریان ما هستند قدردانی کنیم. </a:t>
            </a:r>
          </a:p>
          <a:p>
            <a:pPr lvl="0" rtl="1">
              <a:spcBef>
                <a:spcPts val="0"/>
              </a:spcBef>
              <a:buNone/>
            </a:pPr>
            <a:r>
              <a:rPr lang="fa-IR"/>
              <a:t>به مامورین بد آنها رشوه ندیهم. فرهنگ رشوه را ترویج نکنیم.</a:t>
            </a:r>
          </a:p>
          <a:p>
            <a:pPr lvl="0" rtl="1">
              <a:spcBef>
                <a:spcPts val="0"/>
              </a:spcBef>
              <a:buNone/>
            </a:pPr>
            <a:r>
              <a:rPr lang="fa-IR"/>
              <a:t>مامورین دولتی گاها با یک سلام گرم یه لبخند، یه خسته نباشید و یا هر نوع برخورد نرم تا چند ساعتی چارژ می شوند. </a:t>
            </a:r>
          </a:p>
          <a:p>
            <a:pPr lvl="0" rtl="1">
              <a:spcBef>
                <a:spcPts val="0"/>
              </a:spcBef>
              <a:buNone/>
            </a:pPr>
            <a:endParaRPr/>
          </a:p>
          <a:p>
            <a:pPr lvl="0" rtl="1">
              <a:spcBef>
                <a:spcPts val="0"/>
              </a:spcBef>
              <a:buNone/>
            </a:pPr>
            <a:r>
              <a:rPr lang="fa-IR"/>
              <a:t>در همه حال، بر اعصاب خود مسلط باشیم. بهترین رشوه اخلاق خوب و کلام زیبا است. </a:t>
            </a:r>
          </a:p>
          <a:p>
            <a:pPr lvl="0" rtl="1">
              <a:spcBef>
                <a:spcPts val="0"/>
              </a:spcBef>
              <a:buNone/>
            </a:pPr>
            <a:endParaRPr/>
          </a:p>
          <a:p>
            <a:pPr lvl="0" rtl="1">
              <a:spcBef>
                <a:spcPts val="0"/>
              </a:spcBef>
              <a:buNone/>
            </a:pPr>
            <a:r>
              <a:rPr lang="fa-IR"/>
              <a:t>در صورتی که بدرفتاری ای مشاهده کردیم . . . اگر شرایط مسائد بود از فردِ مسئول علتِ ناراحتی وی جویا شویم. آنها هم مشکلات خاص خودشان را دارند: مریضی، حقوق کم، رئیس بد اخلاق، مراجعه کننده بد، سیستم فاسد و کهنه که همگی تاثیرگزار هستند. </a:t>
            </a:r>
          </a:p>
          <a:p>
            <a:pPr lvl="0" rtl="1">
              <a:spcBef>
                <a:spcPts val="0"/>
              </a:spcBef>
              <a:buNone/>
            </a:pPr>
            <a:r>
              <a:rPr lang="fa-IR"/>
              <a:t>و خیلی ساده از فرد بپرسیم "من کمکی می توانم بکنم که حال شما بهتر بشود؟" ( او را سوال پیچ نکنیم اما در همین که او متوجه شود که شما دوست ندارید که وی ناراحت باشد)</a:t>
            </a:r>
          </a:p>
        </p:txBody>
      </p:sp>
      <p:sp>
        <p:nvSpPr>
          <p:cNvPr id="243" name="Shape 24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3493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marL="342900" lvl="0" indent="-200660" rtl="1">
              <a:spcBef>
                <a:spcPts val="1000"/>
              </a:spcBef>
              <a:buNone/>
            </a:pPr>
            <a:r>
              <a:rPr lang="fa-IR" sz="1400">
                <a:solidFill>
                  <a:srgbClr val="3F3F3F"/>
                </a:solidFill>
                <a:latin typeface="Arial"/>
                <a:ea typeface="Arial"/>
                <a:cs typeface="Arial"/>
                <a:sym typeface="Arial"/>
              </a:rPr>
              <a:t> همانطور که نمی شود که من یک ایرانی باشم و در نوروز و یلدا بگویم نه من اصلا کاری نمی کنم. سخت تر از آن نمی شود که من یک کانادایی باشم اما هیچ کدام از جشنهای قومی، بومی آنجا را جشن نگیرم. چه بسا در کانادا من بیشتر احتیاج دارم که در این مراسم شرکت کنم تا ۱. هم با رسم و رسوم آنها اشنا بشوم ۲. آنها با ما آشنا بشنود ۳. ما با دوستان جدید پیدا کنیم </a:t>
            </a:r>
            <a:r>
              <a:rPr lang="fa-IR" sz="1400" b="1">
                <a:solidFill>
                  <a:srgbClr val="3F3F3F"/>
                </a:solidFill>
                <a:latin typeface="Arial"/>
                <a:ea typeface="Arial"/>
                <a:cs typeface="Arial"/>
                <a:sym typeface="Arial"/>
              </a:rPr>
              <a:t>اسلام ما را منعی نکرده. </a:t>
            </a:r>
            <a:r>
              <a:rPr lang="fa-IR" sz="1400">
                <a:solidFill>
                  <a:srgbClr val="3F3F3F"/>
                </a:solidFill>
                <a:latin typeface="Arial"/>
                <a:ea typeface="Arial"/>
                <a:cs typeface="Arial"/>
                <a:sym typeface="Arial"/>
              </a:rPr>
              <a:t>ما می توانیم صرفا به جهت معاشرت اجتماعی شرکت کنیم.</a:t>
            </a:r>
            <a:r>
              <a:rPr lang="fa-IR" sz="1400" b="1">
                <a:solidFill>
                  <a:srgbClr val="3F3F3F"/>
                </a:solidFill>
                <a:latin typeface="Arial"/>
                <a:ea typeface="Arial"/>
                <a:cs typeface="Arial"/>
                <a:sym typeface="Arial"/>
              </a:rPr>
              <a:t> </a:t>
            </a:r>
            <a:r>
              <a:rPr lang="fa-IR" sz="1400">
                <a:solidFill>
                  <a:srgbClr val="3F3F3F"/>
                </a:solidFill>
                <a:latin typeface="Arial"/>
                <a:ea typeface="Arial"/>
                <a:cs typeface="Arial"/>
                <a:sym typeface="Arial"/>
              </a:rPr>
              <a:t> </a:t>
            </a:r>
          </a:p>
          <a:p>
            <a:pPr marL="342900" lvl="0" indent="-200660" rtl="1">
              <a:spcBef>
                <a:spcPts val="1000"/>
              </a:spcBef>
              <a:buNone/>
            </a:pPr>
            <a:endParaRPr sz="1400">
              <a:solidFill>
                <a:srgbClr val="3F3F3F"/>
              </a:solidFill>
              <a:latin typeface="Arial"/>
              <a:ea typeface="Arial"/>
              <a:cs typeface="Arial"/>
              <a:sym typeface="Arial"/>
            </a:endParaRPr>
          </a:p>
          <a:p>
            <a:pPr marL="342900" lvl="0" indent="-200660" rtl="1">
              <a:spcBef>
                <a:spcPts val="1000"/>
              </a:spcBef>
              <a:buNone/>
            </a:pPr>
            <a:r>
              <a:rPr lang="fa-IR" sz="1400">
                <a:solidFill>
                  <a:srgbClr val="3F3F3F"/>
                </a:solidFill>
                <a:latin typeface="Arial"/>
                <a:ea typeface="Arial"/>
                <a:cs typeface="Arial"/>
                <a:sym typeface="Arial"/>
              </a:rPr>
              <a:t>برای تاثیرگزاری انسان باید در میان اطرافیان خود محبوب باشد. نمی شود که من منزوی باشم و بعد یه مرتبه شروع به تبلیغ/اعتراض در یه زمینه ای بکنم. در چنین حالتی اصلاً کسی من را نمی شناسند که بتوانم بر وی تاثیر بگزارم. پیغمبر ۴۰ سال قبل از بعثتشون تبلیغ به صورت همراهی با مردم/ تبلیغ عملی و اخلاقی و یا پیمان حلف الفضول کردند.</a:t>
            </a:r>
          </a:p>
          <a:p>
            <a:pPr marL="342900" lvl="0" indent="-200660" rtl="1">
              <a:spcBef>
                <a:spcPts val="1000"/>
              </a:spcBef>
              <a:buNone/>
            </a:pPr>
            <a:endParaRPr sz="1400">
              <a:solidFill>
                <a:srgbClr val="3F3F3F"/>
              </a:solidFill>
              <a:latin typeface="Arial"/>
              <a:ea typeface="Arial"/>
              <a:cs typeface="Arial"/>
              <a:sym typeface="Arial"/>
            </a:endParaRPr>
          </a:p>
          <a:p>
            <a:pPr marL="142240" lvl="0" indent="0" rtl="1">
              <a:spcBef>
                <a:spcPts val="1000"/>
              </a:spcBef>
              <a:buNone/>
            </a:pPr>
            <a:r>
              <a:rPr lang="fa-IR" sz="1400">
                <a:solidFill>
                  <a:srgbClr val="3F3F3F"/>
                </a:solidFill>
                <a:latin typeface="Arial"/>
                <a:ea typeface="Arial"/>
                <a:cs typeface="Arial"/>
                <a:sym typeface="Arial"/>
              </a:rPr>
              <a:t>آیا تابه حال در فیس بوک دیدین آدمهایی رو که هر اتفاقی رخ می دهد ابراز همدردی می کنند؟ (‌ لزوما این افراد مذهبی هم نیستند، اما اگر مشکلی برای کشور ایران پیش بیاید، ابراز هم دردی می کنند، اگر مشکلی برای مسلمانان پیش بیاید ابراز همدردی می کنند، اگر مشکلی برای سیاهان، خانمها، زندانیان، فقیران دولتمردان زحمتکش، پناهندگان، حیوانات، محیط زیست غیره پیش بیاید ابراز همدردی می کنند.</a:t>
            </a:r>
            <a:r>
              <a:rPr lang="fa-IR" sz="1400" b="1">
                <a:solidFill>
                  <a:srgbClr val="3F3F3F"/>
                </a:solidFill>
                <a:latin typeface="Arial"/>
                <a:ea typeface="Arial"/>
                <a:cs typeface="Arial"/>
                <a:sym typeface="Arial"/>
              </a:rPr>
              <a:t>خودشان را متعلق به گروه خاصی نمی دانند. برای همه دل می سوزانند.</a:t>
            </a:r>
            <a:r>
              <a:rPr lang="fa-IR" sz="1400">
                <a:solidFill>
                  <a:srgbClr val="3F3F3F"/>
                </a:solidFill>
                <a:latin typeface="Arial"/>
                <a:ea typeface="Arial"/>
                <a:cs typeface="Arial"/>
                <a:sym typeface="Arial"/>
              </a:rPr>
              <a:t> </a:t>
            </a:r>
          </a:p>
          <a:p>
            <a:pPr marL="142240" lvl="0" indent="0" rtl="1">
              <a:spcBef>
                <a:spcPts val="1000"/>
              </a:spcBef>
              <a:buNone/>
            </a:pPr>
            <a:r>
              <a:rPr lang="fa-IR" sz="1400">
                <a:solidFill>
                  <a:srgbClr val="3F3F3F"/>
                </a:solidFill>
                <a:latin typeface="Arial"/>
                <a:ea typeface="Arial"/>
                <a:cs typeface="Arial"/>
                <a:sym typeface="Arial"/>
              </a:rPr>
              <a:t>چنین افرادی عمدتا در اجتماع محبوب تر از دیگران هستند. و اگر اقدامی بخواهند انجام بدهند بقیه بیشتر شتاب می کنند تا به آنها کمک کنند.</a:t>
            </a:r>
          </a:p>
          <a:p>
            <a:pPr marL="142240" lvl="0" indent="0" rtl="1">
              <a:spcBef>
                <a:spcPts val="1000"/>
              </a:spcBef>
              <a:buNone/>
            </a:pPr>
            <a:endParaRPr sz="1400">
              <a:solidFill>
                <a:srgbClr val="3F3F3F"/>
              </a:solidFill>
              <a:latin typeface="Arial"/>
              <a:ea typeface="Arial"/>
              <a:cs typeface="Arial"/>
              <a:sym typeface="Arial"/>
            </a:endParaRPr>
          </a:p>
          <a:p>
            <a:pPr marL="142240" lvl="0" indent="0" rtl="1">
              <a:spcBef>
                <a:spcPts val="1000"/>
              </a:spcBef>
              <a:buNone/>
            </a:pPr>
            <a:r>
              <a:rPr lang="fa-IR" sz="1400">
                <a:solidFill>
                  <a:srgbClr val="3F3F3F"/>
                </a:solidFill>
                <a:latin typeface="Arial"/>
                <a:ea typeface="Arial"/>
                <a:cs typeface="Arial"/>
                <a:sym typeface="Arial"/>
              </a:rPr>
              <a:t>ما خودمان در حالت عادی فقط و فقط نگران شاگردان مذهبی خود هستیم و بس. اهل بیت یاور همه مظلومان بودند. یاور درراه مانده، سفید یا سیاه، زن یا مرد، پیر یا خردسال، زندانی یا آزاد، رعیت یا دولتمرد، پناهنده و در راه مانده، انسان یا  حیوان. تربیتی مناسب است که همه ابعاد را در نظر بگیرد. </a:t>
            </a:r>
          </a:p>
          <a:p>
            <a:pPr marL="342900" lvl="0" indent="-270510" rtl="1">
              <a:spcBef>
                <a:spcPts val="1000"/>
              </a:spcBef>
              <a:buClr>
                <a:schemeClr val="dk1"/>
              </a:buClr>
              <a:buSzPct val="78571"/>
              <a:buFont typeface="Arial"/>
              <a:buNone/>
            </a:pPr>
            <a:endParaRPr sz="1400">
              <a:solidFill>
                <a:srgbClr val="3F3F3F"/>
              </a:solidFill>
              <a:latin typeface="Arial"/>
              <a:ea typeface="Arial"/>
              <a:cs typeface="Arial"/>
              <a:sym typeface="Arial"/>
            </a:endParaRPr>
          </a:p>
          <a:p>
            <a:pPr lvl="0">
              <a:spcBef>
                <a:spcPts val="0"/>
              </a:spcBef>
              <a:buNone/>
            </a:pPr>
            <a:endParaRPr sz="1400"/>
          </a:p>
        </p:txBody>
      </p:sp>
      <p:sp>
        <p:nvSpPr>
          <p:cNvPr id="251" name="Shape 251"/>
          <p:cNvSpPr txBox="1">
            <a:spLocks noGrp="1"/>
          </p:cNvSpPr>
          <p:nvPr>
            <p:ph type="sldNum" idx="12"/>
          </p:nvPr>
        </p:nvSpPr>
        <p:spPr>
          <a:xfrm>
            <a:off x="1587"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fa-IR"/>
              <a:t>15</a:t>
            </a:fld>
            <a:endParaRPr lang="fa-IR"/>
          </a:p>
        </p:txBody>
      </p:sp>
    </p:spTree>
    <p:extLst>
      <p:ext uri="{BB962C8B-B14F-4D97-AF65-F5344CB8AC3E}">
        <p14:creationId xmlns:p14="http://schemas.microsoft.com/office/powerpoint/2010/main" val="507648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1">
              <a:spcBef>
                <a:spcPts val="0"/>
              </a:spcBef>
              <a:buNone/>
            </a:pPr>
            <a:r>
              <a:rPr lang="fa-IR"/>
              <a:t>باید اعلان کنم این کار بد است...بدون اعلان برائت از حزبی و یا حمایت از حزبی</a:t>
            </a:r>
          </a:p>
          <a:p>
            <a:pPr lvl="0" rtl="1">
              <a:spcBef>
                <a:spcPts val="0"/>
              </a:spcBef>
              <a:buNone/>
            </a:pPr>
            <a:endParaRPr/>
          </a:p>
          <a:p>
            <a:pPr lvl="0" rtl="1">
              <a:spcBef>
                <a:spcPts val="0"/>
              </a:spcBef>
              <a:buNone/>
            </a:pPr>
            <a:r>
              <a:rPr lang="fa-IR"/>
              <a:t>روشنگری برای دیگران</a:t>
            </a:r>
          </a:p>
          <a:p>
            <a:pPr lvl="0" rtl="1">
              <a:spcBef>
                <a:spcPts val="0"/>
              </a:spcBef>
              <a:buNone/>
            </a:pPr>
            <a:endParaRPr/>
          </a:p>
          <a:p>
            <a:pPr lvl="0" rtl="1">
              <a:spcBef>
                <a:spcPts val="0"/>
              </a:spcBef>
              <a:buNone/>
            </a:pPr>
            <a:r>
              <a:rPr lang="fa-IR"/>
              <a:t>تلاش در حد حوزه اختیاری خود (‌در حد همسایه + محل کار + همکلاسی + دوستان +‌فیس بوک +‌ انلاین)</a:t>
            </a:r>
          </a:p>
          <a:p>
            <a:pPr lvl="0">
              <a:spcBef>
                <a:spcPts val="0"/>
              </a:spcBef>
              <a:buNone/>
            </a:pPr>
            <a:endParaRPr/>
          </a:p>
          <a:p>
            <a:pPr lvl="0" rtl="1">
              <a:spcBef>
                <a:spcPts val="0"/>
              </a:spcBef>
              <a:buNone/>
            </a:pPr>
            <a:r>
              <a:rPr lang="fa-IR"/>
              <a:t>اگر مثلاً در آمریکا که چندی پیش مشکل ویزا پیش آمده من می توانم در تظاهرات مسالمت آمیز شرکت کنم. اما طوری شرکت نکنم که این شرکت کردن من به منزله تایید حزب مخالف باشد. صرفا اعلان برائتی باشد از قانون جدید. </a:t>
            </a:r>
          </a:p>
          <a:p>
            <a:pPr lvl="0" rtl="1">
              <a:spcBef>
                <a:spcPts val="0"/>
              </a:spcBef>
              <a:buNone/>
            </a:pPr>
            <a:endParaRPr/>
          </a:p>
          <a:p>
            <a:pPr lvl="0" rtl="1">
              <a:spcBef>
                <a:spcPts val="0"/>
              </a:spcBef>
              <a:buNone/>
            </a:pPr>
            <a:r>
              <a:rPr lang="fa-IR"/>
              <a:t>و یا مثلا در دیگر موضوعات جامعه که دیر و یا زود اثر خود را بر می گزارد: مثلاً موضوع سقط جنین‌ ( از این جهت تاثیرگزار می تواند باشد که دیگر فرزند بدنیا نیامده من دارای هیچ شانی نیست و کشته شدن وی هیچ گونه مجازاتی نخواهد داشت). برای این کار من می توانم با ارگانهای مختلف در تماس باشم. با گروههایی که می روند برای تظاهرات همکاری کنم. راه تماس با آنها داشته باشم تا بعدا اگر لازم شد برای مشکلی از آنها کمک کنم که من را یاری کنند. </a:t>
            </a:r>
          </a:p>
          <a:p>
            <a:pPr lvl="0" rtl="1">
              <a:spcBef>
                <a:spcPts val="0"/>
              </a:spcBef>
              <a:buNone/>
            </a:pPr>
            <a:endParaRPr/>
          </a:p>
          <a:p>
            <a:pPr lvl="0" rtl="1">
              <a:spcBef>
                <a:spcPts val="0"/>
              </a:spcBef>
              <a:buNone/>
            </a:pPr>
            <a:r>
              <a:rPr lang="fa-IR"/>
              <a:t>اما در عین حال این طور هم نشود که من بروم شروع کنم به تبلیغ هر شخصی که دیدم. صرفا در حوزه مسلمانان، بعد اهل کتاب و بعد هرکسی که به من رجوع کرد. ( من شخصا به کسی رجوع نکنم). </a:t>
            </a:r>
          </a:p>
          <a:p>
            <a:pPr lvl="0" rtl="1">
              <a:spcBef>
                <a:spcPts val="0"/>
              </a:spcBef>
              <a:buNone/>
            </a:pPr>
            <a:endParaRPr/>
          </a:p>
          <a:p>
            <a:pPr lvl="0" rtl="1">
              <a:spcBef>
                <a:spcPts val="0"/>
              </a:spcBef>
              <a:buNone/>
            </a:pPr>
            <a:r>
              <a:rPr lang="fa-IR"/>
              <a:t>ایجاد ارگانهای مسلمان. به این صورت که مثلا بشویم ۵۰۰۰۰ نفر و بعد از مسئولی که در شهر قصد دارد رای جمع کند بخواهیم که به مسجد ما بیاید و بعد به او بگوییم که به وی رای می دهیم</a:t>
            </a:r>
          </a:p>
        </p:txBody>
      </p:sp>
      <p:sp>
        <p:nvSpPr>
          <p:cNvPr id="258" name="Shape 2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4590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2" name="Shape 15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1611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903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3020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1057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0015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87" name="Shape 18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8452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4607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1" name="Shape 2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7347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flipH="1">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3052966" y="2404534"/>
            <a:ext cx="8171757"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052966" y="4050833"/>
            <a:ext cx="8171757"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894068" y="6056602"/>
            <a:ext cx="911939" cy="365125"/>
          </a:xfrm>
        </p:spPr>
        <p:txBody>
          <a:bodyPr/>
          <a:lstStyle/>
          <a:p>
            <a:fld id="{F7D7C8A3-416A-4F8A-B4D3-5417FDE99AD8}" type="datetime1">
              <a:rPr lang="en-US" smtClean="0"/>
              <a:t>12/18/2017</a:t>
            </a:fld>
            <a:endParaRPr lang="en-US" dirty="0"/>
          </a:p>
        </p:txBody>
      </p:sp>
      <p:sp>
        <p:nvSpPr>
          <p:cNvPr id="5" name="Footer Placeholder 4"/>
          <p:cNvSpPr>
            <a:spLocks noGrp="1"/>
          </p:cNvSpPr>
          <p:nvPr>
            <p:ph type="ftr" sz="quarter" idx="11"/>
          </p:nvPr>
        </p:nvSpPr>
        <p:spPr>
          <a:xfrm>
            <a:off x="4934730" y="6056602"/>
            <a:ext cx="6297612"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01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06120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401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504DD6-D82F-4797-810A-C117B780B445}"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53141" y="4800600"/>
            <a:ext cx="8596667" cy="566738"/>
          </a:xfrm>
        </p:spPr>
        <p:txBody>
          <a:bodyPr anchor="b">
            <a:normAutofit/>
          </a:bodyPr>
          <a:lstStyle>
            <a:lvl1pPr algn="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53141"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3053141" y="5367338"/>
            <a:ext cx="8596667" cy="674024"/>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C47696DE-9F20-4179-A018-BB27A6FE5255}" type="datetime1">
              <a:rPr lang="en-US" smtClean="0"/>
              <a:t>12/18/2017</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61308"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1308"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2F7922C4-95E7-42A7-99A5-6748E9BE16B8}"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23473"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758278"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9474" y="4470400"/>
            <a:ext cx="8596668" cy="1570962"/>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0A80522D-1900-40E4-A233-44BB406A82FB}"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34007"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85148"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69469"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9469"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51DFE18F-879F-4AC1-8F03-2329D5402B86}"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315306"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4"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7" y="4527448"/>
            <a:ext cx="8596668" cy="1513914"/>
          </a:xfrm>
        </p:spPr>
        <p:txBody>
          <a:bodyPr vert="horz" lIns="91440" tIns="45720" rIns="91440" bIns="45720" rtlCol="0" anchor="t">
            <a:normAutofit/>
          </a:bodyPr>
          <a:lstStyle>
            <a:lvl1pPr>
              <a:defRPr lang="en-US" sz="1800" smtClean="0">
                <a:solidFill>
                  <a:schemeClr val="tx1">
                    <a:lumMod val="50000"/>
                    <a:lumOff val="50000"/>
                  </a:schemeClr>
                </a:solidFill>
                <a:cs typeface="B Yagut" panose="00000400000000000000" pitchFamily="2" charset="-78"/>
              </a:defRPr>
            </a:lvl1pPr>
          </a:lstStyle>
          <a:p>
            <a:pPr marL="0" lvl="0" indent="0">
              <a:buNone/>
            </a:pPr>
            <a:r>
              <a:rPr lang="en-US" smtClean="0"/>
              <a:t>Click to edit Master text styles</a:t>
            </a:r>
          </a:p>
        </p:txBody>
      </p:sp>
      <p:sp>
        <p:nvSpPr>
          <p:cNvPr id="4" name="Date Placeholder 3"/>
          <p:cNvSpPr>
            <a:spLocks noGrp="1"/>
          </p:cNvSpPr>
          <p:nvPr>
            <p:ph type="dt" sz="half" idx="10"/>
          </p:nvPr>
        </p:nvSpPr>
        <p:spPr/>
        <p:txBody>
          <a:bodyPr/>
          <a:lstStyle/>
          <a:p>
            <a:fld id="{EAE4A2FE-5A34-49EC-9CBB-5ED69C452C6F}"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2925842"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1276983"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069768"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3061301"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3061304" y="4527448"/>
            <a:ext cx="8596668" cy="1513914"/>
          </a:xfrm>
        </p:spPr>
        <p:txBody>
          <a:bodyPr anchor="t">
            <a:normAutofit/>
          </a:bodyPr>
          <a:lstStyle>
            <a:lvl1pPr marL="0" indent="0" algn="r" rtl="1">
              <a:buNone/>
              <a:defRPr sz="1800">
                <a:solidFill>
                  <a:schemeClr val="tx1">
                    <a:lumMod val="50000"/>
                    <a:lumOff val="50000"/>
                  </a:schemeClr>
                </a:solidFill>
                <a:cs typeface="B Yagut" panose="00000400000000000000" pitchFamily="2" charset="-7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D6F629-341A-4023-883B-B6CBD944D84C}"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36208F-6956-4FB7-AA02-6EA69F66AE65}"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59812"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69474"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83620-7E51-4C38-B5FF-29D2FD62ED8D}"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2BF00E-66C1-4536-ABC8-4318A41686A3}"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ran">
    <p:spTree>
      <p:nvGrpSpPr>
        <p:cNvPr id="1" name=""/>
        <p:cNvGrpSpPr/>
        <p:nvPr/>
      </p:nvGrpSpPr>
      <p:grpSpPr>
        <a:xfrm>
          <a:off x="0" y="0"/>
          <a:ext cx="0" cy="0"/>
          <a:chOff x="0" y="0"/>
          <a:chExt cx="0" cy="0"/>
        </a:xfrm>
      </p:grpSpPr>
      <p:sp>
        <p:nvSpPr>
          <p:cNvPr id="2" name="Title 1"/>
          <p:cNvSpPr>
            <a:spLocks noGrp="1"/>
          </p:cNvSpPr>
          <p:nvPr>
            <p:ph type="title"/>
          </p:nvPr>
        </p:nvSpPr>
        <p:spPr>
          <a:xfrm>
            <a:off x="3054774" y="609600"/>
            <a:ext cx="8596668" cy="79465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54774" y="2264228"/>
            <a:ext cx="8596668" cy="1850571"/>
          </a:xfrm>
        </p:spPr>
        <p:txBody>
          <a:bodyPr anchor="ctr">
            <a:noAutofit/>
          </a:bodyPr>
          <a:lstStyle>
            <a:lvl1pPr marL="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1pPr>
            <a:lvl2pPr marL="4572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2pPr>
            <a:lvl3pPr marL="9144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3pPr>
            <a:lvl4pPr marL="1371600" indent="0" algn="ctr">
              <a:buNone/>
              <a:defRPr lang="en-US" sz="3200" kern="1200" dirty="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4pPr>
            <a:lvl5pPr marL="1828800" indent="0" algn="ctr">
              <a:buNone/>
              <a:defRPr lang="en-US" sz="3200" kern="1200" dirty="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ea typeface="+mn-ea"/>
                <a:cs typeface="Adobe Arabic" panose="02040503050201020203"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0DF9EB-A2EC-4C0B-8B23-C9E029F0F96D}"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
        <p:nvSpPr>
          <p:cNvPr id="7" name="Content Placeholder 2"/>
          <p:cNvSpPr>
            <a:spLocks noGrp="1"/>
          </p:cNvSpPr>
          <p:nvPr>
            <p:ph idx="13"/>
          </p:nvPr>
        </p:nvSpPr>
        <p:spPr>
          <a:xfrm>
            <a:off x="3052966" y="4158343"/>
            <a:ext cx="8613716" cy="1888896"/>
          </a:xfrm>
        </p:spPr>
        <p:txBody>
          <a:bodyPr anchor="ctr"/>
          <a:lstStyle>
            <a:lvl1pPr marL="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1pPr>
            <a:lvl2pPr marL="4572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2pPr>
            <a:lvl3pPr marL="9144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3pPr>
            <a:lvl4pPr marL="13716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4pPr>
            <a:lvl5pPr marL="1828800" indent="0" algn="ctr">
              <a:buNone/>
              <a:defRPr b="0" cap="none" spc="0">
                <a:ln w="0"/>
                <a:solidFill>
                  <a:schemeClr val="tx1"/>
                </a:solidFill>
                <a:effectLst>
                  <a:outerShdw blurRad="38100" dist="19050" dir="2700000" algn="tl" rotWithShape="0">
                    <a:schemeClr val="dk1">
                      <a:alpha val="40000"/>
                    </a:schemeClr>
                  </a:outerShdw>
                </a:effectLst>
                <a:cs typeface="B Mitra" panose="00000400000000000000" pitchFamily="2"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
          <p:cNvSpPr>
            <a:spLocks noGrp="1"/>
          </p:cNvSpPr>
          <p:nvPr>
            <p:ph idx="15"/>
          </p:nvPr>
        </p:nvSpPr>
        <p:spPr>
          <a:xfrm>
            <a:off x="3052966" y="1470065"/>
            <a:ext cx="8596668" cy="732613"/>
          </a:xfrm>
        </p:spPr>
        <p:txBody>
          <a:bodyPr vert="horz" lIns="91440" tIns="45720" rIns="91440" bIns="45720" rtlCol="0" anchor="t">
            <a:normAutofit/>
          </a:bodyPr>
          <a:lstStyle>
            <a:lvl1pPr marL="342900" indent="-342900">
              <a:buNone/>
              <a:defRPr lang="en-US" dirty="0" smtClean="0">
                <a:solidFill>
                  <a:schemeClr val="tx1">
                    <a:lumMod val="65000"/>
                    <a:lumOff val="35000"/>
                  </a:schemeClr>
                </a:solidFill>
                <a:cs typeface="B Mitra" panose="00000400000000000000" pitchFamily="2" charset="-78"/>
              </a:defRPr>
            </a:lvl1pPr>
            <a:lvl2pPr marL="457200" indent="0">
              <a:buNone/>
              <a:defRPr lang="en-US" sz="1800" dirty="0" smtClean="0">
                <a:solidFill>
                  <a:schemeClr val="tx1">
                    <a:lumMod val="50000"/>
                    <a:lumOff val="50000"/>
                  </a:schemeClr>
                </a:solidFill>
                <a:cs typeface="B Yagut" panose="00000400000000000000" pitchFamily="2" charset="-78"/>
              </a:defRPr>
            </a:lvl2pPr>
            <a:lvl3pPr marL="914400" indent="0">
              <a:buNone/>
              <a:defRPr lang="en-US" dirty="0" smtClean="0">
                <a:solidFill>
                  <a:schemeClr val="tx1">
                    <a:lumMod val="50000"/>
                    <a:lumOff val="50000"/>
                  </a:schemeClr>
                </a:solidFill>
                <a:cs typeface="B Yagut" panose="00000400000000000000" pitchFamily="2" charset="-78"/>
              </a:defRPr>
            </a:lvl3pPr>
            <a:lvl4pPr marL="1371600" indent="0">
              <a:buNone/>
              <a:defRPr lang="en-US" sz="1800" dirty="0" smtClean="0">
                <a:solidFill>
                  <a:schemeClr val="tx1">
                    <a:lumMod val="50000"/>
                    <a:lumOff val="50000"/>
                  </a:schemeClr>
                </a:solidFill>
                <a:cs typeface="B Yagut" panose="00000400000000000000" pitchFamily="2" charset="-78"/>
              </a:defRPr>
            </a:lvl4pPr>
            <a:lvl5pPr marL="1828800" indent="0">
              <a:buNone/>
              <a:defRPr lang="en-US" sz="1800" dirty="0">
                <a:solidFill>
                  <a:schemeClr val="tx1">
                    <a:lumMod val="50000"/>
                    <a:lumOff val="50000"/>
                  </a:schemeClr>
                </a:solidFill>
                <a:cs typeface="B Yagut" panose="00000400000000000000" pitchFamily="2" charset="-78"/>
              </a:defRPr>
            </a:lvl5pPr>
          </a:lstStyle>
          <a:p>
            <a:pPr marL="0" lvl="0" indent="0"/>
            <a:r>
              <a:rPr lang="en-US" smtClean="0"/>
              <a:t>Click to edit Master text styles</a:t>
            </a:r>
          </a:p>
          <a:p>
            <a:pPr marL="0" lvl="1" indent="0"/>
            <a:r>
              <a:rPr lang="en-US" smtClean="0"/>
              <a:t>Second level</a:t>
            </a:r>
          </a:p>
          <a:p>
            <a:pPr marL="0" lvl="2" indent="0"/>
            <a:r>
              <a:rPr lang="en-US" smtClean="0"/>
              <a:t>Third level</a:t>
            </a:r>
          </a:p>
          <a:p>
            <a:pPr marL="0" lvl="3" indent="0"/>
            <a:r>
              <a:rPr lang="en-US" smtClean="0"/>
              <a:t>Fourth level</a:t>
            </a:r>
          </a:p>
          <a:p>
            <a:pPr marL="0" lvl="4" indent="0"/>
            <a:r>
              <a:rPr lang="en-US" smtClean="0"/>
              <a:t>Fifth level</a:t>
            </a:r>
            <a:endParaRPr lang="en-US" dirty="0"/>
          </a:p>
        </p:txBody>
      </p:sp>
      <p:sp>
        <p:nvSpPr>
          <p:cNvPr id="9" name="Text Placeholder 2"/>
          <p:cNvSpPr>
            <a:spLocks noGrp="1"/>
          </p:cNvSpPr>
          <p:nvPr>
            <p:ph type="body" idx="16"/>
          </p:nvPr>
        </p:nvSpPr>
        <p:spPr>
          <a:xfrm>
            <a:off x="46658" y="6421727"/>
            <a:ext cx="2686349" cy="436273"/>
          </a:xfrm>
        </p:spPr>
        <p:txBody>
          <a:bodyPr vert="horz" lIns="91440" tIns="45720" rIns="91440" bIns="45720" rtlCol="0" anchor="t">
            <a:normAutofit/>
          </a:bodyPr>
          <a:lstStyle>
            <a:lvl1pPr marL="342900" indent="-342900" algn="l">
              <a:buNone/>
              <a:defRPr lang="en-US" sz="1800" smtClean="0">
                <a:solidFill>
                  <a:schemeClr val="bg1">
                    <a:lumMod val="95000"/>
                  </a:schemeClr>
                </a:solidFill>
                <a:latin typeface="Adobe Arabic" panose="02040503050201020203" pitchFamily="18" charset="-78"/>
                <a:cs typeface="Adobe Arabic" panose="02040503050201020203" pitchFamily="18" charset="-78"/>
              </a:defRPr>
            </a:lvl1pPr>
          </a:lstStyle>
          <a:p>
            <a:pPr marL="0" lvl="0" indent="0"/>
            <a:r>
              <a:rPr lang="en-US" smtClean="0"/>
              <a:t>Click to edit Master text styles</a:t>
            </a:r>
          </a:p>
        </p:txBody>
      </p:sp>
    </p:spTree>
    <p:extLst>
      <p:ext uri="{BB962C8B-B14F-4D97-AF65-F5344CB8AC3E}">
        <p14:creationId xmlns:p14="http://schemas.microsoft.com/office/powerpoint/2010/main" val="27277575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62395" y="2700867"/>
            <a:ext cx="8596668" cy="182658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3062395" y="4527448"/>
            <a:ext cx="8596668" cy="860400"/>
          </a:xfrm>
        </p:spPr>
        <p:txBody>
          <a:bodyPr anchor="t"/>
          <a:lstStyle>
            <a:lvl1pPr marL="0" indent="0" algn="r">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8C873-D067-479E-A64C-0E10FA4E7BD2}" type="datetime1">
              <a:rPr lang="en-US" smtClean="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326196-9F97-4A58-A5E9-98ABDF6EC574}"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Qura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482647" y="2164718"/>
            <a:ext cx="4184035" cy="3880773"/>
          </a:xfrm>
        </p:spPr>
        <p:txBody>
          <a:bodyPr vert="horz" lIns="91440" tIns="45720" rIns="91440" bIns="45720" rtlCol="0">
            <a:noAutofit/>
          </a:bodyPr>
          <a:lstStyle>
            <a:lvl1pPr>
              <a:defRPr lang="en-US" sz="3600" smtClean="0">
                <a:ln w="0"/>
                <a:solidFill>
                  <a:schemeClr val="accent1"/>
                </a:solidFill>
                <a:effectLst>
                  <a:glow rad="63500">
                    <a:schemeClr val="accent2">
                      <a:satMod val="175000"/>
                      <a:alpha val="40000"/>
                    </a:schemeClr>
                  </a:glow>
                  <a:outerShdw blurRad="38100" dist="25400" dir="5400000" algn="ctr" rotWithShape="0">
                    <a:srgbClr val="6E747A">
                      <a:alpha val="43000"/>
                    </a:srgbClr>
                  </a:outerShdw>
                </a:effectLst>
                <a:latin typeface="Adobe Arabic" panose="02040503050201020203" pitchFamily="18" charset="-78"/>
                <a:cs typeface="Adobe Arabic" panose="02040503050201020203" pitchFamily="18" charset="-78"/>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4" name="Content Placeholder 3"/>
          <p:cNvSpPr>
            <a:spLocks noGrp="1"/>
          </p:cNvSpPr>
          <p:nvPr>
            <p:ph sz="half" idx="2"/>
          </p:nvPr>
        </p:nvSpPr>
        <p:spPr>
          <a:xfrm>
            <a:off x="3047154" y="2179958"/>
            <a:ext cx="4184034" cy="3880773"/>
          </a:xfrm>
        </p:spPr>
        <p:txBody>
          <a:bodyPr vert="horz" lIns="91440" tIns="45720" rIns="91440" bIns="45720" rtlCol="0">
            <a:normAutofit/>
          </a:bodyPr>
          <a:lstStyle>
            <a:lvl1pPr>
              <a:defRPr lang="en-US" smtClean="0">
                <a:ln w="0"/>
                <a:solidFill>
                  <a:schemeClr val="tx1"/>
                </a:solidFill>
                <a:effectLst>
                  <a:outerShdw blurRad="38100" dist="19050" dir="2700000" algn="tl" rotWithShape="0">
                    <a:schemeClr val="dk1">
                      <a:alpha val="40000"/>
                    </a:schemeClr>
                  </a:outerShdw>
                </a:effectLst>
              </a:defRPr>
            </a:lvl1pPr>
            <a:lvl2pPr>
              <a:defRPr lang="en-US" smtClean="0"/>
            </a:lvl2pPr>
            <a:lvl3pPr>
              <a:defRPr lang="en-US" smtClean="0"/>
            </a:lvl3pPr>
            <a:lvl4pPr>
              <a:defRPr lang="en-US" smtClean="0"/>
            </a:lvl4pPr>
            <a:lvl5pPr>
              <a:defRPr lang="en-US" dirty="0"/>
            </a:lvl5pPr>
          </a:lstStyle>
          <a:p>
            <a:pPr marL="0" lvl="0" indent="0">
              <a:buNone/>
            </a:pPr>
            <a:r>
              <a:rPr lang="en-US" smtClean="0"/>
              <a:t>Click to edit Master text styles</a:t>
            </a:r>
          </a:p>
          <a:p>
            <a:pPr marL="0" lvl="1" indent="0">
              <a:buNone/>
            </a:pPr>
            <a:r>
              <a:rPr lang="en-US" smtClean="0"/>
              <a:t>Second level</a:t>
            </a:r>
          </a:p>
          <a:p>
            <a:pPr marL="0" lvl="2" indent="0">
              <a:buNone/>
            </a:pPr>
            <a:r>
              <a:rPr lang="en-US" smtClean="0"/>
              <a:t>Third level</a:t>
            </a:r>
          </a:p>
          <a:p>
            <a:pPr marL="0" lvl="3" indent="0">
              <a:buNone/>
            </a:pPr>
            <a:r>
              <a:rPr lang="en-US" smtClean="0"/>
              <a:t>Fourth level</a:t>
            </a:r>
          </a:p>
          <a:p>
            <a:pPr marL="0" lvl="4" indent="0">
              <a:buNone/>
            </a:pPr>
            <a:r>
              <a:rPr lang="en-US" smtClean="0"/>
              <a:t>Fifth level</a:t>
            </a:r>
            <a:endParaRPr lang="en-US" dirty="0"/>
          </a:p>
        </p:txBody>
      </p:sp>
      <p:sp>
        <p:nvSpPr>
          <p:cNvPr id="5" name="Date Placeholder 4"/>
          <p:cNvSpPr>
            <a:spLocks noGrp="1"/>
          </p:cNvSpPr>
          <p:nvPr>
            <p:ph type="dt" sz="half" idx="10"/>
          </p:nvPr>
        </p:nvSpPr>
        <p:spPr/>
        <p:txBody>
          <a:bodyPr/>
          <a:lstStyle/>
          <a:p>
            <a:fld id="{29793AEE-31BC-48E8-B49F-338440121E18}" type="datetime1">
              <a:rPr lang="en-US" smtClean="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56588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468442" y="2160983"/>
            <a:ext cx="4185623"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68442"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055475" y="2160983"/>
            <a:ext cx="4185618" cy="576262"/>
          </a:xfrm>
        </p:spPr>
        <p:txBody>
          <a:bodyPr anchor="b">
            <a:noAutofit/>
          </a:bodyPr>
          <a:lstStyle>
            <a:lvl1pPr marL="0" indent="0">
              <a:buNone/>
              <a:defRPr sz="2400" b="0" u="none">
                <a:cs typeface="B Majid Shadow" panose="00000400000000000000" pitchFamily="2" charset="-7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055476"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2620C6-D90A-463E-B438-2E28E2CF58A8}" type="datetime1">
              <a:rPr lang="en-US" smtClean="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93966"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907ED4-762E-4B3D-AB80-D902C1C8B282}" type="datetime1">
              <a:rPr lang="en-US" smtClean="0"/>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12257B-3217-40A5-9110-33248A9C1B5D}" type="datetime1">
              <a:rPr lang="en-US" smtClean="0"/>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flipH="1">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05477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5477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099808" y="605660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640774-2982-4558-BA78-3E389BCE0AFD}" type="datetime1">
              <a:rPr lang="en-US" smtClean="0"/>
              <a:t>12/18/2017</a:t>
            </a:fld>
            <a:endParaRPr lang="en-US" dirty="0"/>
          </a:p>
        </p:txBody>
      </p:sp>
      <p:sp>
        <p:nvSpPr>
          <p:cNvPr id="5" name="Footer Placeholder 4"/>
          <p:cNvSpPr>
            <a:spLocks noGrp="1"/>
          </p:cNvSpPr>
          <p:nvPr>
            <p:ph type="ftr" sz="quarter" idx="3"/>
          </p:nvPr>
        </p:nvSpPr>
        <p:spPr>
          <a:xfrm>
            <a:off x="5369070" y="6056602"/>
            <a:ext cx="6297612" cy="365125"/>
          </a:xfrm>
          <a:prstGeom prst="rect">
            <a:avLst/>
          </a:prstGeom>
        </p:spPr>
        <p:txBody>
          <a:bodyPr vert="horz" lIns="91440" tIns="45720" rIns="91440" bIns="45720" rtlCol="0" anchor="ctr"/>
          <a:lstStyle>
            <a:lvl1pPr algn="r" rtl="1">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52966" y="6056602"/>
            <a:ext cx="683339" cy="365125"/>
          </a:xfrm>
          <a:prstGeom prst="rect">
            <a:avLst/>
          </a:prstGeom>
        </p:spPr>
        <p:txBody>
          <a:bodyPr vert="horz" lIns="91440" tIns="45720" rIns="91440" bIns="45720" rtlCol="0" anchor="ctr"/>
          <a:lstStyle>
            <a:lvl1pPr algn="r">
              <a:defRPr sz="1400">
                <a:solidFill>
                  <a:schemeClr val="accent1"/>
                </a:solidFill>
                <a:cs typeface="B Badr" panose="00000400000000000000" pitchFamily="2" charset="-78"/>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69" r:id="rId3"/>
    <p:sldLayoutId id="2147483651" r:id="rId4"/>
    <p:sldLayoutId id="2147483666" r:id="rId5"/>
    <p:sldLayoutId id="2147483670" r:id="rId6"/>
    <p:sldLayoutId id="2147483653" r:id="rId7"/>
    <p:sldLayoutId id="2147483654" r:id="rId8"/>
    <p:sldLayoutId id="2147483655" r:id="rId9"/>
    <p:sldLayoutId id="2147483667" r:id="rId10"/>
    <p:sldLayoutId id="2147483657" r:id="rId11"/>
    <p:sldLayoutId id="2147483660" r:id="rId12"/>
    <p:sldLayoutId id="2147483661" r:id="rId13"/>
    <p:sldLayoutId id="2147483662" r:id="rId14"/>
    <p:sldLayoutId id="2147483663" r:id="rId15"/>
    <p:sldLayoutId id="2147483664" r:id="rId16"/>
    <p:sldLayoutId id="2147483668" r:id="rId17"/>
    <p:sldLayoutId id="2147483659" r:id="rId18"/>
  </p:sldLayoutIdLst>
  <p:timing>
    <p:tnLst>
      <p:par>
        <p:cTn id="1" dur="indefinite" restart="never" nodeType="tmRoot"/>
      </p:par>
    </p:tnLst>
  </p:timing>
  <p:hf sldNum="0" hdr="0" ftr="0" dt="0"/>
  <p:txStyles>
    <p:titleStyle>
      <a:lvl1pPr algn="r" defTabSz="457200" rtl="1" eaLnBrk="1" latinLnBrk="0" hangingPunct="1">
        <a:spcBef>
          <a:spcPct val="0"/>
        </a:spcBef>
        <a:buNone/>
        <a:defRPr sz="3600" kern="1200">
          <a:solidFill>
            <a:schemeClr val="accent1"/>
          </a:solidFill>
          <a:latin typeface="+mj-lt"/>
          <a:ea typeface="+mj-ea"/>
          <a:cs typeface="B Titr" panose="00000700000000000000" pitchFamily="2" charset="-78"/>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B Tehran" panose="00000400000000000000" pitchFamily="2" charset="-78"/>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2000" kern="1200">
          <a:solidFill>
            <a:schemeClr val="tx1">
              <a:lumMod val="75000"/>
              <a:lumOff val="25000"/>
            </a:schemeClr>
          </a:solidFill>
          <a:latin typeface="+mn-lt"/>
          <a:ea typeface="+mn-ea"/>
          <a:cs typeface="B Tehran" panose="00000400000000000000" pitchFamily="2" charset="-78"/>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B Tehran" panose="00000400000000000000" pitchFamily="2" charset="-78"/>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B Tehran" panose="00000400000000000000" pitchFamily="2" charset="-78"/>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ctrTitle"/>
          </p:nvPr>
        </p:nvSpPr>
        <p:spPr/>
        <p:txBody>
          <a:bodyPr>
            <a:normAutofit/>
          </a:bodyPr>
          <a:lstStyle/>
          <a:p>
            <a:pPr lvl="0"/>
            <a:r>
              <a:rPr lang="fa-IR" dirty="0" smtClean="0">
                <a:sym typeface="Traditional Arabic"/>
              </a:rPr>
              <a:t>مکتب تربیتی اسلام</a:t>
            </a:r>
            <a:endParaRPr lang="ar" dirty="0">
              <a:sym typeface="Traditional Arabic"/>
            </a:endParaRPr>
          </a:p>
        </p:txBody>
      </p:sp>
      <p:sp>
        <p:nvSpPr>
          <p:cNvPr id="144" name="Shape 144"/>
          <p:cNvSpPr txBox="1">
            <a:spLocks noGrp="1"/>
          </p:cNvSpPr>
          <p:nvPr>
            <p:ph type="subTitle" idx="1"/>
          </p:nvPr>
        </p:nvSpPr>
        <p:spPr/>
        <p:txBody>
          <a:bodyPr/>
          <a:lstStyle/>
          <a:p>
            <a:pPr lvl="0"/>
            <a:r>
              <a:rPr lang="fa-IR">
                <a:sym typeface="Sakkal Majalla"/>
              </a:rPr>
              <a:t>جلسۀ سی و پنجم: </a:t>
            </a:r>
            <a:r>
              <a:rPr lang="fa-IR" dirty="0">
                <a:sym typeface="Sakkal Majalla"/>
              </a:rPr>
              <a:t>نگاه اهل بیت علیهم السلام به حکومت و </a:t>
            </a:r>
            <a:r>
              <a:rPr lang="fa-IR" dirty="0" smtClean="0">
                <a:sym typeface="Sakkal Majalla"/>
              </a:rPr>
              <a:t>حاکمیت</a:t>
            </a:r>
            <a:endParaRPr lang="fa-IR" dirty="0">
              <a:sym typeface="Sakkal Majalla"/>
            </a:endParaRPr>
          </a:p>
        </p:txBody>
      </p:sp>
    </p:spTree>
    <p:extLst>
      <p:ext uri="{BB962C8B-B14F-4D97-AF65-F5344CB8AC3E}">
        <p14:creationId xmlns:p14="http://schemas.microsoft.com/office/powerpoint/2010/main" val="2483328564"/>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p:txBody>
          <a:bodyPr/>
          <a:lstStyle/>
          <a:p>
            <a:pPr lvl="0"/>
            <a:r>
              <a:rPr lang="fa-IR" dirty="0">
                <a:sym typeface="Arial"/>
              </a:rPr>
              <a:t>چرا امام حسین علیه السلام با یزید بیعت نکردند؟</a:t>
            </a:r>
          </a:p>
        </p:txBody>
      </p:sp>
      <p:sp>
        <p:nvSpPr>
          <p:cNvPr id="211" name="Shape 211"/>
          <p:cNvSpPr txBox="1">
            <a:spLocks noGrp="1"/>
          </p:cNvSpPr>
          <p:nvPr>
            <p:ph type="body" idx="1"/>
          </p:nvPr>
        </p:nvSpPr>
        <p:spPr/>
        <p:txBody>
          <a:bodyPr>
            <a:normAutofit fontScale="92500" lnSpcReduction="10000"/>
          </a:bodyPr>
          <a:lstStyle/>
          <a:p>
            <a:r>
              <a:rPr lang="fa-IR" dirty="0" smtClean="0">
                <a:sym typeface="Arial"/>
              </a:rPr>
              <a:t>یزید معلن به فسق و شارب خمر و قاتل نفوس محرمه بوده و بیعت با مثلِ یزیدی به معنای هدم اسلام (علی الاسلام السلام) و گم شدن راه حق و باطل (لیرغب الم</a:t>
            </a:r>
            <a:r>
              <a:rPr lang="fa-IR" dirty="0" smtClean="0"/>
              <a:t>ؤ</a:t>
            </a:r>
            <a:r>
              <a:rPr lang="fa-IR" dirty="0" smtClean="0">
                <a:sym typeface="Arial"/>
              </a:rPr>
              <a:t>من فی لقاء الله) است. </a:t>
            </a:r>
          </a:p>
          <a:p>
            <a:r>
              <a:rPr lang="fa-IR" dirty="0" smtClean="0">
                <a:sym typeface="Arial"/>
              </a:rPr>
              <a:t>این بیعت به گونه ای بوده که مایه ی ذلت امام بوده است. (هیهات منا الذله) این بیعت با بیعت بقیه ی اهل بیت فرق دارد و همراه با ذلت به گونه ای خاص است.</a:t>
            </a:r>
          </a:p>
          <a:p>
            <a:r>
              <a:rPr lang="fa-IR" dirty="0">
                <a:sym typeface="Arial"/>
              </a:rPr>
              <a:t>حتی اگر امام علیه السلام بیعت هم می کردند باز هم یزید لعنه الله به خاطر کینه ای که داشت میخواست حضرت امام علیه السلام را بکشد</a:t>
            </a:r>
          </a:p>
          <a:p>
            <a:r>
              <a:rPr lang="fa-IR" dirty="0">
                <a:sym typeface="Arial"/>
              </a:rPr>
              <a:t>بحار الأنوار (ط - بيروت)، ج‏44، ص: 375:  ثُمَّ قَالَ ع وَ اللَّهِ‏ لَا يَدَعُونَنِي حَتَّى يَسْتَخْرِجُوا هَذِهِ الْعَلَقَةَ مِنْ جَوْفِي‏ فَإِذَا فَعَلُوا سَلَّطَ اللَّهُ عَلَيْهِمْ مَنْ يُذِلُّهُمْ حَتَّى يَكُونُوا أَذَلَّ فِرَقِ الْأُمَمِ</a:t>
            </a:r>
          </a:p>
          <a:p>
            <a:r>
              <a:rPr lang="fa-IR" dirty="0">
                <a:sym typeface="Arial"/>
              </a:rPr>
              <a:t>بحار الأنوار (ط - بيروت)، ج‏45، ص: 99: وَ قَدْ رُوِيَ بِأَسَانِيدَ: أَنَّهُ لَمَّا مَنَعَهُ ع مُحَمَّدُ بْنُ الْحَنَفِيَّةِ عَنِ الْخُرُوجِ إِلَى الْكُوفَةِ قَالَ وَ اللَّهِ يَا أَخِي لَوْ كُنْتُ فِي جُحْرِ هَامَّةٍ مِنْ هَوَامِّ الْأَرْضِ- لَاسْتَخْرَجُونِي مِنْهُ حَتَّى يَقْتُلُونِّي.</a:t>
            </a:r>
          </a:p>
        </p:txBody>
      </p:sp>
    </p:spTree>
    <p:extLst>
      <p:ext uri="{BB962C8B-B14F-4D97-AF65-F5344CB8AC3E}">
        <p14:creationId xmlns:p14="http://schemas.microsoft.com/office/powerpoint/2010/main" val="19916666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animEffect transition="in" filter="fade">
                                      <p:cBhvr>
                                        <p:cTn id="7" dur="500"/>
                                        <p:tgtEl>
                                          <p:spTgt spid="2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1">
                                            <p:txEl>
                                              <p:pRg st="0" end="0"/>
                                            </p:txEl>
                                          </p:spTgt>
                                        </p:tgtEl>
                                        <p:attrNameLst>
                                          <p:attrName>style.visibility</p:attrName>
                                        </p:attrNameLst>
                                      </p:cBhvr>
                                      <p:to>
                                        <p:strVal val="visible"/>
                                      </p:to>
                                    </p:set>
                                    <p:animEffect transition="in" filter="fade">
                                      <p:cBhvr>
                                        <p:cTn id="12" dur="500"/>
                                        <p:tgtEl>
                                          <p:spTgt spid="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1">
                                            <p:txEl>
                                              <p:pRg st="1" end="1"/>
                                            </p:txEl>
                                          </p:spTgt>
                                        </p:tgtEl>
                                        <p:attrNameLst>
                                          <p:attrName>style.visibility</p:attrName>
                                        </p:attrNameLst>
                                      </p:cBhvr>
                                      <p:to>
                                        <p:strVal val="visible"/>
                                      </p:to>
                                    </p:set>
                                    <p:animEffect transition="in" filter="fade">
                                      <p:cBhvr>
                                        <p:cTn id="17" dur="500"/>
                                        <p:tgtEl>
                                          <p:spTgt spid="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p:txBody>
          <a:bodyPr/>
          <a:lstStyle/>
          <a:p>
            <a:pPr lvl="0"/>
            <a:r>
              <a:rPr lang="fa-IR" smtClean="0">
                <a:sym typeface="Trebuchet MS"/>
              </a:rPr>
              <a:t>درس‌هایی از حرکت امام حسین علیه السلام </a:t>
            </a:r>
            <a:endParaRPr lang="fa-IR">
              <a:sym typeface="Trebuchet MS"/>
            </a:endParaRPr>
          </a:p>
        </p:txBody>
      </p:sp>
      <p:sp>
        <p:nvSpPr>
          <p:cNvPr id="225" name="Shape 225"/>
          <p:cNvSpPr txBox="1">
            <a:spLocks noGrp="1"/>
          </p:cNvSpPr>
          <p:nvPr>
            <p:ph type="body" idx="1"/>
          </p:nvPr>
        </p:nvSpPr>
        <p:spPr/>
        <p:txBody>
          <a:bodyPr/>
          <a:lstStyle/>
          <a:p>
            <a:r>
              <a:rPr lang="fa-IR" dirty="0" smtClean="0">
                <a:sym typeface="Arial"/>
              </a:rPr>
              <a:t>فعل امام حسین علیه السلام برنامه ی الهی حضرت بوده که حکمت های فراوانی دارد:</a:t>
            </a:r>
          </a:p>
          <a:p>
            <a:r>
              <a:rPr lang="fa-IR" dirty="0" smtClean="0">
                <a:sym typeface="Arial"/>
              </a:rPr>
              <a:t>خداوند گاهی برای بندگان خود حتی برای بهترین بندگان خود تقدیر بلا و مصیبت می کند. دست طاغیان زمان رو بر خوبان باز می کند. </a:t>
            </a:r>
          </a:p>
          <a:p>
            <a:r>
              <a:rPr lang="fa-IR" dirty="0" smtClean="0">
                <a:sym typeface="Arial"/>
              </a:rPr>
              <a:t>حفظ اصل دین و روشن کردن مسیر حق از باطل. اصل اختلاف امام حسین و یزید سر مس</a:t>
            </a:r>
            <a:r>
              <a:rPr lang="fa-IR" dirty="0" smtClean="0"/>
              <a:t>أ</a:t>
            </a:r>
            <a:r>
              <a:rPr lang="fa-IR" dirty="0" smtClean="0">
                <a:sym typeface="Arial"/>
              </a:rPr>
              <a:t>له ی توحید بوده است. </a:t>
            </a:r>
          </a:p>
          <a:p>
            <a:r>
              <a:rPr lang="fa-IR" dirty="0" smtClean="0">
                <a:sym typeface="Arial"/>
              </a:rPr>
              <a:t>بقای پیامبر خدا به واسطه ی امام حسین علیه السلام</a:t>
            </a:r>
          </a:p>
          <a:p>
            <a:pPr lvl="1"/>
            <a:r>
              <a:rPr lang="fa-IR" dirty="0" smtClean="0">
                <a:sym typeface="Arial"/>
              </a:rPr>
              <a:t>حسین منی و انا من حسین: و فدیناه بذبح عظیم</a:t>
            </a:r>
            <a:endParaRPr lang="fa-IR" dirty="0">
              <a:sym typeface="Arial"/>
            </a:endParaRPr>
          </a:p>
        </p:txBody>
      </p:sp>
    </p:spTree>
    <p:extLst>
      <p:ext uri="{BB962C8B-B14F-4D97-AF65-F5344CB8AC3E}">
        <p14:creationId xmlns:p14="http://schemas.microsoft.com/office/powerpoint/2010/main" val="249569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animEffect transition="in" filter="fade">
                                      <p:cBhvr>
                                        <p:cTn id="7" dur="500"/>
                                        <p:tgtEl>
                                          <p:spTgt spid="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xEl>
                                              <p:pRg st="1" end="1"/>
                                            </p:txEl>
                                          </p:spTgt>
                                        </p:tgtEl>
                                        <p:attrNameLst>
                                          <p:attrName>style.visibility</p:attrName>
                                        </p:attrNameLst>
                                      </p:cBhvr>
                                      <p:to>
                                        <p:strVal val="visible"/>
                                      </p:to>
                                    </p:set>
                                    <p:animEffect transition="in" filter="fade">
                                      <p:cBhvr>
                                        <p:cTn id="12" dur="500"/>
                                        <p:tgtEl>
                                          <p:spTgt spid="2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
                                            <p:txEl>
                                              <p:pRg st="2" end="2"/>
                                            </p:txEl>
                                          </p:spTgt>
                                        </p:tgtEl>
                                        <p:attrNameLst>
                                          <p:attrName>style.visibility</p:attrName>
                                        </p:attrNameLst>
                                      </p:cBhvr>
                                      <p:to>
                                        <p:strVal val="visible"/>
                                      </p:to>
                                    </p:set>
                                    <p:animEffect transition="in" filter="fade">
                                      <p:cBhvr>
                                        <p:cTn id="17" dur="500"/>
                                        <p:tgtEl>
                                          <p:spTgt spid="2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5">
                                            <p:txEl>
                                              <p:pRg st="3" end="3"/>
                                            </p:txEl>
                                          </p:spTgt>
                                        </p:tgtEl>
                                        <p:attrNameLst>
                                          <p:attrName>style.visibility</p:attrName>
                                        </p:attrNameLst>
                                      </p:cBhvr>
                                      <p:to>
                                        <p:strVal val="visible"/>
                                      </p:to>
                                    </p:set>
                                    <p:animEffect transition="in" filter="fade">
                                      <p:cBhvr>
                                        <p:cTn id="22" dur="500"/>
                                        <p:tgtEl>
                                          <p:spTgt spid="2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5">
                                            <p:txEl>
                                              <p:pRg st="4" end="4"/>
                                            </p:txEl>
                                          </p:spTgt>
                                        </p:tgtEl>
                                        <p:attrNameLst>
                                          <p:attrName>style.visibility</p:attrName>
                                        </p:attrNameLst>
                                      </p:cBhvr>
                                      <p:to>
                                        <p:strVal val="visible"/>
                                      </p:to>
                                    </p:set>
                                    <p:animEffect transition="in" filter="fade">
                                      <p:cBhvr>
                                        <p:cTn id="27" dur="500"/>
                                        <p:tgtEl>
                                          <p:spTgt spid="2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p:txBody>
          <a:bodyPr/>
          <a:lstStyle/>
          <a:p>
            <a:pPr lvl="0"/>
            <a:r>
              <a:rPr lang="fa-IR" smtClean="0">
                <a:sym typeface="Trebuchet MS"/>
              </a:rPr>
              <a:t>درس‌هایی از حرکت امام حسین علیه السلام </a:t>
            </a:r>
            <a:endParaRPr lang="fa-IR">
              <a:sym typeface="Trebuchet MS"/>
            </a:endParaRPr>
          </a:p>
        </p:txBody>
      </p:sp>
      <p:sp>
        <p:nvSpPr>
          <p:cNvPr id="232" name="Shape 232"/>
          <p:cNvSpPr txBox="1">
            <a:spLocks noGrp="1"/>
          </p:cNvSpPr>
          <p:nvPr>
            <p:ph type="body" idx="1"/>
          </p:nvPr>
        </p:nvSpPr>
        <p:spPr/>
        <p:txBody>
          <a:bodyPr/>
          <a:lstStyle/>
          <a:p>
            <a:r>
              <a:rPr lang="fa-IR" dirty="0" smtClean="0">
                <a:sym typeface="Arial"/>
              </a:rPr>
              <a:t>جلوۀ بحث آزمایش و تعبد در کشته شدن در راه خدا بیش از دیگر دستورهای خداست. </a:t>
            </a:r>
          </a:p>
          <a:p>
            <a:r>
              <a:rPr lang="fa-IR" dirty="0" smtClean="0">
                <a:sym typeface="Arial"/>
              </a:rPr>
              <a:t>اهمیت مس</a:t>
            </a:r>
            <a:r>
              <a:rPr lang="fa-IR" dirty="0" smtClean="0"/>
              <a:t>أ</a:t>
            </a:r>
            <a:r>
              <a:rPr lang="fa-IR" dirty="0" smtClean="0">
                <a:sym typeface="Arial"/>
              </a:rPr>
              <a:t>له ی امامت و هدایت خلق به امام: این که به این واسطه امامت و هدایت خلق در فرزندان ایشان جریان یافت. یعنی امامت هدیه ای بود که خدا در ازای کشته شدن اباعبدالله علیهم السلام داد.</a:t>
            </a:r>
          </a:p>
          <a:p>
            <a:pPr lvl="0"/>
            <a:r>
              <a:rPr lang="fa-IR" dirty="0" smtClean="0">
                <a:sym typeface="Arial"/>
              </a:rPr>
              <a:t>بقای امامت به واسطه ی کشته شدن اصحاب درس اهمیت امام و دفاع از امامت را می‌دهد.</a:t>
            </a:r>
          </a:p>
          <a:p>
            <a:pPr lvl="0"/>
            <a:r>
              <a:rPr lang="fa-IR" dirty="0" smtClean="0">
                <a:sym typeface="Arial"/>
              </a:rPr>
              <a:t> امتحان و ابتلای خود حضرت و بالا رفتن درجاتشان به واسطه ی این امتحان</a:t>
            </a:r>
          </a:p>
          <a:p>
            <a:pPr lvl="0"/>
            <a:r>
              <a:rPr lang="fa-IR" dirty="0" smtClean="0">
                <a:sym typeface="Arial"/>
              </a:rPr>
              <a:t>بخشایش گناهان امت، شفای امراض به واسطه ی تربت و آثار عجیب و غریب آن، دعای قبول تحت قبه</a:t>
            </a:r>
          </a:p>
          <a:p>
            <a:pPr lvl="1"/>
            <a:r>
              <a:rPr lang="fa-IR" dirty="0" smtClean="0">
                <a:sym typeface="Arial"/>
              </a:rPr>
              <a:t>چند نکته برای جلوگیری از بدفهمی این حکمت</a:t>
            </a:r>
            <a:endParaRPr lang="fa-IR" dirty="0">
              <a:sym typeface="Arial"/>
            </a:endParaRPr>
          </a:p>
        </p:txBody>
      </p:sp>
    </p:spTree>
    <p:extLst>
      <p:ext uri="{BB962C8B-B14F-4D97-AF65-F5344CB8AC3E}">
        <p14:creationId xmlns:p14="http://schemas.microsoft.com/office/powerpoint/2010/main" val="133098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2">
                                            <p:txEl>
                                              <p:pRg st="0" end="0"/>
                                            </p:txEl>
                                          </p:spTgt>
                                        </p:tgtEl>
                                        <p:attrNameLst>
                                          <p:attrName>style.visibility</p:attrName>
                                        </p:attrNameLst>
                                      </p:cBhvr>
                                      <p:to>
                                        <p:strVal val="visible"/>
                                      </p:to>
                                    </p:set>
                                    <p:animEffect transition="in" filter="fade">
                                      <p:cBhvr>
                                        <p:cTn id="7" dur="500"/>
                                        <p:tgtEl>
                                          <p:spTgt spid="2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2">
                                            <p:txEl>
                                              <p:pRg st="1" end="1"/>
                                            </p:txEl>
                                          </p:spTgt>
                                        </p:tgtEl>
                                        <p:attrNameLst>
                                          <p:attrName>style.visibility</p:attrName>
                                        </p:attrNameLst>
                                      </p:cBhvr>
                                      <p:to>
                                        <p:strVal val="visible"/>
                                      </p:to>
                                    </p:set>
                                    <p:animEffect transition="in" filter="fade">
                                      <p:cBhvr>
                                        <p:cTn id="12" dur="500"/>
                                        <p:tgtEl>
                                          <p:spTgt spid="2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2">
                                            <p:txEl>
                                              <p:pRg st="2" end="2"/>
                                            </p:txEl>
                                          </p:spTgt>
                                        </p:tgtEl>
                                        <p:attrNameLst>
                                          <p:attrName>style.visibility</p:attrName>
                                        </p:attrNameLst>
                                      </p:cBhvr>
                                      <p:to>
                                        <p:strVal val="visible"/>
                                      </p:to>
                                    </p:set>
                                    <p:animEffect transition="in" filter="fade">
                                      <p:cBhvr>
                                        <p:cTn id="17" dur="500"/>
                                        <p:tgtEl>
                                          <p:spTgt spid="23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2">
                                            <p:txEl>
                                              <p:pRg st="3" end="3"/>
                                            </p:txEl>
                                          </p:spTgt>
                                        </p:tgtEl>
                                        <p:attrNameLst>
                                          <p:attrName>style.visibility</p:attrName>
                                        </p:attrNameLst>
                                      </p:cBhvr>
                                      <p:to>
                                        <p:strVal val="visible"/>
                                      </p:to>
                                    </p:set>
                                    <p:animEffect transition="in" filter="fade">
                                      <p:cBhvr>
                                        <p:cTn id="22" dur="500"/>
                                        <p:tgtEl>
                                          <p:spTgt spid="23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2">
                                            <p:txEl>
                                              <p:pRg st="4" end="4"/>
                                            </p:txEl>
                                          </p:spTgt>
                                        </p:tgtEl>
                                        <p:attrNameLst>
                                          <p:attrName>style.visibility</p:attrName>
                                        </p:attrNameLst>
                                      </p:cBhvr>
                                      <p:to>
                                        <p:strVal val="visible"/>
                                      </p:to>
                                    </p:set>
                                    <p:animEffect transition="in" filter="fade">
                                      <p:cBhvr>
                                        <p:cTn id="27" dur="500"/>
                                        <p:tgtEl>
                                          <p:spTgt spid="23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2">
                                            <p:txEl>
                                              <p:pRg st="5" end="5"/>
                                            </p:txEl>
                                          </p:spTgt>
                                        </p:tgtEl>
                                        <p:attrNameLst>
                                          <p:attrName>style.visibility</p:attrName>
                                        </p:attrNameLst>
                                      </p:cBhvr>
                                      <p:to>
                                        <p:strVal val="visible"/>
                                      </p:to>
                                    </p:set>
                                    <p:animEffect transition="in" filter="fade">
                                      <p:cBhvr>
                                        <p:cTn id="32" dur="500"/>
                                        <p:tgtEl>
                                          <p:spTgt spid="2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p:txBody>
          <a:bodyPr/>
          <a:lstStyle/>
          <a:p>
            <a:pPr lvl="0"/>
            <a:r>
              <a:rPr lang="fa-IR" smtClean="0"/>
              <a:t>رویکرد ما در مقابل ظلم افراد در زندگی روزمره</a:t>
            </a:r>
            <a:r>
              <a:rPr lang="fa-IR" smtClean="0">
                <a:sym typeface="Trebuchet MS"/>
              </a:rPr>
              <a:t> </a:t>
            </a:r>
            <a:endParaRPr lang="fa-IR">
              <a:sym typeface="Trebuchet MS"/>
            </a:endParaRPr>
          </a:p>
        </p:txBody>
      </p:sp>
      <p:sp>
        <p:nvSpPr>
          <p:cNvPr id="239" name="Shape 239"/>
          <p:cNvSpPr txBox="1">
            <a:spLocks noGrp="1"/>
          </p:cNvSpPr>
          <p:nvPr>
            <p:ph type="body" idx="1"/>
          </p:nvPr>
        </p:nvSpPr>
        <p:spPr/>
        <p:txBody>
          <a:bodyPr/>
          <a:lstStyle/>
          <a:p>
            <a:r>
              <a:rPr lang="fa-IR" dirty="0" smtClean="0"/>
              <a:t>نیکی</a:t>
            </a:r>
          </a:p>
          <a:p>
            <a:r>
              <a:rPr lang="fa-IR" dirty="0" smtClean="0"/>
              <a:t>سکوت</a:t>
            </a:r>
          </a:p>
          <a:p>
            <a:r>
              <a:rPr lang="fa-IR" dirty="0" smtClean="0"/>
              <a:t>بی توجهی و نگاه عبوس</a:t>
            </a:r>
          </a:p>
          <a:p>
            <a:r>
              <a:rPr lang="fa-IR" dirty="0" smtClean="0"/>
              <a:t>جمع آوری یاور و ناصر، تذکر</a:t>
            </a:r>
          </a:p>
          <a:p>
            <a:r>
              <a:rPr lang="fa-IR" dirty="0" smtClean="0"/>
              <a:t>عدم مراجعه به گروه ها و افرادی که همکاری نمی کنند</a:t>
            </a:r>
            <a:endParaRPr lang="fa-IR" dirty="0"/>
          </a:p>
        </p:txBody>
      </p:sp>
    </p:spTree>
    <p:extLst>
      <p:ext uri="{BB962C8B-B14F-4D97-AF65-F5344CB8AC3E}">
        <p14:creationId xmlns:p14="http://schemas.microsoft.com/office/powerpoint/2010/main" val="378445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9">
                                            <p:txEl>
                                              <p:pRg st="0" end="0"/>
                                            </p:txEl>
                                          </p:spTgt>
                                        </p:tgtEl>
                                        <p:attrNameLst>
                                          <p:attrName>style.visibility</p:attrName>
                                        </p:attrNameLst>
                                      </p:cBhvr>
                                      <p:to>
                                        <p:strVal val="visible"/>
                                      </p:to>
                                    </p:set>
                                    <p:animEffect transition="in" filter="fade">
                                      <p:cBhvr>
                                        <p:cTn id="7" dur="500"/>
                                        <p:tgtEl>
                                          <p:spTgt spid="2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9">
                                            <p:txEl>
                                              <p:pRg st="1" end="1"/>
                                            </p:txEl>
                                          </p:spTgt>
                                        </p:tgtEl>
                                        <p:attrNameLst>
                                          <p:attrName>style.visibility</p:attrName>
                                        </p:attrNameLst>
                                      </p:cBhvr>
                                      <p:to>
                                        <p:strVal val="visible"/>
                                      </p:to>
                                    </p:set>
                                    <p:animEffect transition="in" filter="fade">
                                      <p:cBhvr>
                                        <p:cTn id="12" dur="500"/>
                                        <p:tgtEl>
                                          <p:spTgt spid="2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9">
                                            <p:txEl>
                                              <p:pRg st="2" end="2"/>
                                            </p:txEl>
                                          </p:spTgt>
                                        </p:tgtEl>
                                        <p:attrNameLst>
                                          <p:attrName>style.visibility</p:attrName>
                                        </p:attrNameLst>
                                      </p:cBhvr>
                                      <p:to>
                                        <p:strVal val="visible"/>
                                      </p:to>
                                    </p:set>
                                    <p:animEffect transition="in" filter="fade">
                                      <p:cBhvr>
                                        <p:cTn id="17" dur="500"/>
                                        <p:tgtEl>
                                          <p:spTgt spid="2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9">
                                            <p:txEl>
                                              <p:pRg st="3" end="3"/>
                                            </p:txEl>
                                          </p:spTgt>
                                        </p:tgtEl>
                                        <p:attrNameLst>
                                          <p:attrName>style.visibility</p:attrName>
                                        </p:attrNameLst>
                                      </p:cBhvr>
                                      <p:to>
                                        <p:strVal val="visible"/>
                                      </p:to>
                                    </p:set>
                                    <p:animEffect transition="in" filter="fade">
                                      <p:cBhvr>
                                        <p:cTn id="22" dur="500"/>
                                        <p:tgtEl>
                                          <p:spTgt spid="2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9">
                                            <p:txEl>
                                              <p:pRg st="4" end="4"/>
                                            </p:txEl>
                                          </p:spTgt>
                                        </p:tgtEl>
                                        <p:attrNameLst>
                                          <p:attrName>style.visibility</p:attrName>
                                        </p:attrNameLst>
                                      </p:cBhvr>
                                      <p:to>
                                        <p:strVal val="visible"/>
                                      </p:to>
                                    </p:set>
                                    <p:animEffect transition="in" filter="fade">
                                      <p:cBhvr>
                                        <p:cTn id="27" dur="500"/>
                                        <p:tgtEl>
                                          <p:spTgt spid="2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p:txBody>
          <a:bodyPr/>
          <a:lstStyle/>
          <a:p>
            <a:pPr lvl="0"/>
            <a:r>
              <a:rPr lang="fa-IR" smtClean="0"/>
              <a:t>رویکرد ما در مقابل ظلم در نظامات اداری و اجتماعی</a:t>
            </a:r>
            <a:endParaRPr lang="fa-IR"/>
          </a:p>
        </p:txBody>
      </p:sp>
      <p:sp>
        <p:nvSpPr>
          <p:cNvPr id="246" name="Shape 246"/>
          <p:cNvSpPr txBox="1">
            <a:spLocks noGrp="1"/>
          </p:cNvSpPr>
          <p:nvPr>
            <p:ph type="body" idx="1"/>
          </p:nvPr>
        </p:nvSpPr>
        <p:spPr/>
        <p:txBody>
          <a:bodyPr/>
          <a:lstStyle/>
          <a:p>
            <a:r>
              <a:rPr lang="fa-IR" dirty="0" smtClean="0"/>
              <a:t>از خود شروع کنیم</a:t>
            </a:r>
          </a:p>
          <a:p>
            <a:r>
              <a:rPr lang="fa-IR" dirty="0" smtClean="0"/>
              <a:t>احترام و تکریم خوبان </a:t>
            </a:r>
          </a:p>
          <a:p>
            <a:r>
              <a:rPr lang="fa-IR" dirty="0" smtClean="0"/>
              <a:t>زیبایی سخن در برابر بدکاران</a:t>
            </a:r>
          </a:p>
          <a:p>
            <a:r>
              <a:rPr lang="fa-IR" dirty="0" smtClean="0"/>
              <a:t>پرسش مستقیم از بدکاران ؟</a:t>
            </a:r>
          </a:p>
          <a:p>
            <a:pPr lvl="0"/>
            <a:endParaRPr lang="fa-IR" dirty="0"/>
          </a:p>
        </p:txBody>
      </p:sp>
    </p:spTree>
    <p:extLst>
      <p:ext uri="{BB962C8B-B14F-4D97-AF65-F5344CB8AC3E}">
        <p14:creationId xmlns:p14="http://schemas.microsoft.com/office/powerpoint/2010/main" val="25147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6">
                                            <p:txEl>
                                              <p:pRg st="0" end="0"/>
                                            </p:txEl>
                                          </p:spTgt>
                                        </p:tgtEl>
                                        <p:attrNameLst>
                                          <p:attrName>style.visibility</p:attrName>
                                        </p:attrNameLst>
                                      </p:cBhvr>
                                      <p:to>
                                        <p:strVal val="visible"/>
                                      </p:to>
                                    </p:set>
                                    <p:animEffect transition="in" filter="fade">
                                      <p:cBhvr>
                                        <p:cTn id="7" dur="500"/>
                                        <p:tgtEl>
                                          <p:spTgt spid="2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6">
                                            <p:txEl>
                                              <p:pRg st="1" end="1"/>
                                            </p:txEl>
                                          </p:spTgt>
                                        </p:tgtEl>
                                        <p:attrNameLst>
                                          <p:attrName>style.visibility</p:attrName>
                                        </p:attrNameLst>
                                      </p:cBhvr>
                                      <p:to>
                                        <p:strVal val="visible"/>
                                      </p:to>
                                    </p:set>
                                    <p:animEffect transition="in" filter="fade">
                                      <p:cBhvr>
                                        <p:cTn id="12" dur="500"/>
                                        <p:tgtEl>
                                          <p:spTgt spid="2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6">
                                            <p:txEl>
                                              <p:pRg st="2" end="2"/>
                                            </p:txEl>
                                          </p:spTgt>
                                        </p:tgtEl>
                                        <p:attrNameLst>
                                          <p:attrName>style.visibility</p:attrName>
                                        </p:attrNameLst>
                                      </p:cBhvr>
                                      <p:to>
                                        <p:strVal val="visible"/>
                                      </p:to>
                                    </p:set>
                                    <p:animEffect transition="in" filter="fade">
                                      <p:cBhvr>
                                        <p:cTn id="17" dur="500"/>
                                        <p:tgtEl>
                                          <p:spTgt spid="2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6">
                                            <p:txEl>
                                              <p:pRg st="3" end="3"/>
                                            </p:txEl>
                                          </p:spTgt>
                                        </p:tgtEl>
                                        <p:attrNameLst>
                                          <p:attrName>style.visibility</p:attrName>
                                        </p:attrNameLst>
                                      </p:cBhvr>
                                      <p:to>
                                        <p:strVal val="visible"/>
                                      </p:to>
                                    </p:set>
                                    <p:animEffect transition="in" filter="fade">
                                      <p:cBhvr>
                                        <p:cTn id="22" dur="500"/>
                                        <p:tgtEl>
                                          <p:spTgt spid="2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p:txBody>
          <a:bodyPr/>
          <a:lstStyle/>
          <a:p>
            <a:pPr lvl="0"/>
            <a:r>
              <a:rPr lang="fa-IR" smtClean="0"/>
              <a:t>پیش زمینه لازم برای مقابله</a:t>
            </a:r>
            <a:endParaRPr lang="fa-IR"/>
          </a:p>
        </p:txBody>
      </p:sp>
      <p:sp>
        <p:nvSpPr>
          <p:cNvPr id="254" name="Shape 254"/>
          <p:cNvSpPr txBox="1">
            <a:spLocks noGrp="1"/>
          </p:cNvSpPr>
          <p:nvPr>
            <p:ph type="body" idx="1"/>
          </p:nvPr>
        </p:nvSpPr>
        <p:spPr/>
        <p:txBody>
          <a:bodyPr/>
          <a:lstStyle/>
          <a:p>
            <a:pPr lvl="0"/>
            <a:r>
              <a:rPr lang="fa-IR" smtClean="0"/>
              <a:t>همراه شدن با فرهنگ آنها </a:t>
            </a:r>
          </a:p>
          <a:p>
            <a:pPr lvl="0"/>
            <a:r>
              <a:rPr lang="fa-IR" smtClean="0"/>
              <a:t>برای تاثیرگزاری انسان باید در میان اطرافیان خود محبوب باشد.</a:t>
            </a:r>
          </a:p>
          <a:p>
            <a:pPr lvl="0"/>
            <a:r>
              <a:rPr lang="fa-IR" smtClean="0"/>
              <a:t>استفاده از شبکه های مجازی همراه فعالیتهای مذهبی</a:t>
            </a:r>
          </a:p>
          <a:p>
            <a:pPr lvl="0"/>
            <a:r>
              <a:rPr lang="fa-IR" smtClean="0"/>
              <a:t>یادگیری از اهل بیت</a:t>
            </a:r>
            <a:endParaRPr lang="fa-IR"/>
          </a:p>
        </p:txBody>
      </p:sp>
    </p:spTree>
    <p:extLst>
      <p:ext uri="{BB962C8B-B14F-4D97-AF65-F5344CB8AC3E}">
        <p14:creationId xmlns:p14="http://schemas.microsoft.com/office/powerpoint/2010/main" val="97694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p:txBody>
          <a:bodyPr/>
          <a:lstStyle/>
          <a:p>
            <a:pPr lvl="0"/>
            <a:r>
              <a:rPr lang="fa-IR" smtClean="0"/>
              <a:t>رویکرد ما در مقابل حکومت های ظالم</a:t>
            </a:r>
            <a:endParaRPr lang="fa-IR"/>
          </a:p>
        </p:txBody>
      </p:sp>
      <p:sp>
        <p:nvSpPr>
          <p:cNvPr id="261" name="Shape 261"/>
          <p:cNvSpPr txBox="1">
            <a:spLocks noGrp="1"/>
          </p:cNvSpPr>
          <p:nvPr>
            <p:ph type="body" idx="1"/>
          </p:nvPr>
        </p:nvSpPr>
        <p:spPr/>
        <p:txBody>
          <a:bodyPr/>
          <a:lstStyle/>
          <a:p>
            <a:r>
              <a:rPr lang="fa-IR" dirty="0" smtClean="0"/>
              <a:t>صبر</a:t>
            </a:r>
          </a:p>
          <a:p>
            <a:r>
              <a:rPr lang="fa-IR" dirty="0" smtClean="0"/>
              <a:t>همکاری سیاسی با ارگانهای تاثیر گذار: مسلمانان می توانند گروه های بزرگی را تشکیل دهند و از رأی خود به عنوان اهرم استفاده کنند</a:t>
            </a:r>
          </a:p>
          <a:p>
            <a:pPr lvl="1"/>
            <a:endParaRPr lang="fa-IR" dirty="0" smtClean="0"/>
          </a:p>
          <a:p>
            <a:pPr lvl="0"/>
            <a:endParaRPr lang="fa-IR" dirty="0"/>
          </a:p>
        </p:txBody>
      </p:sp>
    </p:spTree>
    <p:extLst>
      <p:ext uri="{BB962C8B-B14F-4D97-AF65-F5344CB8AC3E}">
        <p14:creationId xmlns:p14="http://schemas.microsoft.com/office/powerpoint/2010/main" val="411714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1">
                                            <p:txEl>
                                              <p:pRg st="0" end="0"/>
                                            </p:txEl>
                                          </p:spTgt>
                                        </p:tgtEl>
                                        <p:attrNameLst>
                                          <p:attrName>style.visibility</p:attrName>
                                        </p:attrNameLst>
                                      </p:cBhvr>
                                      <p:to>
                                        <p:strVal val="visible"/>
                                      </p:to>
                                    </p:set>
                                    <p:animEffect transition="in" filter="fade">
                                      <p:cBhvr>
                                        <p:cTn id="7" dur="500"/>
                                        <p:tgtEl>
                                          <p:spTgt spid="2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1">
                                            <p:txEl>
                                              <p:pRg st="1" end="1"/>
                                            </p:txEl>
                                          </p:spTgt>
                                        </p:tgtEl>
                                        <p:attrNameLst>
                                          <p:attrName>style.visibility</p:attrName>
                                        </p:attrNameLst>
                                      </p:cBhvr>
                                      <p:to>
                                        <p:strVal val="visible"/>
                                      </p:to>
                                    </p:set>
                                    <p:animEffect transition="in" filter="fade">
                                      <p:cBhvr>
                                        <p:cTn id="12" dur="500"/>
                                        <p:tgtEl>
                                          <p:spTgt spid="2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p:txBody>
          <a:bodyPr/>
          <a:lstStyle/>
          <a:p>
            <a:pPr lvl="0"/>
            <a:r>
              <a:rPr lang="fa-IR" dirty="0" smtClean="0">
                <a:sym typeface="Trebuchet MS"/>
              </a:rPr>
              <a:t>در این جلسه ...</a:t>
            </a:r>
            <a:endParaRPr lang="fa-IR" dirty="0">
              <a:sym typeface="Trebuchet MS"/>
            </a:endParaRPr>
          </a:p>
        </p:txBody>
      </p:sp>
      <p:sp>
        <p:nvSpPr>
          <p:cNvPr id="155" name="Shape 155"/>
          <p:cNvSpPr txBox="1">
            <a:spLocks noGrp="1"/>
          </p:cNvSpPr>
          <p:nvPr>
            <p:ph type="body" idx="1"/>
          </p:nvPr>
        </p:nvSpPr>
        <p:spPr/>
        <p:txBody>
          <a:bodyPr/>
          <a:lstStyle/>
          <a:p>
            <a:pPr lvl="0"/>
            <a:r>
              <a:rPr lang="fa-IR" smtClean="0">
                <a:sym typeface="Arial"/>
              </a:rPr>
              <a:t>دورنمای بحث</a:t>
            </a:r>
          </a:p>
          <a:p>
            <a:pPr lvl="0"/>
            <a:r>
              <a:rPr lang="fa-IR" smtClean="0">
                <a:sym typeface="Arial"/>
              </a:rPr>
              <a:t>شأن حکومتی اهل بیت علیهم السلام</a:t>
            </a:r>
          </a:p>
          <a:p>
            <a:pPr lvl="0"/>
            <a:r>
              <a:rPr lang="fa-IR" smtClean="0">
                <a:sym typeface="Arial"/>
              </a:rPr>
              <a:t>رفتار اهل بیت علیهم السلام در مقابل حاکمان عصر خود</a:t>
            </a:r>
          </a:p>
          <a:p>
            <a:pPr lvl="1"/>
            <a:r>
              <a:rPr lang="fa-IR" smtClean="0">
                <a:sym typeface="Arial"/>
              </a:rPr>
              <a:t>صبر امیرالمؤمنین علیه السلام در برابر غصب خلافتشان</a:t>
            </a:r>
          </a:p>
          <a:p>
            <a:pPr lvl="1"/>
            <a:r>
              <a:rPr lang="fa-IR" smtClean="0">
                <a:sym typeface="Arial"/>
              </a:rPr>
              <a:t>حرکت حضرت سیدالشهدا علیه السلام</a:t>
            </a:r>
          </a:p>
          <a:p>
            <a:pPr lvl="0"/>
            <a:r>
              <a:rPr lang="fa-IR" smtClean="0">
                <a:sym typeface="Arial"/>
              </a:rPr>
              <a:t>درس‌هایی از حرکت امام حسین علیه السلام </a:t>
            </a:r>
          </a:p>
          <a:p>
            <a:pPr lvl="0"/>
            <a:endParaRPr lang="fa-IR">
              <a:sym typeface="Arial"/>
            </a:endParaRPr>
          </a:p>
        </p:txBody>
      </p:sp>
    </p:spTree>
    <p:extLst>
      <p:ext uri="{BB962C8B-B14F-4D97-AF65-F5344CB8AC3E}">
        <p14:creationId xmlns:p14="http://schemas.microsoft.com/office/powerpoint/2010/main" val="1938121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p:txBody>
          <a:bodyPr/>
          <a:lstStyle/>
          <a:p>
            <a:pPr lvl="0"/>
            <a:r>
              <a:rPr lang="fa-IR" smtClean="0">
                <a:sym typeface="Trebuchet MS"/>
              </a:rPr>
              <a:t>دورنمای بحث</a:t>
            </a:r>
            <a:endParaRPr lang="fa-IR">
              <a:sym typeface="Trebuchet MS"/>
            </a:endParaRPr>
          </a:p>
        </p:txBody>
      </p:sp>
      <p:sp>
        <p:nvSpPr>
          <p:cNvPr id="162" name="Shape 162"/>
          <p:cNvSpPr txBox="1">
            <a:spLocks noGrp="1"/>
          </p:cNvSpPr>
          <p:nvPr>
            <p:ph type="body" idx="1"/>
          </p:nvPr>
        </p:nvSpPr>
        <p:spPr/>
        <p:txBody>
          <a:bodyPr/>
          <a:lstStyle/>
          <a:p>
            <a:pPr lvl="0"/>
            <a:r>
              <a:rPr lang="fa-IR" smtClean="0">
                <a:sym typeface="Arial"/>
              </a:rPr>
              <a:t>هدف: تبیین متعادل رویکرد ائمه نسبت به مقوله حکومت با استفاده اجمالی از سیره همه ائمه و خصوصا حضرت سید الشهداء علیه السلام</a:t>
            </a:r>
          </a:p>
          <a:p>
            <a:pPr lvl="0"/>
            <a:r>
              <a:rPr lang="fa-IR" smtClean="0">
                <a:sym typeface="Arial"/>
              </a:rPr>
              <a:t> پرسش‌های اصلی:</a:t>
            </a:r>
          </a:p>
          <a:p>
            <a:pPr lvl="1"/>
            <a:r>
              <a:rPr lang="fa-IR" smtClean="0">
                <a:sym typeface="Arial"/>
              </a:rPr>
              <a:t>آیا اهل بیت علیهم السلام دارای شأن حکومت هستند یا صرفا به عنوان امام به دنبال امور هدایتی می ­باشند؟</a:t>
            </a:r>
          </a:p>
          <a:p>
            <a:pPr lvl="1"/>
            <a:r>
              <a:rPr lang="fa-IR" smtClean="0">
                <a:sym typeface="Arial"/>
              </a:rPr>
              <a:t>اهل بیت در مقابل حاکمان ظالم عصر خود چگونه عمل کردند؟ آیا اقدام به براندازی کردند، یا زمینه­ چینی برای براندازی، یا بیدارگری، یا سکوت؟</a:t>
            </a:r>
          </a:p>
          <a:p>
            <a:pPr lvl="1"/>
            <a:r>
              <a:rPr lang="fa-IR" smtClean="0">
                <a:sym typeface="Arial"/>
              </a:rPr>
              <a:t>آیا رویکرد حضرت سیدالشهدا علیه السلام طلب حکومت بود یا خروج ایشان رویکرد دیگری داشت؟ آیا روش ایشان با روش بقیه ائمه علیهم السلام در این زمینه متفاوت بود؟</a:t>
            </a:r>
          </a:p>
          <a:p>
            <a:pPr lvl="0"/>
            <a:endParaRPr lang="fa-IR">
              <a:sym typeface="Arial"/>
            </a:endParaRPr>
          </a:p>
        </p:txBody>
      </p:sp>
    </p:spTree>
    <p:extLst>
      <p:ext uri="{BB962C8B-B14F-4D97-AF65-F5344CB8AC3E}">
        <p14:creationId xmlns:p14="http://schemas.microsoft.com/office/powerpoint/2010/main" val="9668537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Effect transition="in" filter="fade">
                                      <p:cBhvr>
                                        <p:cTn id="7" dur="500"/>
                                        <p:tgtEl>
                                          <p:spTgt spid="1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2">
                                            <p:txEl>
                                              <p:pRg st="0" end="0"/>
                                            </p:txEl>
                                          </p:spTgt>
                                        </p:tgtEl>
                                        <p:attrNameLst>
                                          <p:attrName>style.visibility</p:attrName>
                                        </p:attrNameLst>
                                      </p:cBhvr>
                                      <p:to>
                                        <p:strVal val="visible"/>
                                      </p:to>
                                    </p:set>
                                    <p:animEffect transition="in" filter="fade">
                                      <p:cBhvr>
                                        <p:cTn id="12" dur="500"/>
                                        <p:tgtEl>
                                          <p:spTgt spid="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2">
                                            <p:txEl>
                                              <p:pRg st="1" end="1"/>
                                            </p:txEl>
                                          </p:spTgt>
                                        </p:tgtEl>
                                        <p:attrNameLst>
                                          <p:attrName>style.visibility</p:attrName>
                                        </p:attrNameLst>
                                      </p:cBhvr>
                                      <p:to>
                                        <p:strVal val="visible"/>
                                      </p:to>
                                    </p:set>
                                    <p:animEffect transition="in" filter="fade">
                                      <p:cBhvr>
                                        <p:cTn id="17" dur="500"/>
                                        <p:tgtEl>
                                          <p:spTgt spid="1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2">
                                            <p:txEl>
                                              <p:pRg st="2" end="2"/>
                                            </p:txEl>
                                          </p:spTgt>
                                        </p:tgtEl>
                                        <p:attrNameLst>
                                          <p:attrName>style.visibility</p:attrName>
                                        </p:attrNameLst>
                                      </p:cBhvr>
                                      <p:to>
                                        <p:strVal val="visible"/>
                                      </p:to>
                                    </p:set>
                                    <p:animEffect transition="in" filter="fade">
                                      <p:cBhvr>
                                        <p:cTn id="22" dur="500"/>
                                        <p:tgtEl>
                                          <p:spTgt spid="1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2">
                                            <p:txEl>
                                              <p:pRg st="3" end="3"/>
                                            </p:txEl>
                                          </p:spTgt>
                                        </p:tgtEl>
                                        <p:attrNameLst>
                                          <p:attrName>style.visibility</p:attrName>
                                        </p:attrNameLst>
                                      </p:cBhvr>
                                      <p:to>
                                        <p:strVal val="visible"/>
                                      </p:to>
                                    </p:set>
                                    <p:animEffect transition="in" filter="fade">
                                      <p:cBhvr>
                                        <p:cTn id="27" dur="500"/>
                                        <p:tgtEl>
                                          <p:spTgt spid="1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2">
                                            <p:txEl>
                                              <p:pRg st="4" end="4"/>
                                            </p:txEl>
                                          </p:spTgt>
                                        </p:tgtEl>
                                        <p:attrNameLst>
                                          <p:attrName>style.visibility</p:attrName>
                                        </p:attrNameLst>
                                      </p:cBhvr>
                                      <p:to>
                                        <p:strVal val="visible"/>
                                      </p:to>
                                    </p:set>
                                    <p:animEffect transition="in" filter="fade">
                                      <p:cBhvr>
                                        <p:cTn id="32" dur="500"/>
                                        <p:tgtEl>
                                          <p:spTgt spid="1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2">
                                            <p:txEl>
                                              <p:pRg st="5" end="5"/>
                                            </p:txEl>
                                          </p:spTgt>
                                        </p:tgtEl>
                                        <p:attrNameLst>
                                          <p:attrName>style.visibility</p:attrName>
                                        </p:attrNameLst>
                                      </p:cBhvr>
                                      <p:to>
                                        <p:strVal val="visible"/>
                                      </p:to>
                                    </p:set>
                                    <p:animEffect transition="in" filter="fade">
                                      <p:cBhvr>
                                        <p:cTn id="37" dur="500"/>
                                        <p:tgtEl>
                                          <p:spTgt spid="16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p:txBody>
          <a:bodyPr/>
          <a:lstStyle/>
          <a:p>
            <a:pPr lvl="0"/>
            <a:r>
              <a:rPr lang="fa-IR" smtClean="0">
                <a:sym typeface="Trebuchet MS"/>
              </a:rPr>
              <a:t>شأن حکومتی اهل بیت علیهم السلام</a:t>
            </a:r>
            <a:endParaRPr lang="fa-IR">
              <a:sym typeface="Trebuchet MS"/>
            </a:endParaRPr>
          </a:p>
        </p:txBody>
      </p:sp>
      <p:sp>
        <p:nvSpPr>
          <p:cNvPr id="169" name="Shape 169"/>
          <p:cNvSpPr txBox="1">
            <a:spLocks noGrp="1"/>
          </p:cNvSpPr>
          <p:nvPr>
            <p:ph type="body" idx="1"/>
          </p:nvPr>
        </p:nvSpPr>
        <p:spPr/>
        <p:txBody>
          <a:bodyPr/>
          <a:lstStyle/>
          <a:p>
            <a:pPr lvl="0"/>
            <a:r>
              <a:rPr lang="fa-IR" dirty="0" smtClean="0">
                <a:sym typeface="Arial"/>
              </a:rPr>
              <a:t>حکومت حضرت داود و حضرت سلیمان در قرآن</a:t>
            </a:r>
          </a:p>
          <a:p>
            <a:pPr lvl="0"/>
            <a:r>
              <a:rPr lang="fa-IR" dirty="0" smtClean="0">
                <a:sym typeface="Arial"/>
              </a:rPr>
              <a:t>حکومت پیامبر صلی الله علیه و آله</a:t>
            </a:r>
          </a:p>
          <a:p>
            <a:pPr lvl="0"/>
            <a:r>
              <a:rPr lang="fa-IR" dirty="0" smtClean="0">
                <a:sym typeface="Arial"/>
              </a:rPr>
              <a:t>حکومت امیرالمؤمنین علیه السلام</a:t>
            </a:r>
          </a:p>
          <a:p>
            <a:pPr lvl="0"/>
            <a:r>
              <a:rPr lang="fa-IR" dirty="0" smtClean="0">
                <a:sym typeface="Arial"/>
              </a:rPr>
              <a:t>حاکمیت صالحان روی زمین</a:t>
            </a:r>
          </a:p>
          <a:p>
            <a:pPr lvl="0"/>
            <a:r>
              <a:rPr lang="fa-IR" dirty="0" smtClean="0">
                <a:sym typeface="Arial"/>
              </a:rPr>
              <a:t>حکومت بخشی از شأن ولایت مطلقه اهل بیت علیهم السلام است و البته در راستای شأن هدایت ایشان نیز راهگشا است</a:t>
            </a:r>
            <a:endParaRPr lang="fa-IR" dirty="0">
              <a:sym typeface="Arial"/>
            </a:endParaRPr>
          </a:p>
        </p:txBody>
      </p:sp>
    </p:spTree>
    <p:extLst>
      <p:ext uri="{BB962C8B-B14F-4D97-AF65-F5344CB8AC3E}">
        <p14:creationId xmlns:p14="http://schemas.microsoft.com/office/powerpoint/2010/main" val="1451595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fade">
                                      <p:cBhvr>
                                        <p:cTn id="7" dur="500"/>
                                        <p:tgtEl>
                                          <p:spTgt spid="1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
                                            <p:txEl>
                                              <p:pRg st="0" end="0"/>
                                            </p:txEl>
                                          </p:spTgt>
                                        </p:tgtEl>
                                        <p:attrNameLst>
                                          <p:attrName>style.visibility</p:attrName>
                                        </p:attrNameLst>
                                      </p:cBhvr>
                                      <p:to>
                                        <p:strVal val="visible"/>
                                      </p:to>
                                    </p:set>
                                    <p:animEffect transition="in" filter="fade">
                                      <p:cBhvr>
                                        <p:cTn id="12" dur="500"/>
                                        <p:tgtEl>
                                          <p:spTgt spid="16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
                                            <p:txEl>
                                              <p:pRg st="1" end="1"/>
                                            </p:txEl>
                                          </p:spTgt>
                                        </p:tgtEl>
                                        <p:attrNameLst>
                                          <p:attrName>style.visibility</p:attrName>
                                        </p:attrNameLst>
                                      </p:cBhvr>
                                      <p:to>
                                        <p:strVal val="visible"/>
                                      </p:to>
                                    </p:set>
                                    <p:animEffect transition="in" filter="fade">
                                      <p:cBhvr>
                                        <p:cTn id="17" dur="500"/>
                                        <p:tgtEl>
                                          <p:spTgt spid="16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
                                            <p:txEl>
                                              <p:pRg st="2" end="2"/>
                                            </p:txEl>
                                          </p:spTgt>
                                        </p:tgtEl>
                                        <p:attrNameLst>
                                          <p:attrName>style.visibility</p:attrName>
                                        </p:attrNameLst>
                                      </p:cBhvr>
                                      <p:to>
                                        <p:strVal val="visible"/>
                                      </p:to>
                                    </p:set>
                                    <p:animEffect transition="in" filter="fade">
                                      <p:cBhvr>
                                        <p:cTn id="22" dur="500"/>
                                        <p:tgtEl>
                                          <p:spTgt spid="16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
                                            <p:txEl>
                                              <p:pRg st="3" end="3"/>
                                            </p:txEl>
                                          </p:spTgt>
                                        </p:tgtEl>
                                        <p:attrNameLst>
                                          <p:attrName>style.visibility</p:attrName>
                                        </p:attrNameLst>
                                      </p:cBhvr>
                                      <p:to>
                                        <p:strVal val="visible"/>
                                      </p:to>
                                    </p:set>
                                    <p:animEffect transition="in" filter="fade">
                                      <p:cBhvr>
                                        <p:cTn id="27" dur="500"/>
                                        <p:tgtEl>
                                          <p:spTgt spid="16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
                                            <p:txEl>
                                              <p:pRg st="4" end="4"/>
                                            </p:txEl>
                                          </p:spTgt>
                                        </p:tgtEl>
                                        <p:attrNameLst>
                                          <p:attrName>style.visibility</p:attrName>
                                        </p:attrNameLst>
                                      </p:cBhvr>
                                      <p:to>
                                        <p:strVal val="visible"/>
                                      </p:to>
                                    </p:set>
                                    <p:animEffect transition="in" filter="fade">
                                      <p:cBhvr>
                                        <p:cTn id="32" dur="500"/>
                                        <p:tgtEl>
                                          <p:spTgt spid="1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p:txBody>
          <a:bodyPr/>
          <a:lstStyle/>
          <a:p>
            <a:pPr lvl="0"/>
            <a:r>
              <a:rPr lang="fa-IR" smtClean="0">
                <a:sym typeface="Trebuchet MS"/>
              </a:rPr>
              <a:t>رفتار اهل بیت علیهم السلام در مقابل حاکمان عصر خود</a:t>
            </a:r>
            <a:endParaRPr lang="fa-IR">
              <a:sym typeface="Trebuchet MS"/>
            </a:endParaRPr>
          </a:p>
        </p:txBody>
      </p:sp>
      <p:sp>
        <p:nvSpPr>
          <p:cNvPr id="176" name="Shape 176"/>
          <p:cNvSpPr txBox="1">
            <a:spLocks noGrp="1"/>
          </p:cNvSpPr>
          <p:nvPr>
            <p:ph type="body" idx="1"/>
          </p:nvPr>
        </p:nvSpPr>
        <p:spPr/>
        <p:txBody>
          <a:bodyPr>
            <a:normAutofit fontScale="85000" lnSpcReduction="20000"/>
          </a:bodyPr>
          <a:lstStyle/>
          <a:p>
            <a:pPr lvl="0"/>
            <a:r>
              <a:rPr lang="fa-IR" smtClean="0">
                <a:sym typeface="Arial"/>
              </a:rPr>
              <a:t>صبر امیرالمؤمنین علیه السلام در برابر غصب خلافتشان</a:t>
            </a:r>
          </a:p>
          <a:p>
            <a:pPr lvl="0"/>
            <a:r>
              <a:rPr lang="fa-IR" smtClean="0">
                <a:sym typeface="Arial"/>
              </a:rPr>
              <a:t>صلح امام مجتبی علیه السلام</a:t>
            </a:r>
          </a:p>
          <a:p>
            <a:pPr lvl="0"/>
            <a:r>
              <a:rPr lang="fa-IR" smtClean="0">
                <a:sym typeface="Arial"/>
              </a:rPr>
              <a:t>حرکت حضرت سیدالشهدا علیه السلام</a:t>
            </a:r>
          </a:p>
          <a:p>
            <a:pPr lvl="0"/>
            <a:r>
              <a:rPr lang="fa-IR" smtClean="0">
                <a:sym typeface="Arial"/>
              </a:rPr>
              <a:t>رویکرد عزاداری و عبادت­های حضرت زین العابدین علیه السلام</a:t>
            </a:r>
          </a:p>
          <a:p>
            <a:pPr lvl="0"/>
            <a:r>
              <a:rPr lang="fa-IR" smtClean="0">
                <a:sym typeface="Arial"/>
              </a:rPr>
              <a:t>دانشگاه باقرین علیهما السلام</a:t>
            </a:r>
          </a:p>
          <a:p>
            <a:pPr lvl="0"/>
            <a:r>
              <a:rPr lang="fa-IR" smtClean="0">
                <a:sym typeface="Arial"/>
              </a:rPr>
              <a:t>حبس امام کاظم علیه السلام</a:t>
            </a:r>
          </a:p>
          <a:p>
            <a:pPr lvl="0"/>
            <a:r>
              <a:rPr lang="fa-IR" smtClean="0">
                <a:sym typeface="Arial"/>
              </a:rPr>
              <a:t>ولایت عهدی امام رضا علیه السلام</a:t>
            </a:r>
          </a:p>
          <a:p>
            <a:pPr lvl="0"/>
            <a:r>
              <a:rPr lang="fa-IR" smtClean="0">
                <a:sym typeface="Arial"/>
              </a:rPr>
              <a:t>سیره امام جواد و امام هادی و امام عسکری علیهم السلام</a:t>
            </a:r>
          </a:p>
          <a:p>
            <a:pPr lvl="0"/>
            <a:r>
              <a:rPr lang="fa-IR" smtClean="0">
                <a:sym typeface="Arial"/>
              </a:rPr>
              <a:t>عصر غیبت امام عصر علیه السلام</a:t>
            </a:r>
          </a:p>
          <a:p>
            <a:pPr lvl="0"/>
            <a:r>
              <a:rPr lang="fa-IR" smtClean="0">
                <a:sym typeface="Arial"/>
              </a:rPr>
              <a:t>عصر ظهور مهدی آل محمد علیهم السلام</a:t>
            </a:r>
            <a:endParaRPr lang="fa-IR">
              <a:sym typeface="Arial"/>
            </a:endParaRPr>
          </a:p>
        </p:txBody>
      </p:sp>
    </p:spTree>
    <p:extLst>
      <p:ext uri="{BB962C8B-B14F-4D97-AF65-F5344CB8AC3E}">
        <p14:creationId xmlns:p14="http://schemas.microsoft.com/office/powerpoint/2010/main" val="21705421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xEl>
                                              <p:pRg st="0" end="0"/>
                                            </p:txEl>
                                          </p:spTgt>
                                        </p:tgtEl>
                                        <p:attrNameLst>
                                          <p:attrName>style.visibility</p:attrName>
                                        </p:attrNameLst>
                                      </p:cBhvr>
                                      <p:to>
                                        <p:strVal val="visible"/>
                                      </p:to>
                                    </p:set>
                                    <p:animEffect transition="in" filter="fade">
                                      <p:cBhvr>
                                        <p:cTn id="12" dur="500"/>
                                        <p:tgtEl>
                                          <p:spTgt spid="1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6">
                                            <p:txEl>
                                              <p:pRg st="1" end="1"/>
                                            </p:txEl>
                                          </p:spTgt>
                                        </p:tgtEl>
                                        <p:attrNameLst>
                                          <p:attrName>style.visibility</p:attrName>
                                        </p:attrNameLst>
                                      </p:cBhvr>
                                      <p:to>
                                        <p:strVal val="visible"/>
                                      </p:to>
                                    </p:set>
                                    <p:animEffect transition="in" filter="fade">
                                      <p:cBhvr>
                                        <p:cTn id="17" dur="500"/>
                                        <p:tgtEl>
                                          <p:spTgt spid="1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xEl>
                                              <p:pRg st="2" end="2"/>
                                            </p:txEl>
                                          </p:spTgt>
                                        </p:tgtEl>
                                        <p:attrNameLst>
                                          <p:attrName>style.visibility</p:attrName>
                                        </p:attrNameLst>
                                      </p:cBhvr>
                                      <p:to>
                                        <p:strVal val="visible"/>
                                      </p:to>
                                    </p:set>
                                    <p:animEffect transition="in" filter="fade">
                                      <p:cBhvr>
                                        <p:cTn id="22" dur="500"/>
                                        <p:tgtEl>
                                          <p:spTgt spid="1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6">
                                            <p:txEl>
                                              <p:pRg st="3" end="3"/>
                                            </p:txEl>
                                          </p:spTgt>
                                        </p:tgtEl>
                                        <p:attrNameLst>
                                          <p:attrName>style.visibility</p:attrName>
                                        </p:attrNameLst>
                                      </p:cBhvr>
                                      <p:to>
                                        <p:strVal val="visible"/>
                                      </p:to>
                                    </p:set>
                                    <p:animEffect transition="in" filter="fade">
                                      <p:cBhvr>
                                        <p:cTn id="27" dur="500"/>
                                        <p:tgtEl>
                                          <p:spTgt spid="17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6">
                                            <p:txEl>
                                              <p:pRg st="4" end="4"/>
                                            </p:txEl>
                                          </p:spTgt>
                                        </p:tgtEl>
                                        <p:attrNameLst>
                                          <p:attrName>style.visibility</p:attrName>
                                        </p:attrNameLst>
                                      </p:cBhvr>
                                      <p:to>
                                        <p:strVal val="visible"/>
                                      </p:to>
                                    </p:set>
                                    <p:animEffect transition="in" filter="fade">
                                      <p:cBhvr>
                                        <p:cTn id="32" dur="500"/>
                                        <p:tgtEl>
                                          <p:spTgt spid="17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6">
                                            <p:txEl>
                                              <p:pRg st="5" end="5"/>
                                            </p:txEl>
                                          </p:spTgt>
                                        </p:tgtEl>
                                        <p:attrNameLst>
                                          <p:attrName>style.visibility</p:attrName>
                                        </p:attrNameLst>
                                      </p:cBhvr>
                                      <p:to>
                                        <p:strVal val="visible"/>
                                      </p:to>
                                    </p:set>
                                    <p:animEffect transition="in" filter="fade">
                                      <p:cBhvr>
                                        <p:cTn id="37" dur="500"/>
                                        <p:tgtEl>
                                          <p:spTgt spid="17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6">
                                            <p:txEl>
                                              <p:pRg st="6" end="6"/>
                                            </p:txEl>
                                          </p:spTgt>
                                        </p:tgtEl>
                                        <p:attrNameLst>
                                          <p:attrName>style.visibility</p:attrName>
                                        </p:attrNameLst>
                                      </p:cBhvr>
                                      <p:to>
                                        <p:strVal val="visible"/>
                                      </p:to>
                                    </p:set>
                                    <p:animEffect transition="in" filter="fade">
                                      <p:cBhvr>
                                        <p:cTn id="42" dur="500"/>
                                        <p:tgtEl>
                                          <p:spTgt spid="17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6">
                                            <p:txEl>
                                              <p:pRg st="7" end="7"/>
                                            </p:txEl>
                                          </p:spTgt>
                                        </p:tgtEl>
                                        <p:attrNameLst>
                                          <p:attrName>style.visibility</p:attrName>
                                        </p:attrNameLst>
                                      </p:cBhvr>
                                      <p:to>
                                        <p:strVal val="visible"/>
                                      </p:to>
                                    </p:set>
                                    <p:animEffect transition="in" filter="fade">
                                      <p:cBhvr>
                                        <p:cTn id="47" dur="500"/>
                                        <p:tgtEl>
                                          <p:spTgt spid="17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6">
                                            <p:txEl>
                                              <p:pRg st="8" end="8"/>
                                            </p:txEl>
                                          </p:spTgt>
                                        </p:tgtEl>
                                        <p:attrNameLst>
                                          <p:attrName>style.visibility</p:attrName>
                                        </p:attrNameLst>
                                      </p:cBhvr>
                                      <p:to>
                                        <p:strVal val="visible"/>
                                      </p:to>
                                    </p:set>
                                    <p:animEffect transition="in" filter="fade">
                                      <p:cBhvr>
                                        <p:cTn id="52" dur="500"/>
                                        <p:tgtEl>
                                          <p:spTgt spid="17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76">
                                            <p:txEl>
                                              <p:pRg st="9" end="9"/>
                                            </p:txEl>
                                          </p:spTgt>
                                        </p:tgtEl>
                                        <p:attrNameLst>
                                          <p:attrName>style.visibility</p:attrName>
                                        </p:attrNameLst>
                                      </p:cBhvr>
                                      <p:to>
                                        <p:strVal val="visible"/>
                                      </p:to>
                                    </p:set>
                                    <p:animEffect transition="in" filter="fade">
                                      <p:cBhvr>
                                        <p:cTn id="57" dur="500"/>
                                        <p:tgtEl>
                                          <p:spTgt spid="17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p:txBody>
          <a:bodyPr/>
          <a:lstStyle/>
          <a:p>
            <a:pPr lvl="0"/>
            <a:r>
              <a:rPr lang="fa-IR" smtClean="0"/>
              <a:t>خطبه</a:t>
            </a:r>
            <a:r>
              <a:rPr lang="fa-IR" smtClean="0">
                <a:sym typeface="Trebuchet MS"/>
              </a:rPr>
              <a:t> فاطمه زهرا سلام الله علیها در غصب ف</a:t>
            </a:r>
            <a:r>
              <a:rPr lang="fa-IR" smtClean="0"/>
              <a:t>دک</a:t>
            </a:r>
            <a:endParaRPr lang="fa-IR"/>
          </a:p>
        </p:txBody>
      </p:sp>
      <p:sp>
        <p:nvSpPr>
          <p:cNvPr id="183" name="Shape 183"/>
          <p:cNvSpPr txBox="1">
            <a:spLocks noGrp="1"/>
          </p:cNvSpPr>
          <p:nvPr>
            <p:ph type="body" idx="1"/>
          </p:nvPr>
        </p:nvSpPr>
        <p:spPr/>
        <p:txBody>
          <a:bodyPr/>
          <a:lstStyle/>
          <a:p>
            <a:pPr lvl="0"/>
            <a:r>
              <a:rPr lang="fa-IR" smtClean="0">
                <a:sym typeface="Arial"/>
              </a:rPr>
              <a:t>خلاصه</a:t>
            </a:r>
            <a:endParaRPr lang="fa-IR">
              <a:sym typeface="Arial"/>
            </a:endParaRPr>
          </a:p>
        </p:txBody>
      </p:sp>
    </p:spTree>
    <p:extLst>
      <p:ext uri="{BB962C8B-B14F-4D97-AF65-F5344CB8AC3E}">
        <p14:creationId xmlns:p14="http://schemas.microsoft.com/office/powerpoint/2010/main" val="22668159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500"/>
                                        <p:tgtEl>
                                          <p:spTgt spid="1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3">
                                            <p:txEl>
                                              <p:pRg st="0" end="0"/>
                                            </p:txEl>
                                          </p:spTgt>
                                        </p:tgtEl>
                                        <p:attrNameLst>
                                          <p:attrName>style.visibility</p:attrName>
                                        </p:attrNameLst>
                                      </p:cBhvr>
                                      <p:to>
                                        <p:strVal val="visible"/>
                                      </p:to>
                                    </p:set>
                                    <p:animEffect transition="in" filter="fade">
                                      <p:cBhvr>
                                        <p:cTn id="12" dur="500"/>
                                        <p:tgtEl>
                                          <p:spTgt spid="1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p:txBody>
          <a:bodyPr/>
          <a:lstStyle/>
          <a:p>
            <a:pPr lvl="0"/>
            <a:r>
              <a:rPr lang="fa-IR" smtClean="0">
                <a:sym typeface="Trebuchet MS"/>
              </a:rPr>
              <a:t>صبر امیرالمؤمنین علیه السلام در برابر غصب خلافتشان</a:t>
            </a:r>
            <a:endParaRPr lang="fa-IR">
              <a:sym typeface="Trebuchet MS"/>
            </a:endParaRPr>
          </a:p>
        </p:txBody>
      </p:sp>
      <p:sp>
        <p:nvSpPr>
          <p:cNvPr id="190" name="Shape 190"/>
          <p:cNvSpPr txBox="1">
            <a:spLocks noGrp="1"/>
          </p:cNvSpPr>
          <p:nvPr>
            <p:ph type="body" idx="1"/>
          </p:nvPr>
        </p:nvSpPr>
        <p:spPr/>
        <p:txBody>
          <a:bodyPr>
            <a:normAutofit lnSpcReduction="10000"/>
          </a:bodyPr>
          <a:lstStyle/>
          <a:p>
            <a:pPr lvl="0"/>
            <a:r>
              <a:rPr lang="fa-IR" dirty="0" smtClean="0">
                <a:sym typeface="Arial"/>
              </a:rPr>
              <a:t>خلاصه‌ای از خطبۀ سوم نهج البلاغه: خطبۀ شقشقیه</a:t>
            </a:r>
          </a:p>
          <a:p>
            <a:pPr lvl="0"/>
            <a:r>
              <a:rPr lang="fa-IR" dirty="0" smtClean="0">
                <a:sym typeface="Arial"/>
              </a:rPr>
              <a:t>شكوه از ابابكر و غصب خلافت‏</a:t>
            </a:r>
          </a:p>
          <a:p>
            <a:pPr lvl="1"/>
            <a:r>
              <a:rPr lang="fa-IR" dirty="0" smtClean="0">
                <a:sym typeface="Arial"/>
              </a:rPr>
              <a:t>.... فَرَأَیْتُ أَنَّ الصَّبْرَ عَلَی هَاتَا أَحْجَی فَصَبَرْتُ وَ فِی الْعَیْنِ قَذًی وَ فِی الْحَلْقِ شَجًا أَرَی تُرَاثِی نَهْباً....</a:t>
            </a:r>
          </a:p>
          <a:p>
            <a:pPr lvl="1"/>
            <a:r>
              <a:rPr lang="fa-IR" dirty="0" smtClean="0">
                <a:sym typeface="Arial"/>
              </a:rPr>
              <a:t>بازى ابا بكر با خلافت‏</a:t>
            </a:r>
          </a:p>
          <a:p>
            <a:pPr lvl="1"/>
            <a:r>
              <a:rPr lang="fa-IR" dirty="0" smtClean="0">
                <a:sym typeface="Arial"/>
              </a:rPr>
              <a:t>شكوه از عمر و ماجراى خلافت</a:t>
            </a:r>
          </a:p>
          <a:p>
            <a:pPr lvl="1"/>
            <a:r>
              <a:rPr lang="fa-IR" dirty="0" smtClean="0">
                <a:sym typeface="Arial"/>
              </a:rPr>
              <a:t>شكوه از شوراى عمر</a:t>
            </a:r>
          </a:p>
          <a:p>
            <a:pPr lvl="1"/>
            <a:r>
              <a:rPr lang="fa-IR" dirty="0" smtClean="0">
                <a:sym typeface="Arial"/>
              </a:rPr>
              <a:t>شكوه از خلافت عثمان</a:t>
            </a:r>
          </a:p>
          <a:p>
            <a:pPr lvl="0"/>
            <a:r>
              <a:rPr lang="fa-IR" dirty="0" smtClean="0">
                <a:sym typeface="Arial"/>
              </a:rPr>
              <a:t>بيعت عمومى مردم با امير المؤمنين عليه السّلام</a:t>
            </a:r>
          </a:p>
          <a:p>
            <a:pPr lvl="0"/>
            <a:r>
              <a:rPr lang="fa-IR" dirty="0" smtClean="0">
                <a:sym typeface="Arial"/>
              </a:rPr>
              <a:t>مسؤوليت ‏هاى اجتماعى</a:t>
            </a:r>
            <a:endParaRPr lang="fa-IR" dirty="0">
              <a:sym typeface="Arial"/>
            </a:endParaRPr>
          </a:p>
        </p:txBody>
      </p:sp>
    </p:spTree>
    <p:extLst>
      <p:ext uri="{BB962C8B-B14F-4D97-AF65-F5344CB8AC3E}">
        <p14:creationId xmlns:p14="http://schemas.microsoft.com/office/powerpoint/2010/main" val="11101187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0" end="0"/>
                                            </p:txEl>
                                          </p:spTgt>
                                        </p:tgtEl>
                                        <p:attrNameLst>
                                          <p:attrName>style.visibility</p:attrName>
                                        </p:attrNameLst>
                                      </p:cBhvr>
                                      <p:to>
                                        <p:strVal val="visible"/>
                                      </p:to>
                                    </p:set>
                                    <p:animEffect transition="in" filter="fade">
                                      <p:cBhvr>
                                        <p:cTn id="12" dur="500"/>
                                        <p:tgtEl>
                                          <p:spTgt spid="1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0">
                                            <p:txEl>
                                              <p:pRg st="1" end="1"/>
                                            </p:txEl>
                                          </p:spTgt>
                                        </p:tgtEl>
                                        <p:attrNameLst>
                                          <p:attrName>style.visibility</p:attrName>
                                        </p:attrNameLst>
                                      </p:cBhvr>
                                      <p:to>
                                        <p:strVal val="visible"/>
                                      </p:to>
                                    </p:set>
                                    <p:animEffect transition="in" filter="fade">
                                      <p:cBhvr>
                                        <p:cTn id="17" dur="500"/>
                                        <p:tgtEl>
                                          <p:spTgt spid="1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0">
                                            <p:txEl>
                                              <p:pRg st="2" end="2"/>
                                            </p:txEl>
                                          </p:spTgt>
                                        </p:tgtEl>
                                        <p:attrNameLst>
                                          <p:attrName>style.visibility</p:attrName>
                                        </p:attrNameLst>
                                      </p:cBhvr>
                                      <p:to>
                                        <p:strVal val="visible"/>
                                      </p:to>
                                    </p:set>
                                    <p:animEffect transition="in" filter="fade">
                                      <p:cBhvr>
                                        <p:cTn id="22" dur="500"/>
                                        <p:tgtEl>
                                          <p:spTgt spid="19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0">
                                            <p:txEl>
                                              <p:pRg st="3" end="3"/>
                                            </p:txEl>
                                          </p:spTgt>
                                        </p:tgtEl>
                                        <p:attrNameLst>
                                          <p:attrName>style.visibility</p:attrName>
                                        </p:attrNameLst>
                                      </p:cBhvr>
                                      <p:to>
                                        <p:strVal val="visible"/>
                                      </p:to>
                                    </p:set>
                                    <p:animEffect transition="in" filter="fade">
                                      <p:cBhvr>
                                        <p:cTn id="27" dur="500"/>
                                        <p:tgtEl>
                                          <p:spTgt spid="19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0">
                                            <p:txEl>
                                              <p:pRg st="4" end="4"/>
                                            </p:txEl>
                                          </p:spTgt>
                                        </p:tgtEl>
                                        <p:attrNameLst>
                                          <p:attrName>style.visibility</p:attrName>
                                        </p:attrNameLst>
                                      </p:cBhvr>
                                      <p:to>
                                        <p:strVal val="visible"/>
                                      </p:to>
                                    </p:set>
                                    <p:animEffect transition="in" filter="fade">
                                      <p:cBhvr>
                                        <p:cTn id="32" dur="500"/>
                                        <p:tgtEl>
                                          <p:spTgt spid="19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0">
                                            <p:txEl>
                                              <p:pRg st="5" end="5"/>
                                            </p:txEl>
                                          </p:spTgt>
                                        </p:tgtEl>
                                        <p:attrNameLst>
                                          <p:attrName>style.visibility</p:attrName>
                                        </p:attrNameLst>
                                      </p:cBhvr>
                                      <p:to>
                                        <p:strVal val="visible"/>
                                      </p:to>
                                    </p:set>
                                    <p:animEffect transition="in" filter="fade">
                                      <p:cBhvr>
                                        <p:cTn id="37" dur="500"/>
                                        <p:tgtEl>
                                          <p:spTgt spid="19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0">
                                            <p:txEl>
                                              <p:pRg st="6" end="6"/>
                                            </p:txEl>
                                          </p:spTgt>
                                        </p:tgtEl>
                                        <p:attrNameLst>
                                          <p:attrName>style.visibility</p:attrName>
                                        </p:attrNameLst>
                                      </p:cBhvr>
                                      <p:to>
                                        <p:strVal val="visible"/>
                                      </p:to>
                                    </p:set>
                                    <p:animEffect transition="in" filter="fade">
                                      <p:cBhvr>
                                        <p:cTn id="42" dur="500"/>
                                        <p:tgtEl>
                                          <p:spTgt spid="19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0">
                                            <p:txEl>
                                              <p:pRg st="7" end="7"/>
                                            </p:txEl>
                                          </p:spTgt>
                                        </p:tgtEl>
                                        <p:attrNameLst>
                                          <p:attrName>style.visibility</p:attrName>
                                        </p:attrNameLst>
                                      </p:cBhvr>
                                      <p:to>
                                        <p:strVal val="visible"/>
                                      </p:to>
                                    </p:set>
                                    <p:animEffect transition="in" filter="fade">
                                      <p:cBhvr>
                                        <p:cTn id="47" dur="500"/>
                                        <p:tgtEl>
                                          <p:spTgt spid="190">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0">
                                            <p:txEl>
                                              <p:pRg st="8" end="8"/>
                                            </p:txEl>
                                          </p:spTgt>
                                        </p:tgtEl>
                                        <p:attrNameLst>
                                          <p:attrName>style.visibility</p:attrName>
                                        </p:attrNameLst>
                                      </p:cBhvr>
                                      <p:to>
                                        <p:strVal val="visible"/>
                                      </p:to>
                                    </p:set>
                                    <p:animEffect transition="in" filter="fade">
                                      <p:cBhvr>
                                        <p:cTn id="52" dur="500"/>
                                        <p:tgtEl>
                                          <p:spTgt spid="1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p:txBody>
          <a:bodyPr/>
          <a:lstStyle/>
          <a:p>
            <a:pPr lvl="0"/>
            <a:r>
              <a:rPr lang="fa-IR" smtClean="0">
                <a:sym typeface="Trebuchet MS"/>
              </a:rPr>
              <a:t>حرکت حضرت سیدالشهدا علیه السلام</a:t>
            </a:r>
            <a:endParaRPr lang="fa-IR">
              <a:sym typeface="Trebuchet MS"/>
            </a:endParaRPr>
          </a:p>
        </p:txBody>
      </p:sp>
      <p:sp>
        <p:nvSpPr>
          <p:cNvPr id="197" name="Shape 197"/>
          <p:cNvSpPr txBox="1">
            <a:spLocks noGrp="1"/>
          </p:cNvSpPr>
          <p:nvPr>
            <p:ph type="body" idx="1"/>
          </p:nvPr>
        </p:nvSpPr>
        <p:spPr/>
        <p:txBody>
          <a:bodyPr/>
          <a:lstStyle/>
          <a:p>
            <a:pPr lvl="0"/>
            <a:r>
              <a:rPr lang="fa-IR" dirty="0" smtClean="0">
                <a:sym typeface="Arial"/>
              </a:rPr>
              <a:t>دلیل حرکت حضرت</a:t>
            </a:r>
          </a:p>
          <a:p>
            <a:pPr lvl="0"/>
            <a:r>
              <a:rPr lang="fa-IR" dirty="0" smtClean="0">
                <a:sym typeface="Arial"/>
              </a:rPr>
              <a:t>نظریه های مختلف دربارۀ فلسفۀ قیام حضرت سیدالشهدا علیه السلام </a:t>
            </a:r>
          </a:p>
          <a:p>
            <a:pPr lvl="1"/>
            <a:r>
              <a:rPr lang="fa-IR" dirty="0" smtClean="0">
                <a:sym typeface="Arial"/>
              </a:rPr>
              <a:t>نظریۀ سنتی: بخشوده شدن گناهان امت. </a:t>
            </a:r>
          </a:p>
          <a:p>
            <a:pPr lvl="1"/>
            <a:r>
              <a:rPr lang="fa-IR" dirty="0" smtClean="0">
                <a:sym typeface="Arial"/>
              </a:rPr>
              <a:t>نظریۀ استاد محمد تقی شریعتی: امر به معروف و نهی از منکر</a:t>
            </a:r>
          </a:p>
          <a:p>
            <a:pPr lvl="1"/>
            <a:r>
              <a:rPr lang="fa-IR" dirty="0" smtClean="0">
                <a:sym typeface="Arial"/>
              </a:rPr>
              <a:t>نظریۀ صالحی نجف آبادی: سرنگون کردن یزید و تشکیل حکومت اسلامی</a:t>
            </a:r>
          </a:p>
          <a:p>
            <a:pPr lvl="1"/>
            <a:r>
              <a:rPr lang="fa-IR" dirty="0" smtClean="0">
                <a:sym typeface="Arial"/>
              </a:rPr>
              <a:t>نظریۀ دکتر شریعتی: انتخاب آگاهانه و عامدانه شهادت به قصد رسوا کردن حکومت</a:t>
            </a:r>
          </a:p>
          <a:p>
            <a:pPr lvl="1"/>
            <a:r>
              <a:rPr lang="fa-IR" dirty="0" smtClean="0">
                <a:sym typeface="Arial"/>
              </a:rPr>
              <a:t>نظریۀ استاد مطهری: امر به معروف و نهی از منکر</a:t>
            </a:r>
          </a:p>
          <a:p>
            <a:pPr lvl="1"/>
            <a:r>
              <a:rPr lang="fa-IR" dirty="0" smtClean="0">
                <a:sym typeface="Arial"/>
              </a:rPr>
              <a:t>نظریۀ دکتر شهیدی: منازعات قبیلگی دیرینه میان اعراب عراق و شام</a:t>
            </a:r>
            <a:endParaRPr lang="fa-IR" dirty="0">
              <a:sym typeface="Arial"/>
            </a:endParaRPr>
          </a:p>
        </p:txBody>
      </p:sp>
    </p:spTree>
    <p:extLst>
      <p:ext uri="{BB962C8B-B14F-4D97-AF65-F5344CB8AC3E}">
        <p14:creationId xmlns:p14="http://schemas.microsoft.com/office/powerpoint/2010/main" val="11582696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fade">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7">
                                            <p:txEl>
                                              <p:pRg st="0" end="0"/>
                                            </p:txEl>
                                          </p:spTgt>
                                        </p:tgtEl>
                                        <p:attrNameLst>
                                          <p:attrName>style.visibility</p:attrName>
                                        </p:attrNameLst>
                                      </p:cBhvr>
                                      <p:to>
                                        <p:strVal val="visible"/>
                                      </p:to>
                                    </p:set>
                                    <p:animEffect transition="in" filter="fade">
                                      <p:cBhvr>
                                        <p:cTn id="12" dur="500"/>
                                        <p:tgtEl>
                                          <p:spTgt spid="19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7">
                                            <p:txEl>
                                              <p:pRg st="1" end="1"/>
                                            </p:txEl>
                                          </p:spTgt>
                                        </p:tgtEl>
                                        <p:attrNameLst>
                                          <p:attrName>style.visibility</p:attrName>
                                        </p:attrNameLst>
                                      </p:cBhvr>
                                      <p:to>
                                        <p:strVal val="visible"/>
                                      </p:to>
                                    </p:set>
                                    <p:animEffect transition="in" filter="fade">
                                      <p:cBhvr>
                                        <p:cTn id="17" dur="500"/>
                                        <p:tgtEl>
                                          <p:spTgt spid="19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7">
                                            <p:txEl>
                                              <p:pRg st="2" end="2"/>
                                            </p:txEl>
                                          </p:spTgt>
                                        </p:tgtEl>
                                        <p:attrNameLst>
                                          <p:attrName>style.visibility</p:attrName>
                                        </p:attrNameLst>
                                      </p:cBhvr>
                                      <p:to>
                                        <p:strVal val="visible"/>
                                      </p:to>
                                    </p:set>
                                    <p:animEffect transition="in" filter="fade">
                                      <p:cBhvr>
                                        <p:cTn id="22" dur="500"/>
                                        <p:tgtEl>
                                          <p:spTgt spid="19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7">
                                            <p:txEl>
                                              <p:pRg st="3" end="3"/>
                                            </p:txEl>
                                          </p:spTgt>
                                        </p:tgtEl>
                                        <p:attrNameLst>
                                          <p:attrName>style.visibility</p:attrName>
                                        </p:attrNameLst>
                                      </p:cBhvr>
                                      <p:to>
                                        <p:strVal val="visible"/>
                                      </p:to>
                                    </p:set>
                                    <p:animEffect transition="in" filter="fade">
                                      <p:cBhvr>
                                        <p:cTn id="27" dur="500"/>
                                        <p:tgtEl>
                                          <p:spTgt spid="19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7">
                                            <p:txEl>
                                              <p:pRg st="4" end="4"/>
                                            </p:txEl>
                                          </p:spTgt>
                                        </p:tgtEl>
                                        <p:attrNameLst>
                                          <p:attrName>style.visibility</p:attrName>
                                        </p:attrNameLst>
                                      </p:cBhvr>
                                      <p:to>
                                        <p:strVal val="visible"/>
                                      </p:to>
                                    </p:set>
                                    <p:animEffect transition="in" filter="fade">
                                      <p:cBhvr>
                                        <p:cTn id="32" dur="500"/>
                                        <p:tgtEl>
                                          <p:spTgt spid="19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7">
                                            <p:txEl>
                                              <p:pRg st="5" end="5"/>
                                            </p:txEl>
                                          </p:spTgt>
                                        </p:tgtEl>
                                        <p:attrNameLst>
                                          <p:attrName>style.visibility</p:attrName>
                                        </p:attrNameLst>
                                      </p:cBhvr>
                                      <p:to>
                                        <p:strVal val="visible"/>
                                      </p:to>
                                    </p:set>
                                    <p:animEffect transition="in" filter="fade">
                                      <p:cBhvr>
                                        <p:cTn id="37" dur="500"/>
                                        <p:tgtEl>
                                          <p:spTgt spid="19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7">
                                            <p:txEl>
                                              <p:pRg st="6" end="6"/>
                                            </p:txEl>
                                          </p:spTgt>
                                        </p:tgtEl>
                                        <p:attrNameLst>
                                          <p:attrName>style.visibility</p:attrName>
                                        </p:attrNameLst>
                                      </p:cBhvr>
                                      <p:to>
                                        <p:strVal val="visible"/>
                                      </p:to>
                                    </p:set>
                                    <p:animEffect transition="in" filter="fade">
                                      <p:cBhvr>
                                        <p:cTn id="42" dur="500"/>
                                        <p:tgtEl>
                                          <p:spTgt spid="19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7">
                                            <p:txEl>
                                              <p:pRg st="7" end="7"/>
                                            </p:txEl>
                                          </p:spTgt>
                                        </p:tgtEl>
                                        <p:attrNameLst>
                                          <p:attrName>style.visibility</p:attrName>
                                        </p:attrNameLst>
                                      </p:cBhvr>
                                      <p:to>
                                        <p:strVal val="visible"/>
                                      </p:to>
                                    </p:set>
                                    <p:animEffect transition="in" filter="fade">
                                      <p:cBhvr>
                                        <p:cTn id="47" dur="500"/>
                                        <p:tgtEl>
                                          <p:spTgt spid="19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p:txBody>
          <a:bodyPr/>
          <a:lstStyle/>
          <a:p>
            <a:pPr lvl="0"/>
            <a:r>
              <a:rPr lang="fa-IR" smtClean="0">
                <a:sym typeface="Trebuchet MS"/>
              </a:rPr>
              <a:t>حرکت حضرت سیدالشهدا علیه السلام</a:t>
            </a:r>
            <a:endParaRPr lang="fa-IR">
              <a:sym typeface="Trebuchet MS"/>
            </a:endParaRPr>
          </a:p>
        </p:txBody>
      </p:sp>
      <p:sp>
        <p:nvSpPr>
          <p:cNvPr id="204" name="Shape 204"/>
          <p:cNvSpPr txBox="1">
            <a:spLocks noGrp="1"/>
          </p:cNvSpPr>
          <p:nvPr>
            <p:ph type="body" idx="1"/>
          </p:nvPr>
        </p:nvSpPr>
        <p:spPr/>
        <p:txBody>
          <a:bodyPr/>
          <a:lstStyle/>
          <a:p>
            <a:pPr lvl="0"/>
            <a:r>
              <a:rPr lang="fa-IR" dirty="0" smtClean="0">
                <a:sym typeface="Arial"/>
              </a:rPr>
              <a:t>نقد نظریه های فوق</a:t>
            </a:r>
          </a:p>
          <a:p>
            <a:pPr lvl="1"/>
            <a:r>
              <a:rPr lang="fa-IR" dirty="0" smtClean="0">
                <a:sym typeface="Arial"/>
              </a:rPr>
              <a:t>اگر منظور رسیدن به حکومت بود یا اصلاح در حکومت بود این کار نه در زمان امام حسین علیه السلام انجام شد نه بعد از ایشان تا زمانی که </a:t>
            </a:r>
            <a:r>
              <a:rPr lang="fa-IR" dirty="0" smtClean="0"/>
              <a:t>امام عصر</a:t>
            </a:r>
            <a:r>
              <a:rPr lang="fa-IR" dirty="0" smtClean="0">
                <a:sym typeface="Arial"/>
              </a:rPr>
              <a:t> ظهور کنند</a:t>
            </a:r>
          </a:p>
          <a:p>
            <a:pPr lvl="1"/>
            <a:r>
              <a:rPr lang="fa-IR" dirty="0" smtClean="0">
                <a:sym typeface="Arial"/>
              </a:rPr>
              <a:t>نقد نظریه قیام برای زنده ماندن دین: کشته شدن اهل بیت باعث سربلندی و عزت و پیشرفت دین نمی‌شود، بلکه کشتن اهل بیت مساوی کشتن دین است</a:t>
            </a:r>
          </a:p>
          <a:p>
            <a:pPr lvl="2"/>
            <a:r>
              <a:rPr lang="fa-IR" dirty="0" smtClean="0">
                <a:sym typeface="Arial"/>
              </a:rPr>
              <a:t>ابن المشهدي، المزار الكبير، ص 505: ... لَقَدْ قَتَلُوا بِقَتْلِكَ‏ الْإِسْلَامَ‏، وَ عَطَّلُوا الصَّلَاةَ وَ الصِّيَامَ، وَ نَقَضُوا السُّنَنَ وَ الْأَحْكَامَ، وَ هَدَمُوا قَوَاعِدَ الْإِيمَانِ، وَ حَرَّفُوا آيَاتِ الْقُرَآنِ، وَ هَمْلَجُوا فِي الْبَغْيِ وَ الْعُدْوَانِ</a:t>
            </a:r>
          </a:p>
          <a:p>
            <a:pPr lvl="1"/>
            <a:r>
              <a:rPr lang="fa-IR" dirty="0" smtClean="0">
                <a:sym typeface="Arial"/>
              </a:rPr>
              <a:t>حضرت قیام ابتدایی نکردند بلکه اگر به حضرت اجازه می دادند زنده می ماندند و دین خدا را حفظ می کردند. ولی حضرت بین دو راه مخیر شده بودند یا بیعت با یزید، یا کشته شدن. </a:t>
            </a:r>
            <a:endParaRPr lang="fa-IR" dirty="0">
              <a:sym typeface="Arial"/>
            </a:endParaRPr>
          </a:p>
        </p:txBody>
      </p:sp>
    </p:spTree>
    <p:extLst>
      <p:ext uri="{BB962C8B-B14F-4D97-AF65-F5344CB8AC3E}">
        <p14:creationId xmlns:p14="http://schemas.microsoft.com/office/powerpoint/2010/main" val="34578519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5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
                                            <p:txEl>
                                              <p:pRg st="0" end="0"/>
                                            </p:txEl>
                                          </p:spTgt>
                                        </p:tgtEl>
                                        <p:attrNameLst>
                                          <p:attrName>style.visibility</p:attrName>
                                        </p:attrNameLst>
                                      </p:cBhvr>
                                      <p:to>
                                        <p:strVal val="visible"/>
                                      </p:to>
                                    </p:set>
                                    <p:animEffect transition="in" filter="fade">
                                      <p:cBhvr>
                                        <p:cTn id="12" dur="500"/>
                                        <p:tgtEl>
                                          <p:spTgt spid="2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
                                            <p:txEl>
                                              <p:pRg st="1" end="1"/>
                                            </p:txEl>
                                          </p:spTgt>
                                        </p:tgtEl>
                                        <p:attrNameLst>
                                          <p:attrName>style.visibility</p:attrName>
                                        </p:attrNameLst>
                                      </p:cBhvr>
                                      <p:to>
                                        <p:strVal val="visible"/>
                                      </p:to>
                                    </p:set>
                                    <p:animEffect transition="in" filter="fade">
                                      <p:cBhvr>
                                        <p:cTn id="17" dur="500"/>
                                        <p:tgtEl>
                                          <p:spTgt spid="20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
                                            <p:txEl>
                                              <p:pRg st="2" end="2"/>
                                            </p:txEl>
                                          </p:spTgt>
                                        </p:tgtEl>
                                        <p:attrNameLst>
                                          <p:attrName>style.visibility</p:attrName>
                                        </p:attrNameLst>
                                      </p:cBhvr>
                                      <p:to>
                                        <p:strVal val="visible"/>
                                      </p:to>
                                    </p:set>
                                    <p:animEffect transition="in" filter="fade">
                                      <p:cBhvr>
                                        <p:cTn id="22" dur="500"/>
                                        <p:tgtEl>
                                          <p:spTgt spid="20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4">
                                            <p:txEl>
                                              <p:pRg st="3" end="3"/>
                                            </p:txEl>
                                          </p:spTgt>
                                        </p:tgtEl>
                                        <p:attrNameLst>
                                          <p:attrName>style.visibility</p:attrName>
                                        </p:attrNameLst>
                                      </p:cBhvr>
                                      <p:to>
                                        <p:strVal val="visible"/>
                                      </p:to>
                                    </p:set>
                                    <p:animEffect transition="in" filter="fade">
                                      <p:cBhvr>
                                        <p:cTn id="27" dur="500"/>
                                        <p:tgtEl>
                                          <p:spTgt spid="20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4">
                                            <p:txEl>
                                              <p:pRg st="4" end="4"/>
                                            </p:txEl>
                                          </p:spTgt>
                                        </p:tgtEl>
                                        <p:attrNameLst>
                                          <p:attrName>style.visibility</p:attrName>
                                        </p:attrNameLst>
                                      </p:cBhvr>
                                      <p:to>
                                        <p:strVal val="visible"/>
                                      </p:to>
                                    </p:set>
                                    <p:animEffect transition="in" filter="fade">
                                      <p:cBhvr>
                                        <p:cTn id="32" dur="500"/>
                                        <p:tgtEl>
                                          <p:spTgt spid="2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0" id="{3FBF8412-4B77-4820-8F60-0E0798B77482}" vid="{BB76AAC6-8423-4736-BF37-B68CD08A71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Line1</Template>
  <TotalTime>0</TotalTime>
  <Words>2142</Words>
  <Application>Microsoft Office PowerPoint</Application>
  <PresentationFormat>Widescreen</PresentationFormat>
  <Paragraphs>132</Paragraphs>
  <Slides>16</Slides>
  <Notes>16</Notes>
  <HiddenSlides>1</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16</vt:i4>
      </vt:variant>
    </vt:vector>
  </HeadingPairs>
  <TitlesOfParts>
    <vt:vector size="31" baseType="lpstr">
      <vt:lpstr>Adobe Arabic</vt:lpstr>
      <vt:lpstr>Arial</vt:lpstr>
      <vt:lpstr>B Badr</vt:lpstr>
      <vt:lpstr>B Majid Shadow</vt:lpstr>
      <vt:lpstr>B Mitra</vt:lpstr>
      <vt:lpstr>B Tehran</vt:lpstr>
      <vt:lpstr>B Titr</vt:lpstr>
      <vt:lpstr>B Yagut</vt:lpstr>
      <vt:lpstr>Calibri</vt:lpstr>
      <vt:lpstr>Noto Sans Symbols</vt:lpstr>
      <vt:lpstr>Sakkal Majalla</vt:lpstr>
      <vt:lpstr>Traditional Arabic</vt:lpstr>
      <vt:lpstr>Trebuchet MS</vt:lpstr>
      <vt:lpstr>Wingdings 3</vt:lpstr>
      <vt:lpstr>Facet</vt:lpstr>
      <vt:lpstr>مکتب تربیتی اسلام</vt:lpstr>
      <vt:lpstr>در این جلسه ...</vt:lpstr>
      <vt:lpstr>دورنمای بحث</vt:lpstr>
      <vt:lpstr>شأن حکومتی اهل بیت علیهم السلام</vt:lpstr>
      <vt:lpstr>رفتار اهل بیت علیهم السلام در مقابل حاکمان عصر خود</vt:lpstr>
      <vt:lpstr>خطبه فاطمه زهرا سلام الله علیها در غصب فدک</vt:lpstr>
      <vt:lpstr>صبر امیرالمؤمنین علیه السلام در برابر غصب خلافتشان</vt:lpstr>
      <vt:lpstr>حرکت حضرت سیدالشهدا علیه السلام</vt:lpstr>
      <vt:lpstr>حرکت حضرت سیدالشهدا علیه السلام</vt:lpstr>
      <vt:lpstr>چرا امام حسین علیه السلام با یزید بیعت نکردند؟</vt:lpstr>
      <vt:lpstr>درس‌هایی از حرکت امام حسین علیه السلام </vt:lpstr>
      <vt:lpstr>درس‌هایی از حرکت امام حسین علیه السلام </vt:lpstr>
      <vt:lpstr>رویکرد ما در مقابل ظلم افراد در زندگی روزمره </vt:lpstr>
      <vt:lpstr>رویکرد ما در مقابل ظلم در نظامات اداری و اجتماعی</vt:lpstr>
      <vt:lpstr>پیش زمینه لازم برای مقابله</vt:lpstr>
      <vt:lpstr>رویکرد ما در مقابل حکومت های ظالم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کلاس تربیت دینی (جلسۀ شانزدهم)</dc:title>
  <dc:creator>Hamidreza Ahmadian</dc:creator>
  <cp:lastModifiedBy>Hamidreza Ahmadian</cp:lastModifiedBy>
  <cp:revision>10</cp:revision>
  <dcterms:created xsi:type="dcterms:W3CDTF">2017-01-30T19:04:14Z</dcterms:created>
  <dcterms:modified xsi:type="dcterms:W3CDTF">2017-12-18T16:33:33Z</dcterms:modified>
</cp:coreProperties>
</file>