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3"/>
  </p:notesMasterIdLst>
  <p:sldIdLst>
    <p:sldId id="257" r:id="rId2"/>
    <p:sldId id="278" r:id="rId3"/>
    <p:sldId id="279" r:id="rId4"/>
    <p:sldId id="259" r:id="rId5"/>
    <p:sldId id="274" r:id="rId6"/>
    <p:sldId id="260" r:id="rId7"/>
    <p:sldId id="275" r:id="rId8"/>
    <p:sldId id="261" r:id="rId9"/>
    <p:sldId id="262" r:id="rId10"/>
    <p:sldId id="263" r:id="rId11"/>
    <p:sldId id="264" r:id="rId12"/>
    <p:sldId id="276" r:id="rId13"/>
    <p:sldId id="265" r:id="rId14"/>
    <p:sldId id="271" r:id="rId15"/>
    <p:sldId id="272" r:id="rId16"/>
    <p:sldId id="273" r:id="rId17"/>
    <p:sldId id="266" r:id="rId18"/>
    <p:sldId id="267" r:id="rId19"/>
    <p:sldId id="268" r:id="rId20"/>
    <p:sldId id="269" r:id="rId21"/>
    <p:sldId id="27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عنوان" id="{83CAF145-67E2-4B2E-A217-0F7154C50D9C}">
          <p14:sldIdLst>
            <p14:sldId id="257"/>
          </p14:sldIdLst>
        </p14:section>
        <p14:section name="خلاصه جلسه قبل" id="{CF886C03-A84A-4EC1-907D-69364902CC7C}">
          <p14:sldIdLst>
            <p14:sldId id="278"/>
          </p14:sldIdLst>
        </p14:section>
        <p14:section name="مباحث این جلسه" id="{A7A8F69C-C0EF-4C33-8CD4-3A0722C2798F}">
          <p14:sldIdLst>
            <p14:sldId id="279"/>
            <p14:sldId id="259"/>
            <p14:sldId id="274"/>
            <p14:sldId id="260"/>
            <p14:sldId id="275"/>
            <p14:sldId id="261"/>
            <p14:sldId id="262"/>
            <p14:sldId id="263"/>
            <p14:sldId id="264"/>
            <p14:sldId id="276"/>
            <p14:sldId id="265"/>
            <p14:sldId id="271"/>
            <p14:sldId id="272"/>
            <p14:sldId id="273"/>
            <p14:sldId id="266"/>
            <p14:sldId id="267"/>
            <p14:sldId id="268"/>
            <p14:sldId id="269"/>
          </p14:sldIdLst>
        </p14:section>
        <p14:section name="جمع بندی" id="{9CD56971-F431-46AA-9906-40C15B34AB6D}">
          <p14:sldIdLst>
            <p14:sldId id="277"/>
          </p14:sldIdLst>
        </p14:section>
        <p14:section name="کار در هفته" id="{E19B7265-B780-4A19-8E52-7C07A96CA2DA}">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hmadian" initials="HA" lastIdx="27" clrIdx="0">
    <p:extLst>
      <p:ext uri="{19B8F6BF-5375-455C-9EA6-DF929625EA0E}">
        <p15:presenceInfo xmlns:p15="http://schemas.microsoft.com/office/powerpoint/2012/main" userId="ahmadian" providerId="None"/>
      </p:ext>
    </p:extLst>
  </p:cmAuthor>
  <p:cmAuthor id="2" name="Hamidreza Ahmadian" initials="HA" lastIdx="1" clrIdx="1">
    <p:extLst>
      <p:ext uri="{19B8F6BF-5375-455C-9EA6-DF929625EA0E}">
        <p15:presenceInfo xmlns:p15="http://schemas.microsoft.com/office/powerpoint/2012/main" userId="7c253957dc08950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1156" autoAdjust="0"/>
  </p:normalViewPr>
  <p:slideViewPr>
    <p:cSldViewPr snapToGrid="0">
      <p:cViewPr varScale="1">
        <p:scale>
          <a:sx n="94" d="100"/>
          <a:sy n="94" d="100"/>
        </p:scale>
        <p:origin x="117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7-01-23T19:45:08.122" idx="1">
    <p:pos x="7065" y="3168"/>
    <p:text>املاء و استدراج خداوند برای کافران و گناهکاران
 مستضعفین و ضلال
حذف شد چون اسلاید هاش کامل نبود</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17-01-23T19:45:08.122" idx="1">
    <p:pos x="7065" y="3168"/>
    <p:text>املاء و استدراج خداوند برای کافران و گناهکاران
 مستضعفین و ضلال
حذف شد چون اسلاید هاش کامل نبود</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AB6EEC-5ED1-4EBD-B7F2-B706A6BE7F3C}" type="datetimeFigureOut">
              <a:rPr lang="en-US" smtClean="0"/>
              <a:t>12/18/2017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EC810D-5A90-4787-9BCE-FD430E0AAD09}" type="slidenum">
              <a:rPr lang="en-US" smtClean="0"/>
              <a:t>‹#›</a:t>
            </a:fld>
            <a:endParaRPr lang="en-US"/>
          </a:p>
        </p:txBody>
      </p:sp>
    </p:spTree>
    <p:extLst>
      <p:ext uri="{BB962C8B-B14F-4D97-AF65-F5344CB8AC3E}">
        <p14:creationId xmlns:p14="http://schemas.microsoft.com/office/powerpoint/2010/main" val="2641518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47" name="Shape 147"/>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r" rtl="1">
              <a:spcBef>
                <a:spcPts val="0"/>
              </a:spcBef>
              <a:buNone/>
            </a:pPr>
            <a:r>
              <a:rPr lang="fa-IR" sz="1200" b="0" i="0" u="none" strike="noStrike" cap="none" baseline="0" dirty="0" smtClean="0">
                <a:solidFill>
                  <a:schemeClr val="dk1"/>
                </a:solidFill>
                <a:latin typeface="Calibri"/>
                <a:ea typeface="Calibri"/>
                <a:cs typeface="Calibri"/>
                <a:sym typeface="Calibri"/>
              </a:rPr>
              <a:t>شروع کلاس با </a:t>
            </a:r>
            <a:r>
              <a:rPr lang="fa-IR" sz="1200" b="0" i="0" u="none" strike="noStrike" cap="none" baseline="0" smtClean="0">
                <a:solidFill>
                  <a:schemeClr val="dk1"/>
                </a:solidFill>
                <a:latin typeface="Calibri"/>
                <a:ea typeface="Calibri"/>
                <a:cs typeface="Calibri"/>
                <a:sym typeface="Calibri"/>
              </a:rPr>
              <a:t>دعای فرج</a:t>
            </a:r>
            <a:endParaRPr lang="fa-IR" sz="1200" b="0" i="0" u="none" strike="noStrike" cap="none" baseline="0" dirty="0" smtClean="0">
              <a:solidFill>
                <a:schemeClr val="dk1"/>
              </a:solidFill>
              <a:latin typeface="Calibri"/>
              <a:ea typeface="Calibri"/>
              <a:cs typeface="Calibri"/>
              <a:sym typeface="Calibri"/>
            </a:endParaRPr>
          </a:p>
        </p:txBody>
      </p:sp>
      <p:sp>
        <p:nvSpPr>
          <p:cNvPr id="148" name="Shape 148"/>
          <p:cNvSpPr txBox="1">
            <a:spLocks noGrp="1"/>
          </p:cNvSpPr>
          <p:nvPr>
            <p:ph type="sldNum" idx="12"/>
          </p:nvPr>
        </p:nvSpPr>
        <p:spPr>
          <a:xfrm>
            <a:off x="1588" y="8685213"/>
            <a:ext cx="2971799" cy="458786"/>
          </a:xfrm>
          <a:prstGeom prst="rect">
            <a:avLst/>
          </a:prstGeom>
          <a:noFill/>
          <a:ln>
            <a:noFill/>
          </a:ln>
        </p:spPr>
        <p:txBody>
          <a:bodyPr lIns="91425" tIns="45700" rIns="91425" bIns="45700" anchor="b" anchorCtr="0">
            <a:noAutofit/>
          </a:bodyPr>
          <a:lstStyle/>
          <a:p>
            <a:pPr marL="0" marR="0" lvl="0" indent="0" algn="l" rtl="0">
              <a:spcBef>
                <a:spcPts val="0"/>
              </a:spcBef>
              <a:buSzPct val="25000"/>
              <a:buNone/>
            </a:pPr>
            <a:fld id="{00000000-1234-1234-1234-123412341234}" type="slidenum">
              <a:rPr lang="ar" sz="1200" b="0" i="0" u="none" strike="noStrike" cap="none" baseline="0">
                <a:solidFill>
                  <a:schemeClr val="dk1"/>
                </a:solidFill>
                <a:latin typeface="Calibri"/>
                <a:ea typeface="Calibri"/>
                <a:cs typeface="Calibri"/>
                <a:sym typeface="Calibri"/>
              </a:rPr>
              <a:t>1</a:t>
            </a:fld>
            <a:endParaRPr lang="ar"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203108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7" name="Shape 217"/>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lgn="r" rtl="1">
              <a:spcBef>
                <a:spcPts val="0"/>
              </a:spcBef>
              <a:buNone/>
            </a:pPr>
            <a:r>
              <a:rPr lang="fa-IR" dirty="0"/>
              <a:t>حجاب در مدارس دولتی فرانسه و بلژیک ممنوع است و نیز در دانشگاه ها و ادارات</a:t>
            </a:r>
          </a:p>
        </p:txBody>
      </p:sp>
      <p:sp>
        <p:nvSpPr>
          <p:cNvPr id="218" name="Shape 218"/>
          <p:cNvSpPr txBox="1">
            <a:spLocks noGrp="1"/>
          </p:cNvSpPr>
          <p:nvPr>
            <p:ph type="sldNum" idx="12"/>
          </p:nvPr>
        </p:nvSpPr>
        <p:spPr>
          <a:xfrm>
            <a:off x="1587"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fa-IR"/>
              <a:t>14</a:t>
            </a:fld>
            <a:endParaRPr lang="fa-IR"/>
          </a:p>
        </p:txBody>
      </p:sp>
    </p:spTree>
    <p:extLst>
      <p:ext uri="{BB962C8B-B14F-4D97-AF65-F5344CB8AC3E}">
        <p14:creationId xmlns:p14="http://schemas.microsoft.com/office/powerpoint/2010/main" val="16233849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5" name="Shape 225"/>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lgn="r" rtl="1">
              <a:lnSpc>
                <a:spcPct val="115000"/>
              </a:lnSpc>
              <a:spcBef>
                <a:spcPts val="0"/>
              </a:spcBef>
              <a:spcAft>
                <a:spcPts val="1200"/>
              </a:spcAft>
              <a:buNone/>
            </a:pPr>
            <a:r>
              <a:rPr lang="fa-IR" sz="1150" dirty="0">
                <a:solidFill>
                  <a:srgbClr val="333333"/>
                </a:solidFill>
                <a:latin typeface="Georgia"/>
                <a:ea typeface="Georgia"/>
                <a:cs typeface="Georgia"/>
                <a:sym typeface="Georgia"/>
              </a:rPr>
              <a:t>در کانادا شخصی گفته که جنین کشته شده اما هیچ قانونی برای مجازات وی نوشته نشده بود. </a:t>
            </a:r>
          </a:p>
          <a:p>
            <a:pPr lvl="0" algn="r" rtl="1">
              <a:lnSpc>
                <a:spcPct val="115000"/>
              </a:lnSpc>
              <a:spcBef>
                <a:spcPts val="0"/>
              </a:spcBef>
              <a:spcAft>
                <a:spcPts val="1200"/>
              </a:spcAft>
              <a:buNone/>
            </a:pPr>
            <a:endParaRPr sz="1150" dirty="0">
              <a:solidFill>
                <a:srgbClr val="333333"/>
              </a:solidFill>
              <a:latin typeface="Georgia"/>
              <a:ea typeface="Georgia"/>
              <a:cs typeface="Georgia"/>
              <a:sym typeface="Georgia"/>
            </a:endParaRPr>
          </a:p>
          <a:p>
            <a:pPr lvl="0" algn="r" rtl="1">
              <a:lnSpc>
                <a:spcPct val="115000"/>
              </a:lnSpc>
              <a:spcBef>
                <a:spcPts val="0"/>
              </a:spcBef>
              <a:spcAft>
                <a:spcPts val="1200"/>
              </a:spcAft>
              <a:buNone/>
            </a:pPr>
            <a:r>
              <a:rPr lang="fa-IR" sz="1150" dirty="0">
                <a:solidFill>
                  <a:srgbClr val="333333"/>
                </a:solidFill>
                <a:latin typeface="Georgia"/>
                <a:ea typeface="Georgia"/>
                <a:cs typeface="Georgia"/>
                <a:sym typeface="Georgia"/>
              </a:rPr>
              <a:t>این موضوع آنقدر برای امام زمان (عج) مهم بود که فردی را به شیخ مفید فرستادند که بگوید فرزند در شکم مادر دفن شده را در بیاورند ...که زیرا این کودک گناهی نکرده. </a:t>
            </a:r>
          </a:p>
          <a:p>
            <a:pPr lvl="0" algn="r" rtl="1">
              <a:lnSpc>
                <a:spcPct val="115000"/>
              </a:lnSpc>
              <a:spcBef>
                <a:spcPts val="0"/>
              </a:spcBef>
              <a:spcAft>
                <a:spcPts val="1200"/>
              </a:spcAft>
              <a:buNone/>
            </a:pPr>
            <a:endParaRPr sz="1150" dirty="0">
              <a:solidFill>
                <a:srgbClr val="333333"/>
              </a:solidFill>
              <a:latin typeface="Georgia"/>
              <a:ea typeface="Georgia"/>
              <a:cs typeface="Georgia"/>
              <a:sym typeface="Georgia"/>
            </a:endParaRPr>
          </a:p>
          <a:p>
            <a:pPr lvl="0" algn="r" rtl="1">
              <a:lnSpc>
                <a:spcPct val="115000"/>
              </a:lnSpc>
              <a:spcBef>
                <a:spcPts val="0"/>
              </a:spcBef>
              <a:spcAft>
                <a:spcPts val="1200"/>
              </a:spcAft>
              <a:buNone/>
            </a:pPr>
            <a:r>
              <a:rPr lang="fa-IR" sz="1150" dirty="0">
                <a:solidFill>
                  <a:srgbClr val="333333"/>
                </a:solidFill>
                <a:latin typeface="Georgia"/>
                <a:ea typeface="Georgia"/>
                <a:cs typeface="Georgia"/>
                <a:sym typeface="Georgia"/>
              </a:rPr>
              <a:t>( مَثَل سقط همان زنده به گور کردن است؛ اما فقط با نوعی بسیار فمینستی تر  )</a:t>
            </a:r>
          </a:p>
          <a:p>
            <a:pPr lvl="0" rtl="1">
              <a:lnSpc>
                <a:spcPct val="115000"/>
              </a:lnSpc>
              <a:spcBef>
                <a:spcPts val="0"/>
              </a:spcBef>
              <a:spcAft>
                <a:spcPts val="1200"/>
              </a:spcAft>
              <a:buNone/>
            </a:pPr>
            <a:endParaRPr sz="1150" dirty="0">
              <a:solidFill>
                <a:srgbClr val="333333"/>
              </a:solidFill>
              <a:latin typeface="Georgia"/>
              <a:ea typeface="Georgia"/>
              <a:cs typeface="Georgia"/>
              <a:sym typeface="Georgia"/>
            </a:endParaRPr>
          </a:p>
          <a:p>
            <a:pPr lvl="0" rtl="0">
              <a:lnSpc>
                <a:spcPct val="115000"/>
              </a:lnSpc>
              <a:spcBef>
                <a:spcPts val="0"/>
              </a:spcBef>
              <a:spcAft>
                <a:spcPts val="1200"/>
              </a:spcAft>
              <a:buNone/>
            </a:pPr>
            <a:r>
              <a:rPr lang="fa-IR" sz="1150" dirty="0">
                <a:solidFill>
                  <a:srgbClr val="333333"/>
                </a:solidFill>
                <a:latin typeface="Georgia"/>
                <a:ea typeface="Georgia"/>
                <a:cs typeface="Georgia"/>
                <a:sym typeface="Georgia"/>
              </a:rPr>
              <a:t>https://www.quora.com/Murder-If-a-person-kills-a-pregnant-woman-is-he-she-charged-for-2-deaths-or-1-and-will-the-level-of-punishment-differ/answer/Connie-Charron?srid=PdV3</a:t>
            </a:r>
          </a:p>
          <a:p>
            <a:pPr lvl="0" rtl="0">
              <a:lnSpc>
                <a:spcPct val="115000"/>
              </a:lnSpc>
              <a:spcBef>
                <a:spcPts val="0"/>
              </a:spcBef>
              <a:spcAft>
                <a:spcPts val="1200"/>
              </a:spcAft>
              <a:buClr>
                <a:schemeClr val="dk1"/>
              </a:buClr>
              <a:buSzPct val="91666"/>
              <a:buFont typeface="Arial"/>
              <a:buNone/>
            </a:pPr>
            <a:r>
              <a:rPr lang="fa-IR" sz="1150" dirty="0">
                <a:solidFill>
                  <a:srgbClr val="333333"/>
                </a:solidFill>
                <a:latin typeface="Georgia"/>
                <a:ea typeface="Georgia"/>
                <a:cs typeface="Georgia"/>
                <a:sym typeface="Georgia"/>
              </a:rPr>
              <a:t>In Canada we do not yet have a law for the death of the unborn child. There is actually a case in Windsor, Ontario with this exact scenario right now. The alleged perpetrator is only charged with the murder of the mother even though she was 7 months along with her pregnancy. Many of us are outraged that there is no law to charge him for the baby's murder even though at 7 months along the fetus was a viable fetus until he killed the mother.</a:t>
            </a:r>
          </a:p>
          <a:p>
            <a:pPr lvl="0" rtl="0">
              <a:lnSpc>
                <a:spcPct val="115000"/>
              </a:lnSpc>
              <a:spcBef>
                <a:spcPts val="0"/>
              </a:spcBef>
              <a:buClr>
                <a:schemeClr val="dk1"/>
              </a:buClr>
              <a:buSzPct val="91666"/>
              <a:buFont typeface="Arial"/>
              <a:buNone/>
            </a:pPr>
            <a:r>
              <a:rPr lang="fa-IR" sz="1150" dirty="0">
                <a:solidFill>
                  <a:srgbClr val="333333"/>
                </a:solidFill>
                <a:latin typeface="Georgia"/>
                <a:ea typeface="Georgia"/>
                <a:cs typeface="Georgia"/>
                <a:sym typeface="Georgia"/>
              </a:rPr>
              <a:t>I believe in some states there are laws to charge the alleged perpetrator with both murders.</a:t>
            </a:r>
          </a:p>
          <a:p>
            <a:pPr lvl="0" algn="r" rtl="0">
              <a:lnSpc>
                <a:spcPct val="115000"/>
              </a:lnSpc>
              <a:spcBef>
                <a:spcPts val="0"/>
              </a:spcBef>
              <a:buClr>
                <a:schemeClr val="dk1"/>
              </a:buClr>
              <a:buSzPct val="91666"/>
              <a:buFont typeface="Arial"/>
              <a:buNone/>
            </a:pPr>
            <a:endParaRPr sz="1150" dirty="0">
              <a:solidFill>
                <a:srgbClr val="333333"/>
              </a:solidFill>
              <a:latin typeface="Georgia"/>
              <a:ea typeface="Georgia"/>
              <a:cs typeface="Georgia"/>
              <a:sym typeface="Georgia"/>
            </a:endParaRPr>
          </a:p>
          <a:p>
            <a:pPr lvl="0" algn="r" rtl="1">
              <a:spcBef>
                <a:spcPts val="0"/>
              </a:spcBef>
              <a:buNone/>
            </a:pPr>
            <a:endParaRPr dirty="0"/>
          </a:p>
          <a:p>
            <a:pPr lvl="0" algn="r" rtl="1">
              <a:spcBef>
                <a:spcPts val="0"/>
              </a:spcBef>
              <a:buNone/>
            </a:pPr>
            <a:r>
              <a:rPr lang="fa-IR" dirty="0"/>
              <a:t>در بحث همجنسبازی ثبات خانواده از بین می رود. فرزند از یک والد حقیقی خود دور شده و به یک والد غیر حقیقی نزدیک شده.این حتی برای آن زوج همسجنسباز نیز سخت است. نظام ارث مقداری در هم می شود چون هر فرزند ۲والد بیولوژی دارد اما این ۲والد همان ۲ والد قانونی وی نیستند. </a:t>
            </a:r>
          </a:p>
          <a:p>
            <a:pPr lvl="0" algn="r" rtl="1">
              <a:spcBef>
                <a:spcPts val="0"/>
              </a:spcBef>
              <a:buNone/>
            </a:pPr>
            <a:endParaRPr dirty="0"/>
          </a:p>
          <a:p>
            <a:pPr lvl="0" algn="r" rtl="1">
              <a:spcBef>
                <a:spcPts val="0"/>
              </a:spcBef>
              <a:buNone/>
            </a:pPr>
            <a:r>
              <a:rPr lang="fa-IR" dirty="0"/>
              <a:t> قطعاً آسیبهای روانی جبران نپذیری به ذهن های پاک کودکان وارد می شود و خیلی آسیبهای دیگر که من فعلا پی به آنه نبرده ایم. </a:t>
            </a:r>
          </a:p>
        </p:txBody>
      </p:sp>
      <p:sp>
        <p:nvSpPr>
          <p:cNvPr id="226" name="Shape 226"/>
          <p:cNvSpPr txBox="1">
            <a:spLocks noGrp="1"/>
          </p:cNvSpPr>
          <p:nvPr>
            <p:ph type="sldNum" idx="12"/>
          </p:nvPr>
        </p:nvSpPr>
        <p:spPr>
          <a:xfrm>
            <a:off x="1587"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fa-IR"/>
              <a:t>15</a:t>
            </a:fld>
            <a:endParaRPr lang="fa-IR"/>
          </a:p>
        </p:txBody>
      </p:sp>
    </p:spTree>
    <p:extLst>
      <p:ext uri="{BB962C8B-B14F-4D97-AF65-F5344CB8AC3E}">
        <p14:creationId xmlns:p14="http://schemas.microsoft.com/office/powerpoint/2010/main" val="38731622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Shape 23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3" name="Shape 233"/>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lgn="r" rtl="1">
              <a:spcBef>
                <a:spcPts val="0"/>
              </a:spcBef>
              <a:buNone/>
            </a:pPr>
            <a:r>
              <a:rPr lang="fa-IR" dirty="0"/>
              <a:t>به این نتیجه رسیدیم که زندگی کردن در اجتماع احتیاج به سلسله قوانینی دارد. اما نه قوانینی که هر روز و هر دقیقه در حال تغییر باشند. </a:t>
            </a:r>
          </a:p>
          <a:p>
            <a:pPr lvl="0" algn="r" rtl="1">
              <a:spcBef>
                <a:spcPts val="0"/>
              </a:spcBef>
              <a:buNone/>
            </a:pPr>
            <a:endParaRPr dirty="0"/>
          </a:p>
          <a:p>
            <a:pPr lvl="0" algn="r" rtl="1">
              <a:spcBef>
                <a:spcPts val="0"/>
              </a:spcBef>
              <a:buNone/>
            </a:pPr>
            <a:r>
              <a:rPr lang="fa-IR" b="1" dirty="0"/>
              <a:t>همزمان</a:t>
            </a:r>
            <a:r>
              <a:rPr lang="fa-IR" dirty="0"/>
              <a:t> با منافع انفرادی می بایست منافع اجتماع را در نظر گرفت و چه بسا آنها را اولا دانست.</a:t>
            </a:r>
            <a:br>
              <a:rPr lang="fa-IR" dirty="0"/>
            </a:br>
            <a:r>
              <a:rPr lang="fa-IR" dirty="0"/>
              <a:t/>
            </a:r>
            <a:br>
              <a:rPr lang="fa-IR" dirty="0"/>
            </a:br>
            <a:r>
              <a:rPr lang="fa-IR" dirty="0"/>
              <a:t>دانا ترین به این مسائل اجتماعی و نتیجه و آثار آنها خالق و مربی است ما است. </a:t>
            </a:r>
          </a:p>
        </p:txBody>
      </p:sp>
      <p:sp>
        <p:nvSpPr>
          <p:cNvPr id="234" name="Shape 234"/>
          <p:cNvSpPr txBox="1">
            <a:spLocks noGrp="1"/>
          </p:cNvSpPr>
          <p:nvPr>
            <p:ph type="sldNum" idx="12"/>
          </p:nvPr>
        </p:nvSpPr>
        <p:spPr>
          <a:xfrm>
            <a:off x="1587"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fa-IR"/>
              <a:t>16</a:t>
            </a:fld>
            <a:endParaRPr lang="fa-IR"/>
          </a:p>
        </p:txBody>
      </p:sp>
    </p:spTree>
    <p:extLst>
      <p:ext uri="{BB962C8B-B14F-4D97-AF65-F5344CB8AC3E}">
        <p14:creationId xmlns:p14="http://schemas.microsoft.com/office/powerpoint/2010/main" val="29192529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lgn="r" rtl="1">
              <a:spcBef>
                <a:spcPts val="0"/>
              </a:spcBef>
              <a:buClr>
                <a:schemeClr val="dk1"/>
              </a:buClr>
              <a:buSzPct val="91666"/>
              <a:buFont typeface="Arial"/>
              <a:buNone/>
            </a:pPr>
            <a:r>
              <a:rPr lang="fa-IR" dirty="0" smtClean="0"/>
              <a:t>امر </a:t>
            </a:r>
            <a:r>
              <a:rPr lang="fa-IR" dirty="0"/>
              <a:t>به معروف امر به امر خدا است. خدایی که خالق بشر و مربی بشر و خیر خواه بندگان خودش است. </a:t>
            </a:r>
          </a:p>
          <a:p>
            <a:pPr lvl="0" algn="r" rtl="1">
              <a:spcBef>
                <a:spcPts val="0"/>
              </a:spcBef>
              <a:buClr>
                <a:schemeClr val="dk1"/>
              </a:buClr>
              <a:buSzPct val="91666"/>
              <a:buFont typeface="Arial"/>
              <a:buNone/>
            </a:pPr>
            <a:r>
              <a:rPr lang="fa-IR" dirty="0"/>
              <a:t>ارزش شرع به عنوان نظام قانون زندگی دنیا...ولو اینکه دلائل احکام را نفهمد. چون شرع قوانینی است که خدا گذشته و قوائد بشر را انسان جایز الخطا گذشته...اولویت داشتن قوانین شرع.</a:t>
            </a:r>
          </a:p>
          <a:p>
            <a:pPr lvl="0" algn="r" rtl="1">
              <a:spcBef>
                <a:spcPts val="0"/>
              </a:spcBef>
              <a:buClr>
                <a:schemeClr val="dk1"/>
              </a:buClr>
              <a:buSzPct val="91666"/>
              <a:buFont typeface="Arial"/>
              <a:buNone/>
            </a:pPr>
            <a:r>
              <a:rPr lang="fa-IR" dirty="0"/>
              <a:t>نظام ارث  که بهترین آن نظام ارثی فرانسه است ...برگرفته از نظام ارث اسلامی است</a:t>
            </a:r>
          </a:p>
          <a:p>
            <a:pPr lvl="0" algn="r" rtl="1">
              <a:spcBef>
                <a:spcPts val="0"/>
              </a:spcBef>
              <a:buClr>
                <a:schemeClr val="dk1"/>
              </a:buClr>
              <a:buSzPct val="91666"/>
              <a:buFont typeface="Arial"/>
              <a:buNone/>
            </a:pPr>
            <a:endParaRPr dirty="0"/>
          </a:p>
          <a:p>
            <a:pPr lvl="0" algn="r" rtl="1">
              <a:spcBef>
                <a:spcPts val="0"/>
              </a:spcBef>
              <a:buClr>
                <a:schemeClr val="dk1"/>
              </a:buClr>
              <a:buSzPct val="91666"/>
              <a:buFont typeface="Arial"/>
              <a:buNone/>
            </a:pPr>
            <a:r>
              <a:rPr lang="fa-IR" dirty="0"/>
              <a:t>گناه مقوله حق الناس است و یا حق الله و نظر خود فرد است و یا باید مصالح و مفاسد عمومی را لحاظ کرد. </a:t>
            </a:r>
          </a:p>
          <a:p>
            <a:pPr lvl="0" algn="r" rtl="1">
              <a:spcBef>
                <a:spcPts val="0"/>
              </a:spcBef>
              <a:buClr>
                <a:schemeClr val="dk1"/>
              </a:buClr>
              <a:buSzPct val="91666"/>
              <a:buFont typeface="Arial"/>
              <a:buNone/>
            </a:pPr>
            <a:endParaRPr dirty="0"/>
          </a:p>
          <a:p>
            <a:pPr lvl="0" algn="r" rtl="1">
              <a:spcBef>
                <a:spcPts val="0"/>
              </a:spcBef>
              <a:buClr>
                <a:schemeClr val="dk1"/>
              </a:buClr>
              <a:buSzPct val="91666"/>
              <a:buFont typeface="Arial"/>
              <a:buNone/>
            </a:pPr>
            <a:r>
              <a:rPr lang="fa-IR" dirty="0"/>
              <a:t>منکر و معروفهای که قاطی هم شده...</a:t>
            </a:r>
          </a:p>
          <a:p>
            <a:pPr lvl="0" algn="r" rtl="1">
              <a:spcBef>
                <a:spcPts val="0"/>
              </a:spcBef>
              <a:buClr>
                <a:schemeClr val="dk1"/>
              </a:buClr>
              <a:buSzPct val="91666"/>
              <a:buFont typeface="Arial"/>
              <a:buNone/>
            </a:pPr>
            <a:endParaRPr dirty="0"/>
          </a:p>
          <a:p>
            <a:pPr lvl="0" algn="r" rtl="1">
              <a:spcBef>
                <a:spcPts val="0"/>
              </a:spcBef>
              <a:buClr>
                <a:schemeClr val="dk1"/>
              </a:buClr>
              <a:buSzPct val="91666"/>
              <a:buFont typeface="Arial"/>
              <a:buNone/>
            </a:pPr>
            <a:endParaRPr dirty="0"/>
          </a:p>
          <a:p>
            <a:pPr lvl="0" algn="r" rtl="1">
              <a:spcBef>
                <a:spcPts val="0"/>
              </a:spcBef>
              <a:buClr>
                <a:schemeClr val="dk1"/>
              </a:buClr>
              <a:buSzPct val="91666"/>
              <a:buFont typeface="Arial"/>
              <a:buNone/>
            </a:pPr>
            <a:endParaRPr dirty="0"/>
          </a:p>
          <a:p>
            <a:pPr lvl="0" algn="r" rtl="1">
              <a:spcBef>
                <a:spcPts val="0"/>
              </a:spcBef>
              <a:buClr>
                <a:schemeClr val="dk1"/>
              </a:buClr>
              <a:buSzPct val="91666"/>
              <a:buFont typeface="Arial"/>
              <a:buNone/>
            </a:pPr>
            <a:r>
              <a:rPr lang="fa-IR" dirty="0"/>
              <a:t>خدا به شعیب گفت: من هزار تن از قوم تو را عذاب خواهم كرد؛</a:t>
            </a:r>
          </a:p>
          <a:p>
            <a:pPr lvl="0" algn="r" rtl="1">
              <a:spcBef>
                <a:spcPts val="0"/>
              </a:spcBef>
              <a:buClr>
                <a:schemeClr val="dk1"/>
              </a:buClr>
              <a:buSzPct val="91666"/>
              <a:buFont typeface="Arial"/>
              <a:buNone/>
            </a:pPr>
            <a:r>
              <a:rPr lang="fa-IR" dirty="0"/>
              <a:t>🔸چهل هزار نفر از بَدان، و شصت هزار نفر از نيكان.</a:t>
            </a:r>
          </a:p>
          <a:p>
            <a:pPr lvl="0" algn="r" rtl="1">
              <a:spcBef>
                <a:spcPts val="0"/>
              </a:spcBef>
              <a:buClr>
                <a:schemeClr val="dk1"/>
              </a:buClr>
              <a:buSzPct val="91666"/>
              <a:buFont typeface="Arial"/>
              <a:buNone/>
            </a:pPr>
            <a:r>
              <a:rPr lang="fa-IR" dirty="0"/>
              <a:t>🔸شعيب گفت: پروردگارا! اشرار درست، اما اخيار چرا؟</a:t>
            </a:r>
          </a:p>
          <a:p>
            <a:pPr lvl="0" algn="r" rtl="1">
              <a:spcBef>
                <a:spcPts val="0"/>
              </a:spcBef>
              <a:buNone/>
            </a:pPr>
            <a:r>
              <a:rPr lang="fa-IR" dirty="0"/>
              <a:t>🔸خداى بزرگ به او وحى فرمود: «چون با اهل معاصى سازگارى كردند و براى خشم من (که می-دانستند من از گناه آنها ناراضی هستم) خشمگین نشدند».</a:t>
            </a:r>
          </a:p>
          <a:p>
            <a:pPr lvl="0" algn="r" rtl="1">
              <a:spcBef>
                <a:spcPts val="0"/>
              </a:spcBef>
              <a:buNone/>
            </a:pPr>
            <a:endParaRPr dirty="0"/>
          </a:p>
          <a:p>
            <a:pPr lvl="0" algn="r" rtl="1">
              <a:spcBef>
                <a:spcPts val="0"/>
              </a:spcBef>
              <a:buNone/>
            </a:pPr>
            <a:r>
              <a:rPr lang="fa-IR" dirty="0"/>
              <a:t>خداوند متعال دو فرشته را مأمور کرد تا شهری را با اهلش ويران کنند؛ زمانی که به شهر رسيدند فردی را يافتند که در حال دعا و تضرع در برابر خداوند بود؛ يکی از آن دو فرشته به ديگری گفت اين فرد عابد را نمی بينی [آيا می خواهی شهر را با او ويران کنی]؛ آن ديگری گفت می بينمش ولی آنچه را که خدا به من دستور داده انجام می دهم؛ آن ملک گفت ولی من تا زمانی که از خداوند متعال کسب تکليف نکنم دست به کاری نمی زنم؛ پس به خداوند متعال عرض کرد در آن شهر فردی را ديدم که در حال عبادت و تضرع بود [آيا با وجود آن شهر را ويران سازيم؟] خداوند فرمود به آن چيزی که دستور دادم عمل کنيد چون آن فرد به هيچ عنوان به خاطر من [نسبت به هيچ گناه و خطايي] غضبناک و خشمگين نشده است [و هيچ اقدامی در تغيير آن گناهان انجام نداده است</a:t>
            </a:r>
            <a:r>
              <a:rPr lang="fa-IR" dirty="0" smtClean="0"/>
              <a:t>.]</a:t>
            </a:r>
            <a:endParaRPr lang="fa-IR" dirty="0"/>
          </a:p>
          <a:p>
            <a:pPr lvl="0" algn="r" rtl="1">
              <a:spcBef>
                <a:spcPts val="0"/>
              </a:spcBef>
              <a:buNone/>
            </a:pPr>
            <a:endParaRPr lang="fa-IR" dirty="0"/>
          </a:p>
          <a:p>
            <a:pPr lvl="0" algn="r" rtl="1">
              <a:spcBef>
                <a:spcPts val="0"/>
              </a:spcBef>
              <a:buNone/>
            </a:pPr>
            <a:r>
              <a:rPr lang="fa-IR" dirty="0" smtClean="0"/>
              <a:t>چگونه است حال شما هنگامى كه زنان شما فاسد و جوانان شما فاسق گردند؟ و آن در صورتى است كه امر به معروف و نهى از منكر را ترك كنيد. عرض كردند: آيا چنين زمانى فرا مى‌رسد؟ حضرت فرمود: آرى، بدتر از اين هم مى‌شود و آن اين كه: چگونه است حال شما هنگامى كه امر به منكر و نهى از معروف كنيد؟ عرض كردند: اى پيامبر! آيا اين چنين وضعى فراخواهد رسيد؟ فرمود: آرى، بدتر از اين هم مى‌گردد. و آن اين‌كه: چگونه است حال شما هنگامی که منکر را معروف می بینید و معروف را منکر؟</a:t>
            </a:r>
          </a:p>
          <a:p>
            <a:pPr lvl="0" algn="r" rtl="1">
              <a:spcBef>
                <a:spcPts val="0"/>
              </a:spcBef>
              <a:buNone/>
            </a:pPr>
            <a:endParaRPr lang="fa-IR" dirty="0"/>
          </a:p>
        </p:txBody>
      </p:sp>
      <p:sp>
        <p:nvSpPr>
          <p:cNvPr id="210" name="Shape 21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203970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rtl="1">
              <a:spcBef>
                <a:spcPts val="0"/>
              </a:spcBef>
              <a:buNone/>
            </a:pPr>
            <a:r>
              <a:rPr lang="fa-IR"/>
              <a:t>اموال و فرزندانشان تو را به شگفت نياورد جز اين نيست كه خدا مى‏ خواهد در زندگى دنيا به وسيله اينها عذابشان كند و جانشان در حال كفر بيرون رود </a:t>
            </a:r>
          </a:p>
          <a:p>
            <a:pPr lvl="0" rtl="1">
              <a:spcBef>
                <a:spcPts val="0"/>
              </a:spcBef>
              <a:buNone/>
            </a:pPr>
            <a:endParaRPr/>
          </a:p>
          <a:p>
            <a:pPr lvl="0" rtl="1">
              <a:spcBef>
                <a:spcPts val="0"/>
              </a:spcBef>
              <a:buClr>
                <a:schemeClr val="dk1"/>
              </a:buClr>
              <a:buSzPct val="91666"/>
              <a:buFont typeface="Arial"/>
              <a:buNone/>
            </a:pPr>
            <a:r>
              <a:rPr lang="fa-IR"/>
              <a:t>ای فرزند آدم زمانی که خدا را می بینی که نعمت ها را به تو می رساند تو در حالی که مصعیت کاری، بترس</a:t>
            </a:r>
          </a:p>
          <a:p>
            <a:pPr lvl="0" rtl="1">
              <a:spcBef>
                <a:spcPts val="0"/>
              </a:spcBef>
              <a:buNone/>
            </a:pPr>
            <a:endParaRPr/>
          </a:p>
        </p:txBody>
      </p:sp>
      <p:sp>
        <p:nvSpPr>
          <p:cNvPr id="217" name="Shape 217"/>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854690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rtl="1">
              <a:spcBef>
                <a:spcPts val="0"/>
              </a:spcBef>
              <a:buNone/>
            </a:pPr>
            <a:r>
              <a:rPr lang="fa-IR"/>
              <a:t>صراط الذین انعمت علیهم غیر المغضوب علیهم و لا الضالین؟؟؟؟؟؟؟</a:t>
            </a:r>
          </a:p>
        </p:txBody>
      </p:sp>
      <p:sp>
        <p:nvSpPr>
          <p:cNvPr id="224" name="Shape 224"/>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399943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marL="457200" lvl="0" indent="-228600" algn="r" rtl="1">
              <a:spcBef>
                <a:spcPts val="0"/>
              </a:spcBef>
              <a:buChar char="●"/>
            </a:pPr>
            <a:r>
              <a:rPr lang="fa-IR" dirty="0"/>
              <a:t>رسول خدا به ما دستور دادند که با اهل معصیت ، با چهره های عبوس مواجه شویم</a:t>
            </a:r>
          </a:p>
          <a:p>
            <a:pPr marL="457200" lvl="0" indent="-228600" algn="r" rtl="1">
              <a:spcBef>
                <a:spcPts val="0"/>
              </a:spcBef>
              <a:buChar char="●"/>
            </a:pPr>
            <a:r>
              <a:rPr lang="fa-IR" dirty="0"/>
              <a:t>مدارا با مردم، نيمي از ايمان و نرم خويي با آنان، نيمي از زندگي است.</a:t>
            </a:r>
          </a:p>
          <a:p>
            <a:pPr marL="457200" lvl="0" indent="-228600" algn="r" rtl="1">
              <a:spcBef>
                <a:spcPts val="0"/>
              </a:spcBef>
              <a:buChar char="●"/>
            </a:pPr>
            <a:r>
              <a:rPr lang="fa-IR" dirty="0"/>
              <a:t>امام صادق علیه السّلام فرمود رسول خدا صلى اللَّه علیه و آله فرمود: سازگارى با مردم نصف ایمانست و نرمى با آنها نصف زندگى است.</a:t>
            </a:r>
            <a:br>
              <a:rPr lang="fa-IR" dirty="0"/>
            </a:br>
            <a:r>
              <a:rPr lang="fa-IR" dirty="0"/>
              <a:t>سپس امام صادق علیه السّلام فرمود: </a:t>
            </a:r>
            <a:r>
              <a:rPr lang="fa-IR" dirty="0" smtClean="0"/>
              <a:t>با </a:t>
            </a:r>
            <a:r>
              <a:rPr lang="fa-IR" dirty="0"/>
              <a:t>نیکان در پنهان آمیزش کنید و با بدکاران در آشکار، و بر آنها حمله نکنید که بر شما ستم کنند، زیرا بدون شک زمانى براى شما پیش آید که از دینداران نجات نیابد، جز آنکه را مردم ابلهش دانند و خود او هم آماده باشد و تحمل کند که باو گویند ابله و بی عقل است.</a:t>
            </a:r>
          </a:p>
        </p:txBody>
      </p:sp>
      <p:sp>
        <p:nvSpPr>
          <p:cNvPr id="231" name="Shape 231"/>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459308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lgn="r" rtl="1">
              <a:spcBef>
                <a:spcPts val="0"/>
              </a:spcBef>
              <a:buNone/>
            </a:pPr>
            <a:r>
              <a:rPr lang="fa-IR" dirty="0"/>
              <a:t>باید امر به معروف کرد + نگاه سرد‌+‌ارتباط در حالت آشکار </a:t>
            </a:r>
          </a:p>
        </p:txBody>
      </p:sp>
      <p:sp>
        <p:nvSpPr>
          <p:cNvPr id="152" name="Shape 15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82015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lgn="r" rtl="1">
              <a:spcBef>
                <a:spcPts val="0"/>
              </a:spcBef>
              <a:buNone/>
            </a:pPr>
            <a:r>
              <a:rPr lang="fa-IR" dirty="0"/>
              <a:t>باید امر به معروف کرد + نگاه سرد‌+‌ارتباط در حالت آشکار </a:t>
            </a:r>
          </a:p>
        </p:txBody>
      </p:sp>
      <p:sp>
        <p:nvSpPr>
          <p:cNvPr id="152" name="Shape 15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86967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spcBef>
                <a:spcPts val="0"/>
              </a:spcBef>
              <a:buNone/>
            </a:pPr>
            <a:endParaRPr/>
          </a:p>
        </p:txBody>
      </p:sp>
      <p:sp>
        <p:nvSpPr>
          <p:cNvPr id="160" name="Shape 160"/>
          <p:cNvSpPr txBox="1">
            <a:spLocks noGrp="1"/>
          </p:cNvSpPr>
          <p:nvPr>
            <p:ph type="sldNum" idx="12"/>
          </p:nvPr>
        </p:nvSpPr>
        <p:spPr>
          <a:xfrm>
            <a:off x="1587"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fa-IR"/>
              <a:t>4</a:t>
            </a:fld>
            <a:endParaRPr lang="fa-IR"/>
          </a:p>
        </p:txBody>
      </p:sp>
    </p:spTree>
    <p:extLst>
      <p:ext uri="{BB962C8B-B14F-4D97-AF65-F5344CB8AC3E}">
        <p14:creationId xmlns:p14="http://schemas.microsoft.com/office/powerpoint/2010/main" val="18154397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marL="457200" lvl="0" indent="-228600" algn="just" rtl="1">
              <a:lnSpc>
                <a:spcPct val="150000"/>
              </a:lnSpc>
              <a:spcBef>
                <a:spcPts val="0"/>
              </a:spcBef>
              <a:buChar char="●"/>
            </a:pPr>
            <a:r>
              <a:rPr lang="fa-IR" sz="1400" dirty="0">
                <a:solidFill>
                  <a:srgbClr val="3F3F3F"/>
                </a:solidFill>
                <a:latin typeface="Mitr"/>
                <a:ea typeface="Mitr"/>
                <a:cs typeface="Mitr"/>
                <a:sym typeface="Mitr"/>
              </a:rPr>
              <a:t>إِلَهِي لَمْ أَعْصِكَ حِينَ عَصَيْتُكَ وَ أَنَا بِرُبُوبِيَّتِكَ جَاحِدٌ وَ لَا بِأَمْرِكَ مُسْتَخِفٌّ وَ لَا لِعُقُوبَتِكَ مُتَعَرِّضٌ وَ لَا لِوَعِيدِكَ مُتَهَاوِنٌ لَكِنْ خَطِيئَةٌ عَرَضَتْ‏ وَ سَوَّلَتْ لِي نَفْسِي‏ وَ غَلَبَنِي هَوَايَ وَ أَعَانَتْنِي عَلَيْهَا شِقْوَتِي وَ غَرَّنِي سِتْرُكَ الْمُرْخَى عَلَي</a:t>
            </a:r>
          </a:p>
          <a:p>
            <a:pPr marL="457200" lvl="0" indent="-228600" algn="just" rtl="1">
              <a:lnSpc>
                <a:spcPct val="150000"/>
              </a:lnSpc>
              <a:spcBef>
                <a:spcPts val="0"/>
              </a:spcBef>
              <a:buChar char="●"/>
            </a:pPr>
            <a:r>
              <a:rPr lang="fa-IR" sz="1400" dirty="0">
                <a:solidFill>
                  <a:srgbClr val="3F3F3F"/>
                </a:solidFill>
                <a:latin typeface="Mitr"/>
                <a:ea typeface="Mitr"/>
                <a:cs typeface="Mitr"/>
                <a:sym typeface="Mitr"/>
              </a:rPr>
              <a:t>من أهان لی ولیا فقد بارزنی بالمحاربة</a:t>
            </a:r>
          </a:p>
          <a:p>
            <a:pPr marL="457200" lvl="0" indent="-228600" algn="just" rtl="1">
              <a:lnSpc>
                <a:spcPct val="150000"/>
              </a:lnSpc>
              <a:spcBef>
                <a:spcPts val="1000"/>
              </a:spcBef>
              <a:buChar char="●"/>
            </a:pPr>
            <a:r>
              <a:rPr lang="fa-IR" sz="1400" dirty="0">
                <a:solidFill>
                  <a:srgbClr val="3F3F3F"/>
                </a:solidFill>
                <a:latin typeface="Mitr"/>
                <a:ea typeface="Mitr"/>
                <a:cs typeface="Mitr"/>
                <a:sym typeface="Mitr"/>
              </a:rPr>
              <a:t>غرر ص 707: مجاهرة اللّه‏ سبحانه بالمعاصي تعجّل النّقم‏	</a:t>
            </a:r>
          </a:p>
          <a:p>
            <a:pPr lvl="0" rtl="1">
              <a:spcBef>
                <a:spcPts val="0"/>
              </a:spcBef>
              <a:buNone/>
            </a:pPr>
            <a:endParaRPr sz="1400" dirty="0"/>
          </a:p>
        </p:txBody>
      </p:sp>
      <p:sp>
        <p:nvSpPr>
          <p:cNvPr id="167" name="Shape 167"/>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419665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marL="342900" lvl="0" indent="-309880" algn="just" rtl="1">
              <a:lnSpc>
                <a:spcPct val="187500"/>
              </a:lnSpc>
              <a:spcBef>
                <a:spcPts val="0"/>
              </a:spcBef>
              <a:buClr>
                <a:schemeClr val="accent1"/>
              </a:buClr>
              <a:buSzPct val="100000"/>
              <a:buFont typeface="Noto Sans Symbols"/>
              <a:buChar char="▪"/>
            </a:pPr>
            <a:r>
              <a:rPr lang="fa-IR" sz="1400">
                <a:solidFill>
                  <a:srgbClr val="444444"/>
                </a:solidFill>
                <a:latin typeface="Arial"/>
                <a:ea typeface="Arial"/>
                <a:cs typeface="Arial"/>
                <a:sym typeface="Arial"/>
              </a:rPr>
              <a:t>سپس در پی آنها جانشینانی آمدند که نماز را ضایع کردند و از شهوت های ( نفس ) پیروی کردند ، پس به زودی ( سزا و کیفر ) گمراهی خود را خواهند دید. (‌ترجمه آیه)</a:t>
            </a:r>
          </a:p>
          <a:p>
            <a:pPr lvl="0">
              <a:spcBef>
                <a:spcPts val="0"/>
              </a:spcBef>
              <a:buNone/>
            </a:pPr>
            <a:endParaRPr/>
          </a:p>
        </p:txBody>
      </p:sp>
      <p:sp>
        <p:nvSpPr>
          <p:cNvPr id="174" name="Shape 174"/>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156534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marL="457200" lvl="0" indent="-228600" algn="r" rtl="1">
              <a:spcBef>
                <a:spcPts val="0"/>
              </a:spcBef>
              <a:buChar char="●"/>
            </a:pPr>
            <a:r>
              <a:rPr lang="fa-IR" dirty="0"/>
              <a:t>و اگر خدا مردم را به [سزاى] آنچه انجام داده‏ اند مؤاخذه میکرد هيچ جنبنده‏ اى را بر پشت زمين باقى نمى‏ گذاشت ولى تا مدتى معين مهلتشان مى‏ دهد و چون اجلشان فرا رسد خدا به [كار] بندگانش بيناست</a:t>
            </a:r>
          </a:p>
          <a:p>
            <a:pPr marL="457200" lvl="0" indent="-228600" algn="r" rtl="1">
              <a:spcBef>
                <a:spcPts val="0"/>
              </a:spcBef>
              <a:buChar char="●"/>
            </a:pPr>
            <a:r>
              <a:rPr lang="fa-IR" dirty="0"/>
              <a:t>در هر شب و روز از جانب خداى عزوجل آواز دهنده اى ندا مى دهد: اى بندگان خدا! از نافرمانى خدا باز ایستید، باز ایستید، زیرا اگر به خاطر حیوانات چرنده و کودکان شیرخواره و سالخوردگان خمیده پشت نبود، چنان عذابى بر سر شما ریخته مى شد که ریزه ریزه مى شدید</a:t>
            </a:r>
          </a:p>
          <a:p>
            <a:pPr lvl="0" algn="r" rtl="1">
              <a:spcBef>
                <a:spcPts val="0"/>
              </a:spcBef>
              <a:buNone/>
            </a:pPr>
            <a:endParaRPr dirty="0"/>
          </a:p>
          <a:p>
            <a:pPr lvl="0" algn="r" rtl="1">
              <a:spcBef>
                <a:spcPts val="0"/>
              </a:spcBef>
              <a:buNone/>
            </a:pPr>
            <a:r>
              <a:rPr lang="fa-IR" dirty="0"/>
              <a:t>چه ربطی داره؟!</a:t>
            </a:r>
          </a:p>
        </p:txBody>
      </p:sp>
      <p:sp>
        <p:nvSpPr>
          <p:cNvPr id="181" name="Shape 181"/>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25660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lgn="r" rtl="1">
              <a:spcBef>
                <a:spcPts val="0"/>
              </a:spcBef>
              <a:buClr>
                <a:schemeClr val="dk1"/>
              </a:buClr>
              <a:buSzPct val="91666"/>
              <a:buFont typeface="Arial"/>
              <a:buNone/>
            </a:pPr>
            <a:r>
              <a:rPr lang="fa-IR" dirty="0"/>
              <a:t>هيچ انساني نيست مگر اينكه در قلبش نقطة بيضاء (سفيد) است، وقتي گناهي مي‌كند يك نقطة سياه در آن بوجود مي‌آيد.</a:t>
            </a:r>
          </a:p>
          <a:p>
            <a:pPr lvl="0" algn="r" rtl="1">
              <a:spcBef>
                <a:spcPts val="0"/>
              </a:spcBef>
              <a:buClr>
                <a:schemeClr val="dk1"/>
              </a:buClr>
              <a:buSzPct val="91666"/>
              <a:buFont typeface="Arial"/>
              <a:buNone/>
            </a:pPr>
            <a:r>
              <a:rPr lang="fa-IR" dirty="0"/>
              <a:t>اگر توبه كرد آن سياهي از بين مي‌رود.</a:t>
            </a:r>
          </a:p>
          <a:p>
            <a:pPr lvl="0" algn="r" rtl="1">
              <a:spcBef>
                <a:spcPts val="0"/>
              </a:spcBef>
              <a:buClr>
                <a:schemeClr val="dk1"/>
              </a:buClr>
              <a:buSzPct val="91666"/>
              <a:buFont typeface="Arial"/>
              <a:buNone/>
            </a:pPr>
            <a:r>
              <a:rPr lang="fa-IR" dirty="0"/>
              <a:t>اگر به گناهان خود ادامه داد، آن سياهي تمام سفيدي را مي‌پوشاند.</a:t>
            </a:r>
          </a:p>
          <a:p>
            <a:pPr lvl="0" algn="r" rtl="1">
              <a:spcBef>
                <a:spcPts val="0"/>
              </a:spcBef>
              <a:buNone/>
            </a:pPr>
            <a:r>
              <a:rPr lang="fa-IR" dirty="0"/>
              <a:t>وقتي آن نقطة سفيد كاملاً پوشيده و قلب تاريک و ظلماني شد، اين شخص گناهكار ديگر سراغ خير نمي‌رود و بعد امام مي‌فرمايد:</a:t>
            </a:r>
          </a:p>
          <a:p>
            <a:pPr lvl="0" algn="r" rtl="1">
              <a:spcBef>
                <a:spcPts val="0"/>
              </a:spcBef>
              <a:buClr>
                <a:schemeClr val="dk1"/>
              </a:buClr>
              <a:buSzPct val="91666"/>
              <a:buFont typeface="Arial"/>
              <a:buNone/>
            </a:pPr>
            <a:r>
              <a:rPr lang="fa-IR" dirty="0"/>
              <a:t>اينكه خدا در قرآن مي‌فرمايد قلوب اينها رين و زنگار پيدا مي‌كند مقصود از رين چنين معنايي است</a:t>
            </a:r>
          </a:p>
          <a:p>
            <a:pPr lvl="0" algn="r" rtl="1">
              <a:spcBef>
                <a:spcPts val="0"/>
              </a:spcBef>
              <a:buNone/>
            </a:pPr>
            <a:endParaRPr dirty="0"/>
          </a:p>
        </p:txBody>
      </p:sp>
      <p:sp>
        <p:nvSpPr>
          <p:cNvPr id="188" name="Shape 188"/>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127370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5" name="Shape 195"/>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spcBef>
                <a:spcPts val="0"/>
              </a:spcBef>
              <a:buNone/>
            </a:pPr>
            <a:endParaRPr/>
          </a:p>
        </p:txBody>
      </p:sp>
      <p:sp>
        <p:nvSpPr>
          <p:cNvPr id="196" name="Shape 196"/>
          <p:cNvSpPr txBox="1">
            <a:spLocks noGrp="1"/>
          </p:cNvSpPr>
          <p:nvPr>
            <p:ph type="sldNum" idx="12"/>
          </p:nvPr>
        </p:nvSpPr>
        <p:spPr>
          <a:xfrm>
            <a:off x="1587"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fa-IR"/>
              <a:t>11</a:t>
            </a:fld>
            <a:endParaRPr lang="fa-IR"/>
          </a:p>
        </p:txBody>
      </p:sp>
    </p:spTree>
    <p:extLst>
      <p:ext uri="{BB962C8B-B14F-4D97-AF65-F5344CB8AC3E}">
        <p14:creationId xmlns:p14="http://schemas.microsoft.com/office/powerpoint/2010/main" val="41694048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lgn="r" rtl="1">
              <a:spcBef>
                <a:spcPts val="0"/>
              </a:spcBef>
              <a:buNone/>
            </a:pPr>
            <a:r>
              <a:rPr lang="fa-IR" dirty="0"/>
              <a:t>توجه داشته باشید که درسهای گذشته اشاره ای به "خالطوا الفجار" که معنی آن می شود در حال رفت و آمد باشید. اما این رفت و آمد باید در حد حداقل باشد. يعنی به گونه ای که باعث تایید آن شخص نشود.</a:t>
            </a:r>
          </a:p>
          <a:p>
            <a:pPr lvl="0" algn="r" rtl="1">
              <a:spcBef>
                <a:spcPts val="0"/>
              </a:spcBef>
              <a:buNone/>
            </a:pPr>
            <a:r>
              <a:rPr lang="fa-IR" dirty="0"/>
              <a:t>البته این نشود که تا این فرد فاجر را دیدیم به اون نگاه بد کنیم. بلکه هر گاه که فعل بدی انجام داد...نگاهمان را نسبت به او تغییر بدهیم و یا در صورت تشخیص تذکر زبانی به وی بدهیم. بایستی طوری رفتار کنیم که هم قطع ارتباط نکنیم و هم ارتباط ما با ایشان، به معنی تأیید افعال ناپسندشان برداشت نشود، هم توسط خودشان و هم توسط دیگران. بلکه خصوصا </a:t>
            </a:r>
            <a:r>
              <a:rPr lang="fa-IR" dirty="0" smtClean="0"/>
              <a:t>در </a:t>
            </a:r>
            <a:r>
              <a:rPr lang="fa-IR" dirty="0"/>
              <a:t>برابر کارهای بدشان عکس العمل متناسب نشان دهیم که نشانه مخالفت ما با آن کار است. توجه داشته باشیم که کارهای ناپسند، عموما از لحاظ عقلی هم ناپسند هستند و ابراز مخالفت یا بیزاری ما از آنها، امری عقلانی و مورد پسند عقلا نیز هست.</a:t>
            </a:r>
          </a:p>
          <a:p>
            <a:pPr lvl="0" algn="r" rtl="1">
              <a:spcBef>
                <a:spcPts val="0"/>
              </a:spcBef>
              <a:buNone/>
            </a:pPr>
            <a:r>
              <a:rPr lang="fa-IR" dirty="0"/>
              <a:t>توجه داشته باشیم که هم نشینی با افراد، موجب تأثیرپذیری و نیز تأثیرگذاری می شود و خصوصا در مواردی که احتمال تأثیرپذیری بیشتر است، بایستی ارتباط خود را با گناهکاران در حد کمینه مورد نیاز حفظ کنیم.</a:t>
            </a:r>
          </a:p>
          <a:p>
            <a:pPr lvl="0" algn="r" rtl="1">
              <a:spcBef>
                <a:spcPts val="0"/>
              </a:spcBef>
              <a:buNone/>
            </a:pPr>
            <a:endParaRPr dirty="0"/>
          </a:p>
          <a:p>
            <a:pPr lvl="0" algn="r" rtl="1">
              <a:spcBef>
                <a:spcPts val="0"/>
              </a:spcBef>
              <a:buNone/>
            </a:pPr>
            <a:r>
              <a:rPr lang="fa-IR" dirty="0"/>
              <a:t>علاقه قلبی نداشته باشیم که به این فرد معاشرت کنیم. از افعال بد وی بیزار باشیم . دلیل حضور ما باید دلایلی خدامحورانه داشته باشد. مثلا صله رحم و یا رابطه داشتن در حد حداقلی‌‌ ( که یک آنها نگویند مذهبیون کامل از ما بریده اند و خود را از ما بهتر می دانند → این حس ریشه خوبی را فرد می خشکاند. بسا همین تحویل گرفتن کوچک ما باعث متذکر شدن او بشودد‌؛ باشد که ما درباره آنها اشتباه فکر می کردیم؛ ممکن است خود همین رفت و آمد برای آنها مودت قلبی ایجاد کند و باعث جلوگیری از آزار و اذیت آنها شود) ؛ خود این رفت و آمد ما مصداق امر به معروف و نهی از منکر صامت را دارد (‌کونوا دعاه الناس بغیر السنتکم)</a:t>
            </a:r>
          </a:p>
          <a:p>
            <a:pPr lvl="0" algn="r" rtl="1">
              <a:spcBef>
                <a:spcPts val="0"/>
              </a:spcBef>
              <a:buNone/>
            </a:pPr>
            <a:endParaRPr dirty="0"/>
          </a:p>
          <a:p>
            <a:pPr lvl="0" algn="r" rtl="1">
              <a:spcBef>
                <a:spcPts val="0"/>
              </a:spcBef>
              <a:buNone/>
            </a:pPr>
            <a:endParaRPr dirty="0"/>
          </a:p>
          <a:p>
            <a:pPr marL="457200" lvl="0" indent="-228600" algn="r" rtl="1">
              <a:spcBef>
                <a:spcPts val="0"/>
              </a:spcBef>
              <a:buChar char="●"/>
            </a:pPr>
            <a:r>
              <a:rPr lang="fa-IR" dirty="0"/>
              <a:t>و چون ببينى كسانى [به قصد تخطئه] در آيات ما فرو مى ‏روند از ايشان روى برتاب تا در سخنى غير از آن درآيند و اگر شيطان تو را [در اين باره] به فراموشى انداخت پس از توجه [ديگر] با قوم ستمكار منشين</a:t>
            </a:r>
          </a:p>
          <a:p>
            <a:pPr marL="457200" lvl="0" indent="-228600" algn="r" rtl="1">
              <a:spcBef>
                <a:spcPts val="0"/>
              </a:spcBef>
              <a:buChar char="●"/>
            </a:pPr>
            <a:r>
              <a:rPr lang="fa-IR" dirty="0"/>
              <a:t>سزاوار نيست براى مؤمن در مجلسى نشيند كه خدا در آن نافرمانى مى‏شود و او هم نمى‏تواند آن را تغيير دهد</a:t>
            </a:r>
          </a:p>
          <a:p>
            <a:pPr marL="457200" lvl="0" indent="-228600" algn="r" rtl="1">
              <a:spcBef>
                <a:spcPts val="0"/>
              </a:spcBef>
              <a:buChar char="●"/>
            </a:pPr>
            <a:r>
              <a:rPr lang="fa-IR" dirty="0"/>
              <a:t>يا شايد مرا انس يافته با مجالس بيكاره‏ها ديدى.پس مرا به آنان واگذاشتى،</a:t>
            </a:r>
          </a:p>
          <a:p>
            <a:pPr marL="457200" lvl="0" indent="-228600" algn="r" rtl="1">
              <a:spcBef>
                <a:spcPts val="0"/>
              </a:spcBef>
              <a:buChar char="●"/>
            </a:pPr>
            <a:r>
              <a:rPr lang="fa-IR" dirty="0"/>
              <a:t>اگر كسانى كه هيچ حيايى از گناه ندارند و در آشكار و پنهان اهل گناه و خارج از مدار انسانيت هستند، شما را به ميهمانى دعوت كردند، فرمود: به ميهمانى آنها نرويد.</a:t>
            </a:r>
          </a:p>
          <a:p>
            <a:pPr marL="457200" lvl="0" indent="-228600" algn="r" rtl="1">
              <a:spcBef>
                <a:spcPts val="0"/>
              </a:spcBef>
              <a:buChar char="●"/>
            </a:pPr>
            <a:r>
              <a:rPr lang="fa-IR" dirty="0"/>
              <a:t>على عليه السّلام به كميل بن زياد توصيه فرمود: كه در هر حال بحق سخن گوى، پرهيزكاران را دوست بدار، گناهكاران را ترك گوى، با منافقين مياميز و با خيانتكاران رفاقت مكن</a:t>
            </a:r>
          </a:p>
        </p:txBody>
      </p:sp>
      <p:sp>
        <p:nvSpPr>
          <p:cNvPr id="203" name="Shape 20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94984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flipH="1">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3052966" y="2404534"/>
            <a:ext cx="8171757"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052966" y="4050833"/>
            <a:ext cx="8171757"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3894068" y="6056602"/>
            <a:ext cx="911939" cy="365125"/>
          </a:xfrm>
        </p:spPr>
        <p:txBody>
          <a:bodyPr/>
          <a:lstStyle/>
          <a:p>
            <a:fld id="{49DA6F1D-69F3-4C68-ADB2-AF29683F64CF}" type="datetime1">
              <a:rPr lang="en-US" smtClean="0"/>
              <a:t>12/18/2017</a:t>
            </a:fld>
            <a:endParaRPr lang="en-US" dirty="0"/>
          </a:p>
        </p:txBody>
      </p:sp>
      <p:sp>
        <p:nvSpPr>
          <p:cNvPr id="5" name="Footer Placeholder 4"/>
          <p:cNvSpPr>
            <a:spLocks noGrp="1"/>
          </p:cNvSpPr>
          <p:nvPr>
            <p:ph type="ftr" sz="quarter" idx="11"/>
          </p:nvPr>
        </p:nvSpPr>
        <p:spPr>
          <a:xfrm>
            <a:off x="4934730" y="6056602"/>
            <a:ext cx="6297612"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01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06120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8401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FC6E4F-00AF-4F42-8FEE-5BAD31AC235A}" type="datetime1">
              <a:rPr lang="en-US" smtClean="0"/>
              <a:t>12/18/2017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53141" y="4800600"/>
            <a:ext cx="8596667" cy="566738"/>
          </a:xfrm>
        </p:spPr>
        <p:txBody>
          <a:bodyPr anchor="b">
            <a:normAutofit/>
          </a:bodyPr>
          <a:lstStyle>
            <a:lvl1pPr algn="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053141"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3053141" y="5367338"/>
            <a:ext cx="8596667" cy="674024"/>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2434CF3D-36BD-447F-81C7-E61059F01E68}" type="datetime1">
              <a:rPr lang="en-US" smtClean="0"/>
              <a:t>12/18/2017</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3061308"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3061308" y="4470400"/>
            <a:ext cx="8596668" cy="1570962"/>
          </a:xfrm>
        </p:spPr>
        <p:txBody>
          <a:bodyPr vert="horz" lIns="91440" tIns="45720" rIns="91440" bIns="45720" rtlCol="0" anchor="t">
            <a:normAutofit/>
          </a:bodyPr>
          <a:lstStyle>
            <a:lvl1pPr>
              <a:defRPr lang="en-US" sz="1800" smtClean="0">
                <a:solidFill>
                  <a:schemeClr val="tx1">
                    <a:lumMod val="50000"/>
                    <a:lumOff val="50000"/>
                  </a:schemeClr>
                </a:solidFill>
                <a:cs typeface="B Yagut" panose="00000400000000000000" pitchFamily="2" charset="-78"/>
              </a:defRPr>
            </a:lvl1pPr>
          </a:lstStyle>
          <a:p>
            <a:pPr marL="0" lvl="0" indent="0">
              <a:buNone/>
            </a:pPr>
            <a:r>
              <a:rPr lang="en-US" smtClean="0"/>
              <a:t>Click to edit Master text styles</a:t>
            </a:r>
          </a:p>
        </p:txBody>
      </p:sp>
      <p:sp>
        <p:nvSpPr>
          <p:cNvPr id="4" name="Date Placeholder 3"/>
          <p:cNvSpPr>
            <a:spLocks noGrp="1"/>
          </p:cNvSpPr>
          <p:nvPr>
            <p:ph type="dt" sz="half" idx="10"/>
          </p:nvPr>
        </p:nvSpPr>
        <p:spPr/>
        <p:txBody>
          <a:bodyPr/>
          <a:lstStyle/>
          <a:p>
            <a:fld id="{6A50B68A-8C68-43BA-A0AE-54BAF73AC27E}" type="datetime1">
              <a:rPr lang="en-US" smtClean="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323473"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3758278"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3069474" y="4470400"/>
            <a:ext cx="8596668" cy="1570962"/>
          </a:xfrm>
        </p:spPr>
        <p:txBody>
          <a:bodyPr vert="horz" lIns="91440" tIns="45720" rIns="91440" bIns="45720" rtlCol="0" anchor="t">
            <a:normAutofit/>
          </a:bodyPr>
          <a:lstStyle>
            <a:lvl1pPr>
              <a:defRPr lang="en-US" sz="1800" smtClean="0">
                <a:solidFill>
                  <a:schemeClr val="tx1">
                    <a:lumMod val="50000"/>
                    <a:lumOff val="50000"/>
                  </a:schemeClr>
                </a:solidFill>
                <a:cs typeface="B Yagut" panose="00000400000000000000" pitchFamily="2" charset="-78"/>
              </a:defRPr>
            </a:lvl1pPr>
          </a:lstStyle>
          <a:p>
            <a:pPr marL="0" lvl="0" indent="0">
              <a:buNone/>
            </a:pPr>
            <a:r>
              <a:rPr lang="en-US" smtClean="0"/>
              <a:t>Click to edit Master text styles</a:t>
            </a:r>
          </a:p>
        </p:txBody>
      </p:sp>
      <p:sp>
        <p:nvSpPr>
          <p:cNvPr id="4" name="Date Placeholder 3"/>
          <p:cNvSpPr>
            <a:spLocks noGrp="1"/>
          </p:cNvSpPr>
          <p:nvPr>
            <p:ph type="dt" sz="half" idx="10"/>
          </p:nvPr>
        </p:nvSpPr>
        <p:spPr/>
        <p:txBody>
          <a:bodyPr/>
          <a:lstStyle/>
          <a:p>
            <a:fld id="{7772FA7B-2D28-44F2-842F-5E33F02E7935}" type="datetime1">
              <a:rPr lang="en-US" smtClean="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2934007"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11285148"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3069469"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3069469" y="4527448"/>
            <a:ext cx="8596668" cy="1513914"/>
          </a:xfrm>
        </p:spPr>
        <p:txBody>
          <a:bodyPr vert="horz" lIns="91440" tIns="45720" rIns="91440" bIns="45720" rtlCol="0" anchor="t">
            <a:normAutofit/>
          </a:bodyPr>
          <a:lstStyle>
            <a:lvl1pPr>
              <a:defRPr lang="en-US" sz="1800" smtClean="0">
                <a:solidFill>
                  <a:schemeClr val="tx1">
                    <a:lumMod val="50000"/>
                    <a:lumOff val="50000"/>
                  </a:schemeClr>
                </a:solidFill>
                <a:cs typeface="B Yagut" panose="00000400000000000000" pitchFamily="2" charset="-78"/>
              </a:defRPr>
            </a:lvl1pPr>
          </a:lstStyle>
          <a:p>
            <a:pPr marL="0" lvl="0" indent="0">
              <a:buNone/>
            </a:pPr>
            <a:r>
              <a:rPr lang="en-US" smtClean="0"/>
              <a:t>Click to edit Master text styles</a:t>
            </a:r>
          </a:p>
        </p:txBody>
      </p:sp>
      <p:sp>
        <p:nvSpPr>
          <p:cNvPr id="4" name="Date Placeholder 3"/>
          <p:cNvSpPr>
            <a:spLocks noGrp="1"/>
          </p:cNvSpPr>
          <p:nvPr>
            <p:ph type="dt" sz="half" idx="10"/>
          </p:nvPr>
        </p:nvSpPr>
        <p:spPr/>
        <p:txBody>
          <a:bodyPr/>
          <a:lstStyle/>
          <a:p>
            <a:fld id="{F9FEE15F-8879-4453-AC69-681C5D5BE2BD}" type="datetime1">
              <a:rPr lang="en-US" smtClean="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3315306"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3061304"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3061307" y="4527448"/>
            <a:ext cx="8596668" cy="1513914"/>
          </a:xfrm>
        </p:spPr>
        <p:txBody>
          <a:bodyPr vert="horz" lIns="91440" tIns="45720" rIns="91440" bIns="45720" rtlCol="0" anchor="t">
            <a:normAutofit/>
          </a:bodyPr>
          <a:lstStyle>
            <a:lvl1pPr>
              <a:defRPr lang="en-US" sz="1800" smtClean="0">
                <a:solidFill>
                  <a:schemeClr val="tx1">
                    <a:lumMod val="50000"/>
                    <a:lumOff val="50000"/>
                  </a:schemeClr>
                </a:solidFill>
                <a:cs typeface="B Yagut" panose="00000400000000000000" pitchFamily="2" charset="-78"/>
              </a:defRPr>
            </a:lvl1pPr>
          </a:lstStyle>
          <a:p>
            <a:pPr marL="0" lvl="0" indent="0">
              <a:buNone/>
            </a:pPr>
            <a:r>
              <a:rPr lang="en-US" smtClean="0"/>
              <a:t>Click to edit Master text styles</a:t>
            </a:r>
          </a:p>
        </p:txBody>
      </p:sp>
      <p:sp>
        <p:nvSpPr>
          <p:cNvPr id="4" name="Date Placeholder 3"/>
          <p:cNvSpPr>
            <a:spLocks noGrp="1"/>
          </p:cNvSpPr>
          <p:nvPr>
            <p:ph type="dt" sz="half" idx="10"/>
          </p:nvPr>
        </p:nvSpPr>
        <p:spPr/>
        <p:txBody>
          <a:bodyPr/>
          <a:lstStyle/>
          <a:p>
            <a:fld id="{5B9366BD-959D-4050-A164-C01ED9797EEE}" type="datetime1">
              <a:rPr lang="en-US" smtClean="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2925842"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11276983"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3069768"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3061301"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3061304" y="4527448"/>
            <a:ext cx="8596668" cy="1513914"/>
          </a:xfrm>
        </p:spPr>
        <p:txBody>
          <a:bodyPr anchor="t">
            <a:normAutofit/>
          </a:bodyPr>
          <a:lstStyle>
            <a:lvl1pPr marL="0" indent="0" algn="r" rtl="1">
              <a:buNone/>
              <a:defRPr sz="1800">
                <a:solidFill>
                  <a:schemeClr val="tx1">
                    <a:lumMod val="50000"/>
                    <a:lumOff val="50000"/>
                  </a:schemeClr>
                </a:solidFill>
                <a:cs typeface="B Yagut" panose="00000400000000000000" pitchFamily="2" charset="-78"/>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D9C2BA-D02F-48C2-BB6E-59DBC2E4234D}" type="datetime1">
              <a:rPr lang="en-US" smtClean="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E2965F-3D06-4AD3-8F50-C46DFD95EE95}" type="datetime1">
              <a:rPr lang="en-US" smtClean="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59812"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069474"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CCB9BC-4728-4B60-8EA9-17BE085507B3}" type="datetime1">
              <a:rPr lang="en-US" smtClean="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F9AB27-513D-480B-96A3-B6A373BD6B57}" type="datetime1">
              <a:rPr lang="en-US" smtClean="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Quran">
    <p:spTree>
      <p:nvGrpSpPr>
        <p:cNvPr id="1" name=""/>
        <p:cNvGrpSpPr/>
        <p:nvPr/>
      </p:nvGrpSpPr>
      <p:grpSpPr>
        <a:xfrm>
          <a:off x="0" y="0"/>
          <a:ext cx="0" cy="0"/>
          <a:chOff x="0" y="0"/>
          <a:chExt cx="0" cy="0"/>
        </a:xfrm>
      </p:grpSpPr>
      <p:sp>
        <p:nvSpPr>
          <p:cNvPr id="2" name="Title 1"/>
          <p:cNvSpPr>
            <a:spLocks noGrp="1"/>
          </p:cNvSpPr>
          <p:nvPr>
            <p:ph type="title"/>
          </p:nvPr>
        </p:nvSpPr>
        <p:spPr>
          <a:xfrm>
            <a:off x="3054774" y="609600"/>
            <a:ext cx="8596668" cy="794657"/>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3054774" y="2264228"/>
            <a:ext cx="8596668" cy="1850571"/>
          </a:xfrm>
        </p:spPr>
        <p:txBody>
          <a:bodyPr anchor="ctr">
            <a:noAutofit/>
          </a:bodyPr>
          <a:lstStyle>
            <a:lvl1pPr marL="0" indent="0" algn="ctr">
              <a:buNone/>
              <a:defRPr lang="en-US" sz="3200" kern="1200" dirty="0" smtClean="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ea typeface="+mn-ea"/>
                <a:cs typeface="Adobe Arabic" panose="02040503050201020203" pitchFamily="18" charset="-78"/>
              </a:defRPr>
            </a:lvl1pPr>
            <a:lvl2pPr marL="457200" indent="0" algn="ctr">
              <a:buNone/>
              <a:defRPr lang="en-US" sz="3200" kern="1200" dirty="0" smtClean="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ea typeface="+mn-ea"/>
                <a:cs typeface="Adobe Arabic" panose="02040503050201020203" pitchFamily="18" charset="-78"/>
              </a:defRPr>
            </a:lvl2pPr>
            <a:lvl3pPr marL="914400" indent="0" algn="ctr">
              <a:buNone/>
              <a:defRPr lang="en-US" sz="3200" kern="1200" dirty="0" smtClean="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ea typeface="+mn-ea"/>
                <a:cs typeface="Adobe Arabic" panose="02040503050201020203" pitchFamily="18" charset="-78"/>
              </a:defRPr>
            </a:lvl3pPr>
            <a:lvl4pPr marL="1371600" indent="0" algn="ctr">
              <a:buNone/>
              <a:defRPr lang="en-US" sz="3200" kern="1200" dirty="0" smtClean="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ea typeface="+mn-ea"/>
                <a:cs typeface="Adobe Arabic" panose="02040503050201020203" pitchFamily="18" charset="-78"/>
              </a:defRPr>
            </a:lvl4pPr>
            <a:lvl5pPr marL="1828800" indent="0" algn="ctr">
              <a:buNone/>
              <a:defRPr lang="en-US" sz="3200" kern="1200" dirty="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ea typeface="+mn-ea"/>
                <a:cs typeface="Adobe Arabic" panose="02040503050201020203" pitchFamily="18" charset="-78"/>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B5C572-6F8D-421D-AA19-3CA4C6E89E38}" type="datetime1">
              <a:rPr lang="en-US" smtClean="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
        <p:nvSpPr>
          <p:cNvPr id="7" name="Content Placeholder 2"/>
          <p:cNvSpPr>
            <a:spLocks noGrp="1"/>
          </p:cNvSpPr>
          <p:nvPr>
            <p:ph idx="13"/>
          </p:nvPr>
        </p:nvSpPr>
        <p:spPr>
          <a:xfrm>
            <a:off x="3052966" y="4158343"/>
            <a:ext cx="8613716" cy="1888896"/>
          </a:xfrm>
        </p:spPr>
        <p:txBody>
          <a:bodyPr anchor="ctr"/>
          <a:lstStyle>
            <a:lvl1pPr marL="0" indent="0" algn="ctr">
              <a:buNone/>
              <a:defRPr b="0" cap="none" spc="0">
                <a:ln w="0"/>
                <a:solidFill>
                  <a:schemeClr val="tx1"/>
                </a:solidFill>
                <a:effectLst>
                  <a:outerShdw blurRad="38100" dist="19050" dir="2700000" algn="tl" rotWithShape="0">
                    <a:schemeClr val="dk1">
                      <a:alpha val="40000"/>
                    </a:schemeClr>
                  </a:outerShdw>
                </a:effectLst>
                <a:cs typeface="B Mitra" panose="00000400000000000000" pitchFamily="2" charset="-78"/>
              </a:defRPr>
            </a:lvl1pPr>
            <a:lvl2pPr marL="457200" indent="0" algn="ctr">
              <a:buNone/>
              <a:defRPr b="0" cap="none" spc="0">
                <a:ln w="0"/>
                <a:solidFill>
                  <a:schemeClr val="tx1"/>
                </a:solidFill>
                <a:effectLst>
                  <a:outerShdw blurRad="38100" dist="19050" dir="2700000" algn="tl" rotWithShape="0">
                    <a:schemeClr val="dk1">
                      <a:alpha val="40000"/>
                    </a:schemeClr>
                  </a:outerShdw>
                </a:effectLst>
                <a:cs typeface="B Mitra" panose="00000400000000000000" pitchFamily="2" charset="-78"/>
              </a:defRPr>
            </a:lvl2pPr>
            <a:lvl3pPr marL="914400" indent="0" algn="ctr">
              <a:buNone/>
              <a:defRPr b="0" cap="none" spc="0">
                <a:ln w="0"/>
                <a:solidFill>
                  <a:schemeClr val="tx1"/>
                </a:solidFill>
                <a:effectLst>
                  <a:outerShdw blurRad="38100" dist="19050" dir="2700000" algn="tl" rotWithShape="0">
                    <a:schemeClr val="dk1">
                      <a:alpha val="40000"/>
                    </a:schemeClr>
                  </a:outerShdw>
                </a:effectLst>
                <a:cs typeface="B Mitra" panose="00000400000000000000" pitchFamily="2" charset="-78"/>
              </a:defRPr>
            </a:lvl3pPr>
            <a:lvl4pPr marL="1371600" indent="0" algn="ctr">
              <a:buNone/>
              <a:defRPr b="0" cap="none" spc="0">
                <a:ln w="0"/>
                <a:solidFill>
                  <a:schemeClr val="tx1"/>
                </a:solidFill>
                <a:effectLst>
                  <a:outerShdw blurRad="38100" dist="19050" dir="2700000" algn="tl" rotWithShape="0">
                    <a:schemeClr val="dk1">
                      <a:alpha val="40000"/>
                    </a:schemeClr>
                  </a:outerShdw>
                </a:effectLst>
                <a:cs typeface="B Mitra" panose="00000400000000000000" pitchFamily="2" charset="-78"/>
              </a:defRPr>
            </a:lvl4pPr>
            <a:lvl5pPr marL="1828800" indent="0" algn="ctr">
              <a:buNone/>
              <a:defRPr b="0" cap="none" spc="0">
                <a:ln w="0"/>
                <a:solidFill>
                  <a:schemeClr val="tx1"/>
                </a:solidFill>
                <a:effectLst>
                  <a:outerShdw blurRad="38100" dist="19050" dir="2700000" algn="tl" rotWithShape="0">
                    <a:schemeClr val="dk1">
                      <a:alpha val="40000"/>
                    </a:schemeClr>
                  </a:outerShdw>
                </a:effectLst>
                <a:cs typeface="B Mitra" panose="00000400000000000000" pitchFamily="2" charset="-78"/>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Content Placeholder 2"/>
          <p:cNvSpPr>
            <a:spLocks noGrp="1"/>
          </p:cNvSpPr>
          <p:nvPr>
            <p:ph idx="15"/>
          </p:nvPr>
        </p:nvSpPr>
        <p:spPr>
          <a:xfrm>
            <a:off x="3052966" y="1470065"/>
            <a:ext cx="8596668" cy="732613"/>
          </a:xfrm>
        </p:spPr>
        <p:txBody>
          <a:bodyPr vert="horz" lIns="91440" tIns="45720" rIns="91440" bIns="45720" rtlCol="0" anchor="t">
            <a:normAutofit/>
          </a:bodyPr>
          <a:lstStyle>
            <a:lvl1pPr marL="342900" indent="-342900">
              <a:buNone/>
              <a:defRPr lang="en-US" dirty="0" smtClean="0">
                <a:solidFill>
                  <a:schemeClr val="tx1">
                    <a:lumMod val="65000"/>
                    <a:lumOff val="35000"/>
                  </a:schemeClr>
                </a:solidFill>
                <a:cs typeface="B Mitra" panose="00000400000000000000" pitchFamily="2" charset="-78"/>
              </a:defRPr>
            </a:lvl1pPr>
            <a:lvl2pPr marL="457200" indent="0">
              <a:buNone/>
              <a:defRPr lang="en-US" sz="1800" dirty="0" smtClean="0">
                <a:solidFill>
                  <a:schemeClr val="tx1">
                    <a:lumMod val="50000"/>
                    <a:lumOff val="50000"/>
                  </a:schemeClr>
                </a:solidFill>
                <a:cs typeface="B Yagut" panose="00000400000000000000" pitchFamily="2" charset="-78"/>
              </a:defRPr>
            </a:lvl2pPr>
            <a:lvl3pPr marL="914400" indent="0">
              <a:buNone/>
              <a:defRPr lang="en-US" dirty="0" smtClean="0">
                <a:solidFill>
                  <a:schemeClr val="tx1">
                    <a:lumMod val="50000"/>
                    <a:lumOff val="50000"/>
                  </a:schemeClr>
                </a:solidFill>
                <a:cs typeface="B Yagut" panose="00000400000000000000" pitchFamily="2" charset="-78"/>
              </a:defRPr>
            </a:lvl3pPr>
            <a:lvl4pPr marL="1371600" indent="0">
              <a:buNone/>
              <a:defRPr lang="en-US" sz="1800" dirty="0" smtClean="0">
                <a:solidFill>
                  <a:schemeClr val="tx1">
                    <a:lumMod val="50000"/>
                    <a:lumOff val="50000"/>
                  </a:schemeClr>
                </a:solidFill>
                <a:cs typeface="B Yagut" panose="00000400000000000000" pitchFamily="2" charset="-78"/>
              </a:defRPr>
            </a:lvl4pPr>
            <a:lvl5pPr marL="1828800" indent="0">
              <a:buNone/>
              <a:defRPr lang="en-US" sz="1800" dirty="0">
                <a:solidFill>
                  <a:schemeClr val="tx1">
                    <a:lumMod val="50000"/>
                    <a:lumOff val="50000"/>
                  </a:schemeClr>
                </a:solidFill>
                <a:cs typeface="B Yagut" panose="00000400000000000000" pitchFamily="2" charset="-78"/>
              </a:defRPr>
            </a:lvl5pPr>
          </a:lstStyle>
          <a:p>
            <a:pPr marL="0" lvl="0" indent="0"/>
            <a:r>
              <a:rPr lang="en-US" smtClean="0"/>
              <a:t>Click to edit Master text styles</a:t>
            </a:r>
          </a:p>
          <a:p>
            <a:pPr marL="0" lvl="1" indent="0"/>
            <a:r>
              <a:rPr lang="en-US" smtClean="0"/>
              <a:t>Second level</a:t>
            </a:r>
          </a:p>
          <a:p>
            <a:pPr marL="0" lvl="2" indent="0"/>
            <a:r>
              <a:rPr lang="en-US" smtClean="0"/>
              <a:t>Third level</a:t>
            </a:r>
          </a:p>
          <a:p>
            <a:pPr marL="0" lvl="3" indent="0"/>
            <a:r>
              <a:rPr lang="en-US" smtClean="0"/>
              <a:t>Fourth level</a:t>
            </a:r>
          </a:p>
          <a:p>
            <a:pPr marL="0" lvl="4" indent="0"/>
            <a:r>
              <a:rPr lang="en-US" smtClean="0"/>
              <a:t>Fifth level</a:t>
            </a:r>
            <a:endParaRPr lang="en-US" dirty="0"/>
          </a:p>
        </p:txBody>
      </p:sp>
      <p:sp>
        <p:nvSpPr>
          <p:cNvPr id="9" name="Text Placeholder 2"/>
          <p:cNvSpPr>
            <a:spLocks noGrp="1"/>
          </p:cNvSpPr>
          <p:nvPr>
            <p:ph type="body" idx="16"/>
          </p:nvPr>
        </p:nvSpPr>
        <p:spPr>
          <a:xfrm>
            <a:off x="46658" y="6421727"/>
            <a:ext cx="2686349" cy="436273"/>
          </a:xfrm>
        </p:spPr>
        <p:txBody>
          <a:bodyPr vert="horz" lIns="91440" tIns="45720" rIns="91440" bIns="45720" rtlCol="0" anchor="t">
            <a:normAutofit/>
          </a:bodyPr>
          <a:lstStyle>
            <a:lvl1pPr marL="342900" indent="-342900" algn="l">
              <a:buNone/>
              <a:defRPr lang="en-US" sz="1800" smtClean="0">
                <a:solidFill>
                  <a:schemeClr val="bg1">
                    <a:lumMod val="95000"/>
                  </a:schemeClr>
                </a:solidFill>
                <a:latin typeface="Adobe Arabic" panose="02040503050201020203" pitchFamily="18" charset="-78"/>
                <a:cs typeface="Adobe Arabic" panose="02040503050201020203" pitchFamily="18" charset="-78"/>
              </a:defRPr>
            </a:lvl1pPr>
          </a:lstStyle>
          <a:p>
            <a:pPr marL="0" lvl="0" indent="0"/>
            <a:r>
              <a:rPr lang="en-US" smtClean="0"/>
              <a:t>Click to edit Master text styles</a:t>
            </a:r>
          </a:p>
        </p:txBody>
      </p:sp>
    </p:spTree>
    <p:extLst>
      <p:ext uri="{BB962C8B-B14F-4D97-AF65-F5344CB8AC3E}">
        <p14:creationId xmlns:p14="http://schemas.microsoft.com/office/powerpoint/2010/main" val="272775752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62395" y="2700867"/>
            <a:ext cx="8596668" cy="1826581"/>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3062395" y="4527448"/>
            <a:ext cx="8596668" cy="860400"/>
          </a:xfrm>
        </p:spPr>
        <p:txBody>
          <a:bodyPr anchor="t"/>
          <a:lstStyle>
            <a:lvl1pPr marL="0" indent="0" algn="r">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58C965-F5F7-4B4D-9D82-D72528F238F8}" type="datetime1">
              <a:rPr lang="en-US" smtClean="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482647" y="2164718"/>
            <a:ext cx="4184035"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047154" y="2179958"/>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7FD3CD5-A9B8-418B-BDC1-AB29AD6DD070}" type="datetime1">
              <a:rPr lang="en-US" smtClean="0"/>
              <a:t>12/18/2017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Quran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482647" y="2164718"/>
            <a:ext cx="4184035" cy="3880773"/>
          </a:xfrm>
        </p:spPr>
        <p:txBody>
          <a:bodyPr vert="horz" lIns="91440" tIns="45720" rIns="91440" bIns="45720" rtlCol="0">
            <a:noAutofit/>
          </a:bodyPr>
          <a:lstStyle>
            <a:lvl1pPr>
              <a:defRPr lang="en-US" sz="3600" smtClean="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cs typeface="Adobe Arabic" panose="02040503050201020203" pitchFamily="18" charset="-78"/>
              </a:defRPr>
            </a:lvl1pPr>
            <a:lvl2pPr>
              <a:defRPr lang="en-US" smtClean="0"/>
            </a:lvl2pPr>
            <a:lvl3pPr>
              <a:defRPr lang="en-US" smtClean="0"/>
            </a:lvl3pPr>
            <a:lvl4pPr>
              <a:defRPr lang="en-US" smtClean="0"/>
            </a:lvl4pPr>
            <a:lvl5pPr>
              <a:defRPr lang="en-US" dirty="0"/>
            </a:lvl5pPr>
          </a:lstStyle>
          <a:p>
            <a:pPr marL="0" lvl="0" indent="0">
              <a:buNone/>
            </a:pPr>
            <a:r>
              <a:rPr lang="en-US" smtClean="0"/>
              <a:t>Click to edit Master text styles</a:t>
            </a:r>
          </a:p>
          <a:p>
            <a:pPr marL="0" lvl="1" indent="0">
              <a:buNone/>
            </a:pPr>
            <a:r>
              <a:rPr lang="en-US" smtClean="0"/>
              <a:t>Second level</a:t>
            </a:r>
          </a:p>
          <a:p>
            <a:pPr marL="0" lvl="2" indent="0">
              <a:buNone/>
            </a:pPr>
            <a:r>
              <a:rPr lang="en-US" smtClean="0"/>
              <a:t>Third level</a:t>
            </a:r>
          </a:p>
          <a:p>
            <a:pPr marL="0" lvl="3" indent="0">
              <a:buNone/>
            </a:pPr>
            <a:r>
              <a:rPr lang="en-US" smtClean="0"/>
              <a:t>Fourth level</a:t>
            </a:r>
          </a:p>
          <a:p>
            <a:pPr marL="0" lvl="4" indent="0">
              <a:buNone/>
            </a:pPr>
            <a:r>
              <a:rPr lang="en-US" smtClean="0"/>
              <a:t>Fifth level</a:t>
            </a:r>
            <a:endParaRPr lang="en-US" dirty="0"/>
          </a:p>
        </p:txBody>
      </p:sp>
      <p:sp>
        <p:nvSpPr>
          <p:cNvPr id="4" name="Content Placeholder 3"/>
          <p:cNvSpPr>
            <a:spLocks noGrp="1"/>
          </p:cNvSpPr>
          <p:nvPr>
            <p:ph sz="half" idx="2"/>
          </p:nvPr>
        </p:nvSpPr>
        <p:spPr>
          <a:xfrm>
            <a:off x="3047154" y="2179958"/>
            <a:ext cx="4184034" cy="3880773"/>
          </a:xfrm>
        </p:spPr>
        <p:txBody>
          <a:bodyPr vert="horz" lIns="91440" tIns="45720" rIns="91440" bIns="45720" rtlCol="0">
            <a:normAutofit/>
          </a:bodyPr>
          <a:lstStyle>
            <a:lvl1pPr>
              <a:defRPr lang="en-US" smtClean="0">
                <a:ln w="0"/>
                <a:solidFill>
                  <a:schemeClr val="tx1"/>
                </a:solidFill>
                <a:effectLst>
                  <a:outerShdw blurRad="38100" dist="19050" dir="2700000" algn="tl" rotWithShape="0">
                    <a:schemeClr val="dk1">
                      <a:alpha val="40000"/>
                    </a:schemeClr>
                  </a:outerShdw>
                </a:effectLst>
              </a:defRPr>
            </a:lvl1pPr>
            <a:lvl2pPr>
              <a:defRPr lang="en-US" smtClean="0"/>
            </a:lvl2pPr>
            <a:lvl3pPr>
              <a:defRPr lang="en-US" smtClean="0"/>
            </a:lvl3pPr>
            <a:lvl4pPr>
              <a:defRPr lang="en-US" smtClean="0"/>
            </a:lvl4pPr>
            <a:lvl5pPr>
              <a:defRPr lang="en-US" dirty="0"/>
            </a:lvl5pPr>
          </a:lstStyle>
          <a:p>
            <a:pPr marL="0" lvl="0" indent="0">
              <a:buNone/>
            </a:pPr>
            <a:r>
              <a:rPr lang="en-US" smtClean="0"/>
              <a:t>Click to edit Master text styles</a:t>
            </a:r>
          </a:p>
          <a:p>
            <a:pPr marL="0" lvl="1" indent="0">
              <a:buNone/>
            </a:pPr>
            <a:r>
              <a:rPr lang="en-US" smtClean="0"/>
              <a:t>Second level</a:t>
            </a:r>
          </a:p>
          <a:p>
            <a:pPr marL="0" lvl="2" indent="0">
              <a:buNone/>
            </a:pPr>
            <a:r>
              <a:rPr lang="en-US" smtClean="0"/>
              <a:t>Third level</a:t>
            </a:r>
          </a:p>
          <a:p>
            <a:pPr marL="0" lvl="3" indent="0">
              <a:buNone/>
            </a:pPr>
            <a:r>
              <a:rPr lang="en-US" smtClean="0"/>
              <a:t>Fourth level</a:t>
            </a:r>
          </a:p>
          <a:p>
            <a:pPr marL="0" lvl="4" indent="0">
              <a:buNone/>
            </a:pPr>
            <a:r>
              <a:rPr lang="en-US" smtClean="0"/>
              <a:t>Fifth level</a:t>
            </a:r>
            <a:endParaRPr lang="en-US" dirty="0"/>
          </a:p>
        </p:txBody>
      </p:sp>
      <p:sp>
        <p:nvSpPr>
          <p:cNvPr id="5" name="Date Placeholder 4"/>
          <p:cNvSpPr>
            <a:spLocks noGrp="1"/>
          </p:cNvSpPr>
          <p:nvPr>
            <p:ph type="dt" sz="half" idx="10"/>
          </p:nvPr>
        </p:nvSpPr>
        <p:spPr/>
        <p:txBody>
          <a:bodyPr/>
          <a:lstStyle/>
          <a:p>
            <a:fld id="{951E2519-446A-42F0-A8F7-F3B85D780D2F}" type="datetime1">
              <a:rPr lang="en-US" smtClean="0"/>
              <a:t>12/18/2017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3565885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468442" y="2160983"/>
            <a:ext cx="4185623" cy="576262"/>
          </a:xfrm>
        </p:spPr>
        <p:txBody>
          <a:bodyPr anchor="b">
            <a:noAutofit/>
          </a:bodyPr>
          <a:lstStyle>
            <a:lvl1pPr marL="0" indent="0">
              <a:buNone/>
              <a:defRPr sz="2400" b="0" u="none">
                <a:cs typeface="B Majid Shadow" panose="00000400000000000000" pitchFamily="2" charset="-7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68442"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055475" y="2160983"/>
            <a:ext cx="4185618" cy="576262"/>
          </a:xfrm>
        </p:spPr>
        <p:txBody>
          <a:bodyPr anchor="b">
            <a:noAutofit/>
          </a:bodyPr>
          <a:lstStyle>
            <a:lvl1pPr marL="0" indent="0">
              <a:buNone/>
              <a:defRPr sz="2400" b="0" u="none">
                <a:cs typeface="B Majid Shadow" panose="00000400000000000000" pitchFamily="2" charset="-7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055476"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7B79F66-B7E4-4433-9948-84471DBAF93B}" type="datetime1">
              <a:rPr lang="en-US" smtClean="0"/>
              <a:t>12/18/2017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93966"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287F96-4EB8-4762-BBFB-851278117E2D}" type="datetime1">
              <a:rPr lang="en-US" smtClean="0"/>
              <a:t>12/18/2017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6E2AB9-38BF-45B8-AEA9-C9EEEE8BAE9E}" type="datetime1">
              <a:rPr lang="en-US" smtClean="0"/>
              <a:t>12/18/2017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flipH="1">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305477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05477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099808" y="605660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6DF850F-EA76-4CEC-B8E7-AB45465383D6}" type="datetime1">
              <a:rPr lang="en-US" smtClean="0"/>
              <a:t>12/18/2017</a:t>
            </a:fld>
            <a:endParaRPr lang="en-US" dirty="0"/>
          </a:p>
        </p:txBody>
      </p:sp>
      <p:sp>
        <p:nvSpPr>
          <p:cNvPr id="5" name="Footer Placeholder 4"/>
          <p:cNvSpPr>
            <a:spLocks noGrp="1"/>
          </p:cNvSpPr>
          <p:nvPr>
            <p:ph type="ftr" sz="quarter" idx="3"/>
          </p:nvPr>
        </p:nvSpPr>
        <p:spPr>
          <a:xfrm>
            <a:off x="5369070" y="6056602"/>
            <a:ext cx="6297612" cy="365125"/>
          </a:xfrm>
          <a:prstGeom prst="rect">
            <a:avLst/>
          </a:prstGeom>
        </p:spPr>
        <p:txBody>
          <a:bodyPr vert="horz" lIns="91440" tIns="45720" rIns="91440" bIns="45720" rtlCol="0" anchor="ctr"/>
          <a:lstStyle>
            <a:lvl1pPr algn="r" rtl="1">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52966" y="6056602"/>
            <a:ext cx="683339" cy="365125"/>
          </a:xfrm>
          <a:prstGeom prst="rect">
            <a:avLst/>
          </a:prstGeom>
        </p:spPr>
        <p:txBody>
          <a:bodyPr vert="horz" lIns="91440" tIns="45720" rIns="91440" bIns="45720" rtlCol="0" anchor="ctr"/>
          <a:lstStyle>
            <a:lvl1pPr algn="r">
              <a:defRPr sz="1400">
                <a:solidFill>
                  <a:schemeClr val="accent1"/>
                </a:solidFill>
                <a:cs typeface="B Badr" panose="00000400000000000000" pitchFamily="2" charset="-78"/>
              </a:defRPr>
            </a:lvl1pPr>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69" r:id="rId3"/>
    <p:sldLayoutId id="2147483651" r:id="rId4"/>
    <p:sldLayoutId id="2147483666" r:id="rId5"/>
    <p:sldLayoutId id="2147483670" r:id="rId6"/>
    <p:sldLayoutId id="2147483653" r:id="rId7"/>
    <p:sldLayoutId id="2147483654" r:id="rId8"/>
    <p:sldLayoutId id="2147483655" r:id="rId9"/>
    <p:sldLayoutId id="2147483667" r:id="rId10"/>
    <p:sldLayoutId id="2147483657" r:id="rId11"/>
    <p:sldLayoutId id="2147483660" r:id="rId12"/>
    <p:sldLayoutId id="2147483661" r:id="rId13"/>
    <p:sldLayoutId id="2147483662" r:id="rId14"/>
    <p:sldLayoutId id="2147483663" r:id="rId15"/>
    <p:sldLayoutId id="2147483664" r:id="rId16"/>
    <p:sldLayoutId id="2147483668" r:id="rId17"/>
    <p:sldLayoutId id="2147483659" r:id="rId18"/>
  </p:sldLayoutIdLst>
  <p:timing>
    <p:tnLst>
      <p:par>
        <p:cTn id="1" dur="indefinite" restart="never" nodeType="tmRoot"/>
      </p:par>
    </p:tnLst>
  </p:timing>
  <p:hf sldNum="0" hdr="0" ftr="0" dt="0"/>
  <p:txStyles>
    <p:titleStyle>
      <a:lvl1pPr algn="r" defTabSz="457200" rtl="1" eaLnBrk="1" latinLnBrk="0" hangingPunct="1">
        <a:spcBef>
          <a:spcPct val="0"/>
        </a:spcBef>
        <a:buNone/>
        <a:defRPr sz="3600" kern="1200">
          <a:solidFill>
            <a:schemeClr val="accent1"/>
          </a:solidFill>
          <a:latin typeface="+mj-lt"/>
          <a:ea typeface="+mj-ea"/>
          <a:cs typeface="B Titr" panose="00000700000000000000" pitchFamily="2" charset="-78"/>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B Tehran" panose="00000400000000000000" pitchFamily="2" charset="-78"/>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2000" kern="1200">
          <a:solidFill>
            <a:schemeClr val="tx1">
              <a:lumMod val="75000"/>
              <a:lumOff val="25000"/>
            </a:schemeClr>
          </a:solidFill>
          <a:latin typeface="+mn-lt"/>
          <a:ea typeface="+mn-ea"/>
          <a:cs typeface="B Tehran" panose="00000400000000000000" pitchFamily="2" charset="-78"/>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B Tehran" panose="00000400000000000000" pitchFamily="2" charset="-78"/>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B Tehran" panose="00000400000000000000" pitchFamily="2" charset="-78"/>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B Tehran" panose="00000400000000000000" pitchFamily="2" charset="-78"/>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ctrTitle"/>
          </p:nvPr>
        </p:nvSpPr>
        <p:spPr/>
        <p:txBody>
          <a:bodyPr>
            <a:normAutofit/>
          </a:bodyPr>
          <a:lstStyle/>
          <a:p>
            <a:pPr lvl="0"/>
            <a:r>
              <a:rPr lang="fa-IR" dirty="0" smtClean="0">
                <a:sym typeface="Traditional Arabic"/>
              </a:rPr>
              <a:t>مکتب تربیتی اسلام</a:t>
            </a:r>
            <a:endParaRPr lang="ar" dirty="0">
              <a:sym typeface="Traditional Arabic"/>
            </a:endParaRPr>
          </a:p>
        </p:txBody>
      </p:sp>
      <p:sp>
        <p:nvSpPr>
          <p:cNvPr id="144" name="Shape 144"/>
          <p:cNvSpPr txBox="1">
            <a:spLocks noGrp="1"/>
          </p:cNvSpPr>
          <p:nvPr>
            <p:ph type="subTitle" idx="1"/>
          </p:nvPr>
        </p:nvSpPr>
        <p:spPr/>
        <p:txBody>
          <a:bodyPr/>
          <a:lstStyle/>
          <a:p>
            <a:pPr lvl="0"/>
            <a:r>
              <a:rPr lang="fa-IR">
                <a:sym typeface="Sakkal Majalla"/>
              </a:rPr>
              <a:t>جلسۀ سی و چهارم: </a:t>
            </a:r>
            <a:r>
              <a:rPr lang="fa-IR" dirty="0">
                <a:sym typeface="Sakkal Majalla"/>
              </a:rPr>
              <a:t>شیوه ارتباط با </a:t>
            </a:r>
            <a:r>
              <a:rPr lang="fa-IR" dirty="0" smtClean="0">
                <a:sym typeface="Sakkal Majalla"/>
              </a:rPr>
              <a:t>گناهکاران</a:t>
            </a:r>
            <a:endParaRPr lang="fa-IR" dirty="0">
              <a:sym typeface="Sakkal Majalla"/>
            </a:endParaRPr>
          </a:p>
        </p:txBody>
      </p:sp>
    </p:spTree>
    <p:extLst>
      <p:ext uri="{BB962C8B-B14F-4D97-AF65-F5344CB8AC3E}">
        <p14:creationId xmlns:p14="http://schemas.microsoft.com/office/powerpoint/2010/main" val="2483328564"/>
      </p:ext>
    </p:extLst>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1" name="Shape 191"/>
          <p:cNvSpPr txBox="1">
            <a:spLocks noGrp="1"/>
          </p:cNvSpPr>
          <p:nvPr>
            <p:ph type="title"/>
          </p:nvPr>
        </p:nvSpPr>
        <p:spPr/>
        <p:txBody>
          <a:bodyPr/>
          <a:lstStyle/>
          <a:p>
            <a:pPr lvl="0"/>
            <a:r>
              <a:rPr lang="fa-IR" dirty="0" smtClean="0">
                <a:sym typeface="Mitr"/>
              </a:rPr>
              <a:t>آثار سوء گناه در روح انسان</a:t>
            </a:r>
            <a:endParaRPr lang="fa-IR" dirty="0">
              <a:sym typeface="Mitr"/>
            </a:endParaRPr>
          </a:p>
        </p:txBody>
      </p:sp>
      <p:sp>
        <p:nvSpPr>
          <p:cNvPr id="190" name="Shape 190"/>
          <p:cNvSpPr txBox="1">
            <a:spLocks noGrp="1"/>
          </p:cNvSpPr>
          <p:nvPr>
            <p:ph sz="half" idx="1"/>
          </p:nvPr>
        </p:nvSpPr>
        <p:spPr/>
        <p:txBody>
          <a:bodyPr>
            <a:normAutofit fontScale="77500" lnSpcReduction="20000"/>
          </a:bodyPr>
          <a:lstStyle/>
          <a:p>
            <a:pPr lvl="0"/>
            <a:r>
              <a:rPr lang="fa-IR" dirty="0" smtClean="0">
                <a:latin typeface="Adobe Arabic" panose="02040503050201020203" pitchFamily="18" charset="-78"/>
                <a:cs typeface="Adobe Arabic" panose="02040503050201020203" pitchFamily="18" charset="-78"/>
                <a:sym typeface="Mitr"/>
              </a:rPr>
              <a:t>عَنْ زُرَارَةَ عَنْ أَبِي جَعْفَرٍ ع قَالَ قَالَ: مَا مِنْ عَبْدٍ إِلَّا وَ فِي قَلْبِهِ نُكْتَةٌ بَيْضَاءُ فَإِذَا أَذْنَبَ ذَنْباً خَرَجَ فِي النُّكْتَةِ نُكْتَةٌ سَوْدَاءُ</a:t>
            </a:r>
          </a:p>
          <a:p>
            <a:pPr lvl="0"/>
            <a:r>
              <a:rPr lang="fa-IR" dirty="0" smtClean="0">
                <a:sym typeface="Calibri"/>
              </a:rPr>
              <a:t>هيچ انساني نيست مگر اينكه در قلبش نقطة بيضاء (سفيد) است، وقتي گناهي مي‌كند يك نقطة سياه در آن بوجود مي‌آيد.</a:t>
            </a:r>
            <a:br>
              <a:rPr lang="fa-IR" dirty="0" smtClean="0">
                <a:sym typeface="Calibri"/>
              </a:rPr>
            </a:br>
            <a:endParaRPr lang="fa-IR" dirty="0" smtClean="0">
              <a:sym typeface="Calibri"/>
            </a:endParaRPr>
          </a:p>
          <a:p>
            <a:pPr lvl="0"/>
            <a:r>
              <a:rPr lang="fa-IR" dirty="0" smtClean="0">
                <a:latin typeface="Adobe Arabic" panose="02040503050201020203" pitchFamily="18" charset="-78"/>
                <a:cs typeface="Adobe Arabic" panose="02040503050201020203" pitchFamily="18" charset="-78"/>
                <a:sym typeface="Mitr"/>
              </a:rPr>
              <a:t> فَإِنْ تَابَ ذَهَبَ ذَلِكَ السَّوَادُ </a:t>
            </a:r>
          </a:p>
          <a:p>
            <a:pPr lvl="0"/>
            <a:r>
              <a:rPr lang="fa-IR" dirty="0" smtClean="0">
                <a:sym typeface="Calibri"/>
              </a:rPr>
              <a:t>اگر توبه كرد آن سياهي از بين مي‌رود.</a:t>
            </a:r>
            <a:br>
              <a:rPr lang="fa-IR" dirty="0" smtClean="0">
                <a:sym typeface="Calibri"/>
              </a:rPr>
            </a:br>
            <a:endParaRPr lang="fa-IR" dirty="0" smtClean="0">
              <a:sym typeface="Calibri"/>
            </a:endParaRPr>
          </a:p>
          <a:p>
            <a:pPr lvl="0"/>
            <a:r>
              <a:rPr lang="fa-IR" dirty="0" smtClean="0">
                <a:latin typeface="Adobe Arabic" panose="02040503050201020203" pitchFamily="18" charset="-78"/>
                <a:cs typeface="Adobe Arabic" panose="02040503050201020203" pitchFamily="18" charset="-78"/>
                <a:sym typeface="Mitr"/>
              </a:rPr>
              <a:t>وَ إِنْ تَمَادَى فِي الذُّنُوبِ‏ زَادَ ذَلِكَ السَّوَادُ حَتَّى يُغَطِّيَ الْبَيَاضَ</a:t>
            </a:r>
          </a:p>
          <a:p>
            <a:pPr lvl="0"/>
            <a:r>
              <a:rPr lang="fa-IR" dirty="0" smtClean="0">
                <a:sym typeface="Calibri"/>
              </a:rPr>
              <a:t>اگر به گناهان خود ادامه داد، آن سياهي تمام سفيدي را مي‌پوشاند.</a:t>
            </a:r>
            <a:endParaRPr lang="fa-IR" dirty="0">
              <a:sym typeface="Mitr"/>
            </a:endParaRPr>
          </a:p>
        </p:txBody>
      </p:sp>
      <p:sp>
        <p:nvSpPr>
          <p:cNvPr id="5" name="Content Placeholder 4"/>
          <p:cNvSpPr>
            <a:spLocks noGrp="1"/>
          </p:cNvSpPr>
          <p:nvPr>
            <p:ph sz="half" idx="2"/>
          </p:nvPr>
        </p:nvSpPr>
        <p:spPr/>
        <p:txBody>
          <a:bodyPr>
            <a:normAutofit fontScale="77500" lnSpcReduction="20000"/>
          </a:bodyPr>
          <a:lstStyle/>
          <a:p>
            <a:pPr lvl="0"/>
            <a:r>
              <a:rPr lang="fa-IR" dirty="0" smtClean="0">
                <a:latin typeface="Adobe Arabic" panose="02040503050201020203" pitchFamily="18" charset="-78"/>
                <a:cs typeface="Adobe Arabic" panose="02040503050201020203" pitchFamily="18" charset="-78"/>
                <a:sym typeface="Mitr"/>
              </a:rPr>
              <a:t> </a:t>
            </a:r>
            <a:r>
              <a:rPr lang="fa-IR" dirty="0">
                <a:latin typeface="Adobe Arabic" panose="02040503050201020203" pitchFamily="18" charset="-78"/>
                <a:cs typeface="Adobe Arabic" panose="02040503050201020203" pitchFamily="18" charset="-78"/>
                <a:sym typeface="Mitr"/>
              </a:rPr>
              <a:t>فَإِذَا غَطَّى الْبَيَاضَ لَمْ يَرْجِعْ صَاحِبُهُ إِلَى خَيْرٍ أَبَداً</a:t>
            </a:r>
          </a:p>
          <a:p>
            <a:pPr lvl="0"/>
            <a:r>
              <a:rPr lang="fa-IR" dirty="0">
                <a:sym typeface="Calibri"/>
              </a:rPr>
              <a:t>وقتي آن نقطة سفيد كاملاً پوشيده و قلب تاريک و ظلماني شد، اين شخص گناهكار ديگر سراغ خير نمي‌رود و بعد امام مي‌فرمايد:</a:t>
            </a:r>
            <a:br>
              <a:rPr lang="fa-IR" dirty="0">
                <a:sym typeface="Calibri"/>
              </a:rPr>
            </a:br>
            <a:endParaRPr lang="fa-IR" dirty="0">
              <a:sym typeface="Calibri"/>
            </a:endParaRPr>
          </a:p>
          <a:p>
            <a:pPr lvl="0"/>
            <a:r>
              <a:rPr lang="fa-IR" dirty="0">
                <a:latin typeface="Adobe Arabic" panose="02040503050201020203" pitchFamily="18" charset="-78"/>
                <a:cs typeface="Adobe Arabic" panose="02040503050201020203" pitchFamily="18" charset="-78"/>
                <a:sym typeface="Mitr"/>
              </a:rPr>
              <a:t> وَ هُوَ قَوْلُ اللَّهِ عَزَّ وَ جَلَّ- كَلَّا بَلْ‏ رانَ‏ عَلى‏ قُلُوبِهِمْ ما كانُوا يَكْسِبُونَ‏</a:t>
            </a:r>
          </a:p>
          <a:p>
            <a:pPr lvl="0"/>
            <a:r>
              <a:rPr lang="fa-IR" dirty="0">
                <a:sym typeface="Calibri"/>
              </a:rPr>
              <a:t>اينكه خدا در قرآن مي‌فرمايد قلوب اينها رين و زنگار پيدا مي‌كند مقصود از رين چنين معنايي </a:t>
            </a:r>
            <a:r>
              <a:rPr lang="fa-IR" dirty="0" smtClean="0">
                <a:sym typeface="Calibri"/>
              </a:rPr>
              <a:t>است </a:t>
            </a:r>
          </a:p>
          <a:p>
            <a:pPr lvl="0"/>
            <a:endParaRPr lang="fa-IR" dirty="0">
              <a:sym typeface="Calibri"/>
            </a:endParaRPr>
          </a:p>
          <a:p>
            <a:pPr marL="0" lvl="0" indent="0">
              <a:buNone/>
            </a:pPr>
            <a:r>
              <a:rPr lang="fa-IR" dirty="0" smtClean="0">
                <a:sym typeface="Mitr"/>
              </a:rPr>
              <a:t>الكافي </a:t>
            </a:r>
            <a:r>
              <a:rPr lang="fa-IR" dirty="0">
                <a:sym typeface="Mitr"/>
              </a:rPr>
              <a:t>(ط - الإسلامية)، ج‏2، ص: </a:t>
            </a:r>
            <a:r>
              <a:rPr lang="fa-IR" dirty="0" smtClean="0">
                <a:sym typeface="Mitr"/>
              </a:rPr>
              <a:t>273)</a:t>
            </a:r>
            <a:endParaRPr lang="fa-IR" dirty="0">
              <a:sym typeface="Mitr"/>
            </a:endParaRPr>
          </a:p>
        </p:txBody>
      </p:sp>
    </p:spTree>
    <p:extLst>
      <p:ext uri="{BB962C8B-B14F-4D97-AF65-F5344CB8AC3E}">
        <p14:creationId xmlns:p14="http://schemas.microsoft.com/office/powerpoint/2010/main" val="1500242678"/>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p:txBody>
          <a:bodyPr/>
          <a:lstStyle/>
          <a:p>
            <a:pPr lvl="0"/>
            <a:r>
              <a:rPr lang="fa-IR" smtClean="0"/>
              <a:t>چگونگی برخورد با گنه کاران</a:t>
            </a:r>
            <a:endParaRPr lang="fa-IR"/>
          </a:p>
        </p:txBody>
      </p:sp>
      <p:sp>
        <p:nvSpPr>
          <p:cNvPr id="4" name="Text Placeholder 3"/>
          <p:cNvSpPr>
            <a:spLocks noGrp="1"/>
          </p:cNvSpPr>
          <p:nvPr>
            <p:ph type="body" idx="1"/>
          </p:nvPr>
        </p:nvSpPr>
        <p:spPr/>
        <p:txBody>
          <a:bodyPr/>
          <a:lstStyle/>
          <a:p>
            <a:endParaRPr lang="de-DE"/>
          </a:p>
        </p:txBody>
      </p:sp>
    </p:spTree>
    <p:extLst>
      <p:ext uri="{BB962C8B-B14F-4D97-AF65-F5344CB8AC3E}">
        <p14:creationId xmlns:p14="http://schemas.microsoft.com/office/powerpoint/2010/main" val="1090307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fa-IR" dirty="0" smtClean="0"/>
              <a:t>همنشینی با گناهکاران و آثار آن</a:t>
            </a:r>
            <a:endParaRPr lang="de-DE" dirty="0"/>
          </a:p>
        </p:txBody>
      </p:sp>
      <p:sp>
        <p:nvSpPr>
          <p:cNvPr id="5" name="Content Placeholder 4"/>
          <p:cNvSpPr>
            <a:spLocks noGrp="1"/>
          </p:cNvSpPr>
          <p:nvPr>
            <p:ph idx="1"/>
          </p:nvPr>
        </p:nvSpPr>
        <p:spPr/>
        <p:txBody>
          <a:bodyPr>
            <a:normAutofit/>
          </a:bodyPr>
          <a:lstStyle/>
          <a:p>
            <a:pPr>
              <a:spcBef>
                <a:spcPts val="0"/>
              </a:spcBef>
            </a:pPr>
            <a:r>
              <a:rPr lang="fa-IR" dirty="0" smtClean="0"/>
              <a:t>خالطوا الفجار (در </a:t>
            </a:r>
            <a:r>
              <a:rPr lang="fa-IR" dirty="0"/>
              <a:t>حال رفت و آمد </a:t>
            </a:r>
            <a:r>
              <a:rPr lang="fa-IR" dirty="0" smtClean="0"/>
              <a:t>باشید) اشاره به حداقل رفت و آمد دارد، به </a:t>
            </a:r>
            <a:r>
              <a:rPr lang="fa-IR" dirty="0"/>
              <a:t>گونه ای که باعث تایید آن شخص </a:t>
            </a:r>
            <a:r>
              <a:rPr lang="fa-IR" dirty="0" smtClean="0"/>
              <a:t>نشود</a:t>
            </a:r>
            <a:endParaRPr lang="fa-IR" dirty="0"/>
          </a:p>
          <a:p>
            <a:pPr>
              <a:spcBef>
                <a:spcPts val="0"/>
              </a:spcBef>
            </a:pPr>
            <a:r>
              <a:rPr lang="fa-IR" dirty="0" smtClean="0"/>
              <a:t>بلکه </a:t>
            </a:r>
            <a:r>
              <a:rPr lang="fa-IR" dirty="0"/>
              <a:t>هر گاه </a:t>
            </a:r>
            <a:r>
              <a:rPr lang="fa-IR" dirty="0" smtClean="0"/>
              <a:t>فردی فعل </a:t>
            </a:r>
            <a:r>
              <a:rPr lang="fa-IR" dirty="0"/>
              <a:t>بدی انجام </a:t>
            </a:r>
            <a:r>
              <a:rPr lang="fa-IR" dirty="0" smtClean="0"/>
              <a:t>داد، نگاهمان </a:t>
            </a:r>
            <a:r>
              <a:rPr lang="fa-IR" dirty="0"/>
              <a:t>را نسبت به او تغییر بدهیم و یا در صورت </a:t>
            </a:r>
            <a:r>
              <a:rPr lang="fa-IR" dirty="0" smtClean="0"/>
              <a:t>تشخیص، </a:t>
            </a:r>
            <a:r>
              <a:rPr lang="fa-IR" dirty="0"/>
              <a:t>تذکر زبانی به وی </a:t>
            </a:r>
            <a:r>
              <a:rPr lang="fa-IR" dirty="0" smtClean="0"/>
              <a:t>بدهیم</a:t>
            </a:r>
          </a:p>
          <a:p>
            <a:pPr>
              <a:spcBef>
                <a:spcPts val="0"/>
              </a:spcBef>
            </a:pPr>
            <a:r>
              <a:rPr lang="fa-IR" dirty="0" smtClean="0"/>
              <a:t>بایستی </a:t>
            </a:r>
            <a:r>
              <a:rPr lang="fa-IR" dirty="0"/>
              <a:t>طوری رفتار کنیم که هم قطع ارتباط نکنیم و هم ارتباط ما با ایشان، به معنی تأیید افعال ناپسندشان برداشت نشود، هم </a:t>
            </a:r>
            <a:r>
              <a:rPr lang="fa-IR" dirty="0" smtClean="0"/>
              <a:t>توسط خودشان </a:t>
            </a:r>
            <a:r>
              <a:rPr lang="fa-IR" dirty="0"/>
              <a:t>و هم توسط </a:t>
            </a:r>
            <a:r>
              <a:rPr lang="fa-IR" dirty="0" smtClean="0"/>
              <a:t>دیگران</a:t>
            </a:r>
          </a:p>
          <a:p>
            <a:pPr>
              <a:spcBef>
                <a:spcPts val="0"/>
              </a:spcBef>
            </a:pPr>
            <a:r>
              <a:rPr lang="fa-IR" dirty="0" smtClean="0"/>
              <a:t>خصوصا </a:t>
            </a:r>
            <a:r>
              <a:rPr lang="fa-IR" dirty="0"/>
              <a:t>در برابر کارهای بدشان عکس العمل متناسب نشان دهیم که نشانه مخالفت ما با آن کار </a:t>
            </a:r>
            <a:r>
              <a:rPr lang="fa-IR" dirty="0" smtClean="0"/>
              <a:t>است</a:t>
            </a:r>
          </a:p>
          <a:p>
            <a:pPr>
              <a:spcBef>
                <a:spcPts val="0"/>
              </a:spcBef>
            </a:pPr>
            <a:r>
              <a:rPr lang="fa-IR" dirty="0" smtClean="0"/>
              <a:t>هم </a:t>
            </a:r>
            <a:r>
              <a:rPr lang="fa-IR" dirty="0"/>
              <a:t>نشینی با افراد، موجب تأثیرپذیری و نیز تأثیرگذاری می شود و خصوصا در مواردی که احتمال تأثیرپذیری بیشتر است، بایستی ارتباط خود را با گناهکاران در حد کمینه مورد نیاز حفظ کنیم</a:t>
            </a:r>
            <a:r>
              <a:rPr lang="fa-IR" dirty="0" smtClean="0"/>
              <a:t>.</a:t>
            </a:r>
            <a:endParaRPr lang="fa-IR" dirty="0"/>
          </a:p>
        </p:txBody>
      </p:sp>
    </p:spTree>
    <p:extLst>
      <p:ext uri="{BB962C8B-B14F-4D97-AF65-F5344CB8AC3E}">
        <p14:creationId xmlns:p14="http://schemas.microsoft.com/office/powerpoint/2010/main" val="2072475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Shape 205"/>
          <p:cNvSpPr txBox="1">
            <a:spLocks noGrp="1"/>
          </p:cNvSpPr>
          <p:nvPr>
            <p:ph type="title"/>
          </p:nvPr>
        </p:nvSpPr>
        <p:spPr/>
        <p:txBody>
          <a:bodyPr/>
          <a:lstStyle/>
          <a:p>
            <a:pPr lvl="0"/>
            <a:r>
              <a:rPr lang="fa-IR" dirty="0" smtClean="0">
                <a:sym typeface="Arial"/>
              </a:rPr>
              <a:t>نهی از همنشینی با گناهکاران و آثار آن برای انسان</a:t>
            </a:r>
            <a:endParaRPr lang="fa-IR" dirty="0">
              <a:sym typeface="Arial"/>
            </a:endParaRPr>
          </a:p>
        </p:txBody>
      </p:sp>
      <p:sp>
        <p:nvSpPr>
          <p:cNvPr id="206" name="Shape 206"/>
          <p:cNvSpPr txBox="1">
            <a:spLocks noGrp="1"/>
          </p:cNvSpPr>
          <p:nvPr>
            <p:ph type="body" idx="1"/>
          </p:nvPr>
        </p:nvSpPr>
        <p:spPr/>
        <p:txBody>
          <a:bodyPr>
            <a:normAutofit lnSpcReduction="10000"/>
          </a:bodyPr>
          <a:lstStyle/>
          <a:p>
            <a:r>
              <a:rPr lang="fa-IR" dirty="0">
                <a:latin typeface="Adobe Arabic" panose="02040503050201020203" pitchFamily="18" charset="-78"/>
                <a:cs typeface="Adobe Arabic" panose="02040503050201020203" pitchFamily="18" charset="-78"/>
                <a:sym typeface="Verdana"/>
              </a:rPr>
              <a:t>وَ إِذا رَأَيْتَ الَّذينَ </a:t>
            </a:r>
            <a:r>
              <a:rPr lang="fa-IR" dirty="0" smtClean="0">
                <a:latin typeface="Adobe Arabic" panose="02040503050201020203" pitchFamily="18" charset="-78"/>
                <a:cs typeface="Adobe Arabic" panose="02040503050201020203" pitchFamily="18" charset="-78"/>
                <a:sym typeface="Verdana"/>
              </a:rPr>
              <a:t>يَخُوضُونَ في‏ آياتِنا فَأَعْرِضْ عَنْهُمْ حَتَّى يَخُوضُوا في‏ حَديثٍ غَيْرِهِ وَ إِمَّا يُنْسِيَنَّكَ الشَّيْطانُ فَلا تَقْعُدْ بَعْدَ الذِّكْرى‏ مَعَ الْقَوْمِ الظَّالِمينَ (68) سوره انعام</a:t>
            </a:r>
          </a:p>
          <a:p>
            <a:r>
              <a:rPr lang="fa-IR" dirty="0" smtClean="0">
                <a:latin typeface="Adobe Arabic" panose="02040503050201020203" pitchFamily="18" charset="-78"/>
                <a:cs typeface="Adobe Arabic" panose="02040503050201020203" pitchFamily="18" charset="-78"/>
                <a:sym typeface="Verdana"/>
              </a:rPr>
              <a:t>عَنْ أَبِي عَبْدِ اللَّهِ ع قَالَ: لَا يَنْبَغِي لِلْمُؤْمِنِ أَنْ يَجْلِسَ مَجْلِساً يُعْصَى اللَّهُ فِيهِ وَ لَا يَقْدِرُ عَلَى تَغْيِيرِهِ. (کافی ج 2 ص 374)</a:t>
            </a:r>
          </a:p>
          <a:p>
            <a:r>
              <a:rPr lang="fa-IR" dirty="0" smtClean="0">
                <a:latin typeface="Adobe Arabic" panose="02040503050201020203" pitchFamily="18" charset="-78"/>
                <a:cs typeface="Adobe Arabic" panose="02040503050201020203" pitchFamily="18" charset="-78"/>
                <a:sym typeface="Verdana"/>
              </a:rPr>
              <a:t>دعای ابو حمزه ثمالی: ... أَوْ لَعَلَّكَ رَأَيْتَنِي آلِفَ مَجَالِسِ‏ الْبَطَّالِينَ‏ فَبَيْنِي وَ بَيْنَهُمْ خَلَّيْتَنِي‏.</a:t>
            </a:r>
          </a:p>
          <a:p>
            <a:r>
              <a:rPr lang="fa-IR" dirty="0" smtClean="0">
                <a:latin typeface="Adobe Arabic" panose="02040503050201020203" pitchFamily="18" charset="-78"/>
                <a:cs typeface="Adobe Arabic" panose="02040503050201020203" pitchFamily="18" charset="-78"/>
                <a:sym typeface="Verdana"/>
              </a:rPr>
              <a:t> امیر المؤمنین علیه السلام: ... وَ نَهَى عَنْ إِجَابَةِ الْفَاسِقِينَ‏ إِلَى طَعَامِهِمْ‏ ... (من لا يحضره الفقيه، ج‏4، ص: 7)</a:t>
            </a:r>
          </a:p>
          <a:p>
            <a:r>
              <a:rPr lang="fa-IR" dirty="0" smtClean="0">
                <a:latin typeface="Adobe Arabic" panose="02040503050201020203" pitchFamily="18" charset="-78"/>
                <a:cs typeface="Adobe Arabic" panose="02040503050201020203" pitchFamily="18" charset="-78"/>
                <a:sym typeface="Verdana"/>
              </a:rPr>
              <a:t>في وصيّة امير المؤمنين عليه السّلام لكميل: يا كميل قل الحقّ على كلّ حال و وادّ المتّقين و اهجر الفاسقين و جانب المنافقين و لا تصاحب الخائنين</a:t>
            </a:r>
            <a:endParaRPr lang="fa-IR" dirty="0">
              <a:latin typeface="Adobe Arabic" panose="02040503050201020203" pitchFamily="18" charset="-78"/>
              <a:cs typeface="Adobe Arabic" panose="02040503050201020203" pitchFamily="18" charset="-78"/>
              <a:sym typeface="Verdana"/>
            </a:endParaRPr>
          </a:p>
        </p:txBody>
      </p:sp>
    </p:spTree>
    <p:extLst>
      <p:ext uri="{BB962C8B-B14F-4D97-AF65-F5344CB8AC3E}">
        <p14:creationId xmlns:p14="http://schemas.microsoft.com/office/powerpoint/2010/main" val="409498760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6">
                                            <p:txEl>
                                              <p:pRg st="0" end="0"/>
                                            </p:txEl>
                                          </p:spTgt>
                                        </p:tgtEl>
                                        <p:attrNameLst>
                                          <p:attrName>style.visibility</p:attrName>
                                        </p:attrNameLst>
                                      </p:cBhvr>
                                      <p:to>
                                        <p:strVal val="visible"/>
                                      </p:to>
                                    </p:set>
                                    <p:animEffect transition="in" filter="fade">
                                      <p:cBhvr>
                                        <p:cTn id="7" dur="500"/>
                                        <p:tgtEl>
                                          <p:spTgt spid="20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6">
                                            <p:txEl>
                                              <p:pRg st="1" end="1"/>
                                            </p:txEl>
                                          </p:spTgt>
                                        </p:tgtEl>
                                        <p:attrNameLst>
                                          <p:attrName>style.visibility</p:attrName>
                                        </p:attrNameLst>
                                      </p:cBhvr>
                                      <p:to>
                                        <p:strVal val="visible"/>
                                      </p:to>
                                    </p:set>
                                    <p:animEffect transition="in" filter="fade">
                                      <p:cBhvr>
                                        <p:cTn id="12" dur="500"/>
                                        <p:tgtEl>
                                          <p:spTgt spid="20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6">
                                            <p:txEl>
                                              <p:pRg st="2" end="2"/>
                                            </p:txEl>
                                          </p:spTgt>
                                        </p:tgtEl>
                                        <p:attrNameLst>
                                          <p:attrName>style.visibility</p:attrName>
                                        </p:attrNameLst>
                                      </p:cBhvr>
                                      <p:to>
                                        <p:strVal val="visible"/>
                                      </p:to>
                                    </p:set>
                                    <p:animEffect transition="in" filter="fade">
                                      <p:cBhvr>
                                        <p:cTn id="17" dur="500"/>
                                        <p:tgtEl>
                                          <p:spTgt spid="20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6">
                                            <p:txEl>
                                              <p:pRg st="3" end="3"/>
                                            </p:txEl>
                                          </p:spTgt>
                                        </p:tgtEl>
                                        <p:attrNameLst>
                                          <p:attrName>style.visibility</p:attrName>
                                        </p:attrNameLst>
                                      </p:cBhvr>
                                      <p:to>
                                        <p:strVal val="visible"/>
                                      </p:to>
                                    </p:set>
                                    <p:animEffect transition="in" filter="fade">
                                      <p:cBhvr>
                                        <p:cTn id="22" dur="500"/>
                                        <p:tgtEl>
                                          <p:spTgt spid="20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6">
                                            <p:txEl>
                                              <p:pRg st="4" end="4"/>
                                            </p:txEl>
                                          </p:spTgt>
                                        </p:tgtEl>
                                        <p:attrNameLst>
                                          <p:attrName>style.visibility</p:attrName>
                                        </p:attrNameLst>
                                      </p:cBhvr>
                                      <p:to>
                                        <p:strVal val="visible"/>
                                      </p:to>
                                    </p:set>
                                    <p:animEffect transition="in" filter="fade">
                                      <p:cBhvr>
                                        <p:cTn id="27" dur="500"/>
                                        <p:tgtEl>
                                          <p:spTgt spid="20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p:txBody>
          <a:bodyPr/>
          <a:lstStyle/>
          <a:p>
            <a:pPr lvl="0"/>
            <a:r>
              <a:rPr lang="fa-IR" smtClean="0"/>
              <a:t>نمونه هایی از منکَرها و معروف های به هم آمیخته شده</a:t>
            </a:r>
            <a:endParaRPr lang="fa-IR"/>
          </a:p>
        </p:txBody>
      </p:sp>
      <p:sp>
        <p:nvSpPr>
          <p:cNvPr id="221" name="Shape 221"/>
          <p:cNvSpPr txBox="1">
            <a:spLocks noGrp="1"/>
          </p:cNvSpPr>
          <p:nvPr>
            <p:ph type="body" idx="1"/>
          </p:nvPr>
        </p:nvSpPr>
        <p:spPr/>
        <p:txBody>
          <a:bodyPr/>
          <a:lstStyle/>
          <a:p>
            <a:pPr lvl="0"/>
            <a:r>
              <a:rPr lang="fa-IR" smtClean="0"/>
              <a:t>نهی از مخالفت با هم جنس بازی </a:t>
            </a:r>
          </a:p>
          <a:p>
            <a:pPr lvl="0"/>
            <a:r>
              <a:rPr lang="fa-IR" smtClean="0"/>
              <a:t>نهی از مخالفت با سقط جنین</a:t>
            </a:r>
          </a:p>
          <a:p>
            <a:pPr lvl="0"/>
            <a:r>
              <a:rPr lang="fa-IR" smtClean="0"/>
              <a:t>نهی از مخالفت با لهو و لعب</a:t>
            </a:r>
          </a:p>
          <a:p>
            <a:pPr lvl="0"/>
            <a:r>
              <a:rPr lang="fa-IR" smtClean="0"/>
              <a:t>مخالفت و تمسخرِ سفت و سخت با خداپرستی</a:t>
            </a:r>
          </a:p>
          <a:p>
            <a:pPr lvl="0"/>
            <a:r>
              <a:rPr lang="fa-IR" smtClean="0"/>
              <a:t>تشویق به استعمال شراب</a:t>
            </a:r>
          </a:p>
          <a:p>
            <a:pPr lvl="0"/>
            <a:r>
              <a:rPr lang="fa-IR" smtClean="0"/>
              <a:t>مخالفت با حجاب و عفاف</a:t>
            </a:r>
          </a:p>
          <a:p>
            <a:pPr lvl="0"/>
            <a:endParaRPr lang="fa-IR"/>
          </a:p>
        </p:txBody>
      </p:sp>
    </p:spTree>
    <p:extLst>
      <p:ext uri="{BB962C8B-B14F-4D97-AF65-F5344CB8AC3E}">
        <p14:creationId xmlns:p14="http://schemas.microsoft.com/office/powerpoint/2010/main" val="6832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Shape 227"/>
        <p:cNvGrpSpPr/>
        <p:nvPr/>
      </p:nvGrpSpPr>
      <p:grpSpPr>
        <a:xfrm>
          <a:off x="0" y="0"/>
          <a:ext cx="0" cy="0"/>
          <a:chOff x="0" y="0"/>
          <a:chExt cx="0" cy="0"/>
        </a:xfrm>
      </p:grpSpPr>
      <p:sp>
        <p:nvSpPr>
          <p:cNvPr id="228" name="Shape 228"/>
          <p:cNvSpPr txBox="1">
            <a:spLocks noGrp="1"/>
          </p:cNvSpPr>
          <p:nvPr>
            <p:ph type="title"/>
          </p:nvPr>
        </p:nvSpPr>
        <p:spPr/>
        <p:txBody>
          <a:bodyPr/>
          <a:lstStyle/>
          <a:p>
            <a:pPr lvl="0"/>
            <a:r>
              <a:rPr lang="fa-IR" smtClean="0"/>
              <a:t>نمونه هایی از اثرات بلند مدت</a:t>
            </a:r>
            <a:endParaRPr lang="fa-IR"/>
          </a:p>
        </p:txBody>
      </p:sp>
      <p:sp>
        <p:nvSpPr>
          <p:cNvPr id="229" name="Shape 229"/>
          <p:cNvSpPr txBox="1">
            <a:spLocks noGrp="1"/>
          </p:cNvSpPr>
          <p:nvPr>
            <p:ph type="body" idx="1"/>
          </p:nvPr>
        </p:nvSpPr>
        <p:spPr/>
        <p:txBody>
          <a:bodyPr>
            <a:normAutofit fontScale="92500" lnSpcReduction="10000"/>
          </a:bodyPr>
          <a:lstStyle/>
          <a:p>
            <a:pPr lvl="0"/>
            <a:r>
              <a:rPr lang="fa-IR" dirty="0" smtClean="0">
                <a:sym typeface="Calibri"/>
              </a:rPr>
              <a:t>در جامعه امروزی اصل بر این است که من هر کاری خواستم در حوزه خصوصی زندگی ام می توانم انجام بدهم. یعنی می توانم شرابخواری کنم. می توانم همجنس بازی کنم. می توانم بچه در شکمم را سقط کنم و کسی حقی ندارد نسبت به این موضوع جزء من...حتی قانون نیز در مواقعی زیادی در زندگی شخصی من دخالت می کند. </a:t>
            </a:r>
          </a:p>
          <a:p>
            <a:pPr lvl="0"/>
            <a:r>
              <a:rPr lang="fa-IR" dirty="0" smtClean="0">
                <a:sym typeface="Calibri"/>
              </a:rPr>
              <a:t>اسلام با آزادی افراد مخالفت ندارد. اما تا زمانی که عضوی از یک اجتماع هستیم، خواه ناخواه در زمان و مکانی نزدیک و یا دور از اجتماع خود اثر می گیریم و اثر می گذاریم. بسیاری از قوانین در حال حاضر در حال تغییر هستند به خاطر خواست اجتماع. درست است که هر کسی یک خواستی دارد. اما می شود این خواستها را اصلاح کرد. خواست یک دموکرات بر خواست یک جمهوری خواه اثر می گذارد و در نتیجه ۴ سال باید دیگری را تحمل کند. خواست یک شراب خوار بر دیگری تاثیر می گذارد (‌ در خیابان به حالت مستی رانندگی می کند و باعث تصادف می شود). یک همجنس باز باعث ایجاد تولد فرزندهایی بدون یک والد حقیقی می شود و باعث اسیب های جبران ناپذیری به یک کودک از اجتماع می شود؛ او می خواهد پسرخاله و خاله شبیه به خود را ببیند اما ممکن است فامیلی با نژاد و رنگ پوسی کامل متفاوت نسبت به خود ببیند). کسی که سقط می کند و با سقط کردن مخالفتی ندارد در حقیقت نهال سنگدلی را در اجتماع کاشته + باعث فروپاشی ساختار خانواده می شود ). </a:t>
            </a:r>
            <a:endParaRPr lang="fa-IR" dirty="0">
              <a:sym typeface="Calibri"/>
            </a:endParaRPr>
          </a:p>
        </p:txBody>
      </p:sp>
    </p:spTree>
    <p:extLst>
      <p:ext uri="{BB962C8B-B14F-4D97-AF65-F5344CB8AC3E}">
        <p14:creationId xmlns:p14="http://schemas.microsoft.com/office/powerpoint/2010/main" val="1088012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7" name="Shape 237"/>
          <p:cNvSpPr txBox="1">
            <a:spLocks noGrp="1"/>
          </p:cNvSpPr>
          <p:nvPr>
            <p:ph type="title"/>
          </p:nvPr>
        </p:nvSpPr>
        <p:spPr/>
        <p:txBody>
          <a:bodyPr/>
          <a:lstStyle/>
          <a:p>
            <a:pPr lvl="0"/>
            <a:r>
              <a:rPr lang="fa-IR" smtClean="0"/>
              <a:t>قانون گذار حقیقی</a:t>
            </a:r>
            <a:endParaRPr lang="fa-IR"/>
          </a:p>
        </p:txBody>
      </p:sp>
      <p:sp>
        <p:nvSpPr>
          <p:cNvPr id="236" name="Shape 236"/>
          <p:cNvSpPr txBox="1">
            <a:spLocks noGrp="1"/>
          </p:cNvSpPr>
          <p:nvPr>
            <p:ph type="body" idx="1"/>
          </p:nvPr>
        </p:nvSpPr>
        <p:spPr/>
        <p:txBody>
          <a:bodyPr>
            <a:normAutofit/>
          </a:bodyPr>
          <a:lstStyle/>
          <a:p>
            <a:pPr lvl="0"/>
            <a:r>
              <a:rPr lang="fa-IR" dirty="0" smtClean="0"/>
              <a:t>كلينى از جمله با سند خود روايت مى‏كند از زُرَارَة كه گفت: من از امام‏ جعفر الصّادق عليه السّلام راجع به حلال و حرام پرسيدم‏، </a:t>
            </a:r>
            <a:r>
              <a:rPr lang="fa-IR" dirty="0" smtClean="0">
                <a:latin typeface="Adobe Arabic" panose="02040503050201020203" pitchFamily="18" charset="-78"/>
                <a:cs typeface="Adobe Arabic" panose="02040503050201020203" pitchFamily="18" charset="-78"/>
              </a:rPr>
              <a:t>قَالَ: حَلَالُ مُحَمَّدٍ حَلَالٌ أبَداً إلَى يَوْمِ الْقِيَمَةِ، وَ حَرَامُهُ حَرَامٌ أبَداً إلَى يَوْمِ الْقِيَمَةِ. لَا يَكُونُ غَيْرَهُ وَ لَا يَجِى‏ءُ </a:t>
            </a:r>
            <a:r>
              <a:rPr lang="fa-IR" dirty="0">
                <a:latin typeface="Adobe Arabic" panose="02040503050201020203" pitchFamily="18" charset="-78"/>
                <a:cs typeface="Adobe Arabic" panose="02040503050201020203" pitchFamily="18" charset="-78"/>
              </a:rPr>
              <a:t>غَيْرُهُ‏. و قال: قال علىٌّ عليه السّلام: مَا أحَدٌ ابْتَدَعَ بِدْعَةً إلَّا تَرَكَ بِهَا سُنَّةً</a:t>
            </a:r>
          </a:p>
          <a:p>
            <a:pPr lvl="0"/>
            <a:r>
              <a:rPr lang="fa-IR" dirty="0" smtClean="0"/>
              <a:t>«فرمود: حلال محمّد حلال است هميشه تا روز قيامت، و حرام او حرام است هميشه تا روز قيامت. غير او نمى‏باشد و غير از او چيزى نخواهد آمد. و فرمود كه على عليه السّلام فرمود: هيچ كس نيست كه بدعتى بگذارد مگر آنكه بدان سُنَّتى را ترك نموده است.»</a:t>
            </a:r>
          </a:p>
          <a:p>
            <a:pPr lvl="0"/>
            <a:r>
              <a:rPr lang="fa-IR" smtClean="0"/>
              <a:t>ممکن </a:t>
            </a:r>
            <a:r>
              <a:rPr lang="fa-IR" dirty="0"/>
              <a:t>است ما سرّاحکام را متوجه نشویم اما چون که شرع را خدا وضع کرده...می بایستی آن را بر قوانین وضع شده توسط انسان جایز الخطا ارجح بدانیم، چون خداوند بر مبنای علم خود به مصالح و مفاسد همه بشر در همه زمان ها و مکان ها، قوانین را وضع کرده است</a:t>
            </a:r>
            <a:r>
              <a:rPr lang="fa-IR" dirty="0" smtClean="0"/>
              <a:t>.</a:t>
            </a:r>
            <a:endParaRPr lang="fa-IR" dirty="0"/>
          </a:p>
        </p:txBody>
      </p:sp>
    </p:spTree>
    <p:extLst>
      <p:ext uri="{BB962C8B-B14F-4D97-AF65-F5344CB8AC3E}">
        <p14:creationId xmlns:p14="http://schemas.microsoft.com/office/powerpoint/2010/main" val="28173648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Shape 212"/>
          <p:cNvSpPr txBox="1">
            <a:spLocks noGrp="1"/>
          </p:cNvSpPr>
          <p:nvPr>
            <p:ph type="title"/>
          </p:nvPr>
        </p:nvSpPr>
        <p:spPr/>
        <p:txBody>
          <a:bodyPr/>
          <a:lstStyle/>
          <a:p>
            <a:pPr lvl="0"/>
            <a:r>
              <a:rPr lang="fa-IR" dirty="0" smtClean="0">
                <a:sym typeface="Arial"/>
              </a:rPr>
              <a:t>کم کاری در امر به معروف و نهی از منکر و آسان گیری در قبال گناهکاران</a:t>
            </a:r>
            <a:endParaRPr lang="fa-IR" dirty="0">
              <a:sym typeface="Arial"/>
            </a:endParaRPr>
          </a:p>
        </p:txBody>
      </p:sp>
      <p:sp>
        <p:nvSpPr>
          <p:cNvPr id="213" name="Shape 213"/>
          <p:cNvSpPr txBox="1">
            <a:spLocks noGrp="1"/>
          </p:cNvSpPr>
          <p:nvPr>
            <p:ph type="body" idx="1"/>
          </p:nvPr>
        </p:nvSpPr>
        <p:spPr/>
        <p:txBody>
          <a:bodyPr>
            <a:normAutofit fontScale="92500" lnSpcReduction="20000"/>
          </a:bodyPr>
          <a:lstStyle/>
          <a:p>
            <a:pPr lvl="0"/>
            <a:r>
              <a:rPr lang="fa-IR" dirty="0" smtClean="0">
                <a:latin typeface="Adobe Arabic" panose="02040503050201020203" pitchFamily="18" charset="-78"/>
                <a:cs typeface="Adobe Arabic" panose="02040503050201020203" pitchFamily="18" charset="-78"/>
                <a:sym typeface="Verdana"/>
              </a:rPr>
              <a:t>امام باقر علیه السلام: ... قَالَ وَ أَوْحَى اللَّهُ عَزَّ وَ جَلَّ إِلَى شُعَيْبٍ النَّبِيِّ ص أَنِّي مُعَذِّبٌ مِنْ قَوْمِكَ مِائَةَ أَلْفٍ أَرْبَعِينَ أَلْفاً مِنْ شِرَارِهِمْ وَ سِتِّينَ أَلْفاً مِنْ خِيَارِهِمْ فَقَالَ ع يَا رَبِّ هَؤُلَاءِ الْأَشْرَارُ فَمَا بَالُ الْأَخْيَارِ فَأَوْحَى اللَّهُ عَزَّ وَ جَلَّ إِلَيْهِ دَاهَنُوا أَهْلَ الْمَعَاصِي‏ وَ لَمْ يَغْضَبُوا لِغَضَبِي.‏ (کافی ج 5 ص 56)</a:t>
            </a:r>
          </a:p>
          <a:p>
            <a:pPr lvl="0"/>
            <a:r>
              <a:rPr lang="fa-IR" dirty="0" smtClean="0">
                <a:latin typeface="Adobe Arabic" panose="02040503050201020203" pitchFamily="18" charset="-78"/>
                <a:cs typeface="Adobe Arabic" panose="02040503050201020203" pitchFamily="18" charset="-78"/>
                <a:sym typeface="Verdana"/>
              </a:rPr>
              <a:t>عَنْ أَبِي عَبْدِ اللَّهِ ع قَالَ: إِنَّ اللَّهَ عَزَّ وَ جَلَّ بَعَثَ مَلَكَيْنِ إِلَى أَهْلِ مَدِينَةٍ لِيَقْلِبَاهَا عَلَى أَهْلِهَا فَلَمَّا انْتَهَيَا إِلَى الْمَدِينَةِ وَجَدَا رَجُلًا يَدْعُو اللَّهَ وَ يَتَضَرَّعُ فَقَالَ أَحَدُ الْمَلَكَيْنِ لِصَاحِبِهِ أَ مَا تَرَى هَذَا الدَّاعِيَ فَقَالَ قَدْ رَأَيْتُهُ وَ لَكِنْ أَمْضِي لِمَا أَمَرَ بِهِ رَبِّي فَقَالَ لَا وَ لَكِنْ لَا أُحْدِثُ شَيْئاً حَتَّى أُرَاجِعَ رَبِّي فَعَادَ إِلَى اللَّهِ تَبَارَكَ وَ تَعَالَى فَقَالَ يَا رَبِّ إِنِّي انْتَهَيْتُ إِلَى الْمَدِينَةِ فَوَجَدْتُ عَبْدَكَ فُلَاناً يَدْعُوكَ وَ يَتَضَرَّعُ إِلَيْكَ فَقَالَ امْضِ بِمَا أَمَرْتُكَ بِهِ فَإِنَّ ذَا رَجُلٌ لَمْ يَتَمَعَّرْ وَجْهُهُ غَيْظاً لِي قَطُّ . (کافی ج 5 ص 58)</a:t>
            </a:r>
          </a:p>
          <a:p>
            <a:pPr lvl="0"/>
            <a:r>
              <a:rPr lang="fa-IR" dirty="0" smtClean="0">
                <a:latin typeface="Adobe Arabic" panose="02040503050201020203" pitchFamily="18" charset="-78"/>
                <a:cs typeface="Adobe Arabic" panose="02040503050201020203" pitchFamily="18" charset="-78"/>
                <a:sym typeface="Verdana"/>
              </a:rPr>
              <a:t>عَنْ أَبِي عَبْدِ اللَّهِ ع قَالَ: قَالَ النَّبِيُّ ص كَيْفَ‏ بِكُمْ‏ إِذَا فَسَدَتْ نِسَاؤُكُمْ وَ فَسَقَ شَبَابُكُمْ وَ لَمْ تَأْمُرُوا بِالْمَعْرُوفِ وَ لَمْ تَنْهَوْا عَنِ الْمُنْكَرِ فَقِيلَ لَهُ وَ يَكُونُ ذَلِكَ يَا رَسُولَ اللَّهِ فَقَالَ نَعَمْ وَ شَرٌّ مِنْ ذَلِكَ كَيْفَ‏ بِكُمْ‏ إِذَا أَمَرْتُمْ بِالْمُنْكَرِ وَ نَهَيْتُمْ عَنِ الْمَعْرُوفِ فَقِيلَ لَهُ يَا رَسُولَ اللَّهِ وَ يَكُونُ ذَلِكَ قَالَ نَعَمْ وَ شَرٌّ مِنْ ذَلِكَ كَيْفَ‏ بِكُمْ‏ إِذَا رَأَيْتُمُ الْمَعْرُوفَ مُنْكَراً وَ الْمُنْكَرَ مَعْرُوفاً. </a:t>
            </a:r>
            <a:r>
              <a:rPr lang="fa-IR" dirty="0">
                <a:latin typeface="Adobe Arabic" panose="02040503050201020203" pitchFamily="18" charset="-78"/>
                <a:cs typeface="Adobe Arabic" panose="02040503050201020203" pitchFamily="18" charset="-78"/>
                <a:sym typeface="Verdana"/>
              </a:rPr>
              <a:t>(</a:t>
            </a:r>
            <a:r>
              <a:rPr lang="fa-IR" dirty="0" smtClean="0">
                <a:latin typeface="Adobe Arabic" panose="02040503050201020203" pitchFamily="18" charset="-78"/>
                <a:cs typeface="Adobe Arabic" panose="02040503050201020203" pitchFamily="18" charset="-78"/>
                <a:sym typeface="Verdana"/>
              </a:rPr>
              <a:t>کافی ج 5 ص 59)</a:t>
            </a:r>
          </a:p>
        </p:txBody>
      </p:sp>
    </p:spTree>
    <p:extLst>
      <p:ext uri="{BB962C8B-B14F-4D97-AF65-F5344CB8AC3E}">
        <p14:creationId xmlns:p14="http://schemas.microsoft.com/office/powerpoint/2010/main" val="2354751286"/>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Shape 218"/>
        <p:cNvGrpSpPr/>
        <p:nvPr/>
      </p:nvGrpSpPr>
      <p:grpSpPr>
        <a:xfrm>
          <a:off x="0" y="0"/>
          <a:ext cx="0" cy="0"/>
          <a:chOff x="0" y="0"/>
          <a:chExt cx="0" cy="0"/>
        </a:xfrm>
      </p:grpSpPr>
      <p:sp>
        <p:nvSpPr>
          <p:cNvPr id="219" name="Shape 219"/>
          <p:cNvSpPr txBox="1">
            <a:spLocks noGrp="1"/>
          </p:cNvSpPr>
          <p:nvPr>
            <p:ph type="title"/>
          </p:nvPr>
        </p:nvSpPr>
        <p:spPr/>
        <p:txBody>
          <a:bodyPr>
            <a:normAutofit/>
          </a:bodyPr>
          <a:lstStyle/>
          <a:p>
            <a:pPr lvl="0"/>
            <a:r>
              <a:rPr lang="fa-IR" dirty="0" smtClean="0">
                <a:sym typeface="Mitr"/>
              </a:rPr>
              <a:t>املاء و استدراج خداوند برای کافران و گناهکاران</a:t>
            </a:r>
            <a:br>
              <a:rPr lang="fa-IR" dirty="0" smtClean="0">
                <a:sym typeface="Mitr"/>
              </a:rPr>
            </a:br>
            <a:endParaRPr lang="fa-IR" dirty="0">
              <a:sym typeface="Mitr"/>
            </a:endParaRPr>
          </a:p>
        </p:txBody>
      </p:sp>
      <p:sp>
        <p:nvSpPr>
          <p:cNvPr id="220" name="Shape 220"/>
          <p:cNvSpPr txBox="1">
            <a:spLocks noGrp="1"/>
          </p:cNvSpPr>
          <p:nvPr>
            <p:ph type="body" idx="1"/>
          </p:nvPr>
        </p:nvSpPr>
        <p:spPr/>
        <p:txBody>
          <a:bodyPr/>
          <a:lstStyle/>
          <a:p>
            <a:pPr lvl="0"/>
            <a:r>
              <a:rPr lang="fa-IR" smtClean="0">
                <a:sym typeface="Mitr"/>
              </a:rPr>
              <a:t>فَلا تُعْجِبْكَ أَمْوالُهُمْ وَ لا أَوْلادُهُمْ إِنَّما يُريدُ اللَّهُ لِيُعَذِّبَهُمْ بِها فِي الْحَياةِ الدُّنْيا وَ تَزْهَقَ أَنْفُسُهُمْ وَ هُمْ كافِرُون. َ (55) سوره توبه</a:t>
            </a:r>
          </a:p>
          <a:p>
            <a:pPr lvl="0"/>
            <a:endParaRPr lang="fa-IR" smtClean="0">
              <a:sym typeface="Mitr"/>
            </a:endParaRPr>
          </a:p>
          <a:p>
            <a:pPr lvl="1"/>
            <a:r>
              <a:rPr lang="fa-IR" smtClean="0">
                <a:sym typeface="Mitr"/>
              </a:rPr>
              <a:t>قَالَ امیر المؤمنین علیه السلام: يَا ابْنَ آدَمَ إِذَا رَأَيْتَ رَبَّكَ سُبْحَانَهُ يُتَابِعُ عَلَيْكَ نِعَمَهُ وَ أَنْتَ تَعْصِيهِ فَاحْذَرْهُ‏ ، نهج البلاغة.</a:t>
            </a:r>
          </a:p>
          <a:p>
            <a:pPr lvl="1"/>
            <a:endParaRPr lang="fa-IR" smtClean="0">
              <a:sym typeface="Mitr"/>
            </a:endParaRPr>
          </a:p>
          <a:p>
            <a:pPr lvl="1"/>
            <a:endParaRPr lang="fa-IR">
              <a:sym typeface="Mitr"/>
            </a:endParaRPr>
          </a:p>
        </p:txBody>
      </p:sp>
    </p:spTree>
    <p:extLst>
      <p:ext uri="{BB962C8B-B14F-4D97-AF65-F5344CB8AC3E}">
        <p14:creationId xmlns:p14="http://schemas.microsoft.com/office/powerpoint/2010/main" val="20040576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Shape 225"/>
        <p:cNvGrpSpPr/>
        <p:nvPr/>
      </p:nvGrpSpPr>
      <p:grpSpPr>
        <a:xfrm>
          <a:off x="0" y="0"/>
          <a:ext cx="0" cy="0"/>
          <a:chOff x="0" y="0"/>
          <a:chExt cx="0" cy="0"/>
        </a:xfrm>
      </p:grpSpPr>
      <p:sp>
        <p:nvSpPr>
          <p:cNvPr id="226" name="Shape 226"/>
          <p:cNvSpPr txBox="1">
            <a:spLocks noGrp="1"/>
          </p:cNvSpPr>
          <p:nvPr>
            <p:ph type="title"/>
          </p:nvPr>
        </p:nvSpPr>
        <p:spPr/>
        <p:txBody>
          <a:bodyPr/>
          <a:lstStyle/>
          <a:p>
            <a:pPr lvl="0"/>
            <a:r>
              <a:rPr lang="fa-IR" dirty="0" smtClean="0">
                <a:sym typeface="Mitr"/>
              </a:rPr>
              <a:t> مستضعفین و ضلال</a:t>
            </a:r>
            <a:br>
              <a:rPr lang="fa-IR" dirty="0" smtClean="0">
                <a:sym typeface="Mitr"/>
              </a:rPr>
            </a:br>
            <a:endParaRPr lang="fa-IR" dirty="0">
              <a:sym typeface="Mitr"/>
            </a:endParaRPr>
          </a:p>
        </p:txBody>
      </p:sp>
      <p:sp>
        <p:nvSpPr>
          <p:cNvPr id="227" name="Shape 227"/>
          <p:cNvSpPr txBox="1">
            <a:spLocks noGrp="1"/>
          </p:cNvSpPr>
          <p:nvPr>
            <p:ph type="body" idx="1"/>
          </p:nvPr>
        </p:nvSpPr>
        <p:spPr/>
        <p:txBody>
          <a:bodyPr/>
          <a:lstStyle/>
          <a:p>
            <a:pPr lvl="0"/>
            <a:r>
              <a:rPr lang="fa-IR" smtClean="0">
                <a:sym typeface="Mitr"/>
              </a:rPr>
              <a:t>گاه برخی گناهکاران از سر نادانی مرتکب گناه می‌شوند و لذا بایستی با ایشان رفتاری متناسب داشت.</a:t>
            </a:r>
          </a:p>
          <a:p>
            <a:pPr lvl="0"/>
            <a:endParaRPr lang="fa-IR">
              <a:sym typeface="Mitr"/>
            </a:endParaRPr>
          </a:p>
        </p:txBody>
      </p:sp>
    </p:spTree>
    <p:extLst>
      <p:ext uri="{BB962C8B-B14F-4D97-AF65-F5344CB8AC3E}">
        <p14:creationId xmlns:p14="http://schemas.microsoft.com/office/powerpoint/2010/main" val="10162405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p:txBody>
          <a:bodyPr/>
          <a:lstStyle/>
          <a:p>
            <a:pPr lvl="0"/>
            <a:r>
              <a:rPr lang="fa-IR" dirty="0" smtClean="0">
                <a:sym typeface="Mitr"/>
              </a:rPr>
              <a:t>در این جلسه ...</a:t>
            </a:r>
            <a:endParaRPr lang="fa-IR" dirty="0">
              <a:sym typeface="Mitr"/>
            </a:endParaRPr>
          </a:p>
        </p:txBody>
      </p:sp>
      <p:sp>
        <p:nvSpPr>
          <p:cNvPr id="155" name="Shape 155"/>
          <p:cNvSpPr txBox="1">
            <a:spLocks noGrp="1"/>
          </p:cNvSpPr>
          <p:nvPr>
            <p:ph type="body" idx="1"/>
          </p:nvPr>
        </p:nvSpPr>
        <p:spPr/>
        <p:txBody>
          <a:bodyPr>
            <a:normAutofit/>
          </a:bodyPr>
          <a:lstStyle/>
          <a:p>
            <a:pPr lvl="0"/>
            <a:r>
              <a:rPr lang="fa-IR" dirty="0" smtClean="0">
                <a:sym typeface="Arial"/>
              </a:rPr>
              <a:t>شدت زشتی گناه</a:t>
            </a:r>
          </a:p>
          <a:p>
            <a:pPr lvl="0"/>
            <a:r>
              <a:rPr lang="fa-IR" dirty="0" smtClean="0">
                <a:sym typeface="Arial"/>
              </a:rPr>
              <a:t>رواج برخی معاصی نظیر زنا، شرب خمر، روزه خواری</a:t>
            </a:r>
          </a:p>
          <a:p>
            <a:pPr lvl="0"/>
            <a:r>
              <a:rPr lang="fa-IR" dirty="0" smtClean="0">
                <a:sym typeface="Arial"/>
              </a:rPr>
              <a:t>تناسب عذاب خلد با  انجام معاصی</a:t>
            </a:r>
          </a:p>
          <a:p>
            <a:pPr lvl="0"/>
            <a:r>
              <a:rPr lang="fa-IR" dirty="0" smtClean="0">
                <a:sym typeface="Arial"/>
              </a:rPr>
              <a:t>آثار سوء گناه در روح انسان</a:t>
            </a:r>
          </a:p>
          <a:p>
            <a:pPr lvl="0"/>
            <a:r>
              <a:rPr lang="fa-IR" dirty="0" smtClean="0">
                <a:sym typeface="Arial"/>
              </a:rPr>
              <a:t>آثار هم نشینی با گناهکاران در انسان</a:t>
            </a:r>
          </a:p>
          <a:p>
            <a:pPr lvl="0"/>
            <a:r>
              <a:rPr lang="fa-IR" dirty="0" smtClean="0">
                <a:sym typeface="Arial"/>
              </a:rPr>
              <a:t>کم کاری در امر به معروف و نهی از منکر و آسان گیری در قبال گناهکاران</a:t>
            </a:r>
          </a:p>
          <a:p>
            <a:pPr lvl="0"/>
            <a:r>
              <a:rPr lang="fa-IR" dirty="0" smtClean="0">
                <a:sym typeface="Mitr"/>
              </a:rPr>
              <a:t>روش صحیح امر به معروف و نهی از منکر و میزان ارتباط لازم برای تأثیرگذاری مثبت روی مخاطب گناهکار</a:t>
            </a:r>
          </a:p>
        </p:txBody>
      </p:sp>
    </p:spTree>
    <p:extLst>
      <p:ext uri="{BB962C8B-B14F-4D97-AF65-F5344CB8AC3E}">
        <p14:creationId xmlns:p14="http://schemas.microsoft.com/office/powerpoint/2010/main" val="276350082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4"/>
                                        </p:tgtEl>
                                        <p:attrNameLst>
                                          <p:attrName>style.visibility</p:attrName>
                                        </p:attrNameLst>
                                      </p:cBhvr>
                                      <p:to>
                                        <p:strVal val="visible"/>
                                      </p:to>
                                    </p:set>
                                    <p:animEffect transition="in" filter="fade">
                                      <p:cBhvr>
                                        <p:cTn id="7" dur="500"/>
                                        <p:tgtEl>
                                          <p:spTgt spid="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Shape 233"/>
          <p:cNvSpPr txBox="1">
            <a:spLocks noGrp="1"/>
          </p:cNvSpPr>
          <p:nvPr>
            <p:ph type="title"/>
          </p:nvPr>
        </p:nvSpPr>
        <p:spPr/>
        <p:txBody>
          <a:bodyPr>
            <a:normAutofit fontScale="90000"/>
          </a:bodyPr>
          <a:lstStyle/>
          <a:p>
            <a:pPr lvl="0"/>
            <a:r>
              <a:rPr lang="fa-IR" dirty="0" smtClean="0">
                <a:sym typeface="Mitr"/>
              </a:rPr>
              <a:t>روش صحیح امر به معروف و نهی از منکر و میزان ارتباط لازم برای تأثیرگذاری مثبت روی مخاطب گناهکار</a:t>
            </a:r>
            <a:br>
              <a:rPr lang="fa-IR" dirty="0" smtClean="0">
                <a:sym typeface="Mitr"/>
              </a:rPr>
            </a:br>
            <a:endParaRPr lang="fa-IR" dirty="0">
              <a:sym typeface="Mitr"/>
            </a:endParaRPr>
          </a:p>
        </p:txBody>
      </p:sp>
      <p:sp>
        <p:nvSpPr>
          <p:cNvPr id="234" name="Shape 234"/>
          <p:cNvSpPr txBox="1">
            <a:spLocks noGrp="1"/>
          </p:cNvSpPr>
          <p:nvPr>
            <p:ph type="body" idx="1"/>
          </p:nvPr>
        </p:nvSpPr>
        <p:spPr/>
        <p:txBody>
          <a:bodyPr>
            <a:normAutofit/>
          </a:bodyPr>
          <a:lstStyle/>
          <a:p>
            <a:pPr lvl="0"/>
            <a:r>
              <a:rPr lang="fa-IR" dirty="0" smtClean="0">
                <a:latin typeface="Adobe Arabic" panose="02040503050201020203" pitchFamily="18" charset="-78"/>
                <a:cs typeface="Adobe Arabic" panose="02040503050201020203" pitchFamily="18" charset="-78"/>
              </a:rPr>
              <a:t>عَلِيُّ بْنُ إِبْرَاهِيمَ عَنْ أَبِيهِ عَنِ النَّوْفَلِيِّ عَنِ السَّكُونِيِّ عَنْ أَبِي عَبْدِ اللَّهِ‏ ع قَالَ قَالَ أَمِيرُ الْمُؤْمِنِينَ ع‏ أَمَرَنَا رَسُولُ اللَّهِ ص أَنْ نَلْقَى أَهْلَ الْمَعَاصِي بِوُجُوهٍ مُكْفَهِرَّةٍ </a:t>
            </a:r>
            <a:r>
              <a:rPr lang="fa-IR" dirty="0">
                <a:latin typeface="Adobe Arabic" panose="02040503050201020203" pitchFamily="18" charset="-78"/>
                <a:cs typeface="Adobe Arabic" panose="02040503050201020203" pitchFamily="18" charset="-78"/>
              </a:rPr>
              <a:t>(</a:t>
            </a:r>
            <a:r>
              <a:rPr lang="fa-IR" dirty="0" smtClean="0">
                <a:latin typeface="Adobe Arabic" panose="02040503050201020203" pitchFamily="18" charset="-78"/>
                <a:cs typeface="Adobe Arabic" panose="02040503050201020203" pitchFamily="18" charset="-78"/>
              </a:rPr>
              <a:t>کافی ج 5 ص 58)</a:t>
            </a:r>
          </a:p>
          <a:p>
            <a:pPr lvl="0"/>
            <a:r>
              <a:rPr lang="fa-IR" dirty="0" smtClean="0">
                <a:latin typeface="Adobe Arabic" panose="02040503050201020203" pitchFamily="18" charset="-78"/>
                <a:cs typeface="Adobe Arabic" panose="02040503050201020203" pitchFamily="18" charset="-78"/>
              </a:rPr>
              <a:t>قَالَ قَالَ رَسُولُ اللَّهِ صلوات الله علیه: مُدَارَاةُ النَّاسِ نِصْفُ الْإِیمَانِ وَ الرِّفْقُ بِهِمْ نِصْفُ الْعَیْشِ. ثُمَّ قَالَ أَبُو عَبْدِ اللَّهِ علیه السلام خَالِطُوا الْأَبْرَارَ سِرّاً وَ خَالِطُوا الْفُجَّارَ جِهَاراً وَ لَا تَمِیلُوا عَلَیْهِمْ فَیَظْلِمُوکُمْ فَإِنَّهُ سَیَأْتِی عَلَیْکُمْ زَمَانٌ لَا یَنْجُو فِیهِ مِنْ ذَوِی الدِّینِ إِلَّا مَنْ ظَنُّوا أَنَّهُ أَبْلَهُ وَ صَبَّرَ نَفْسَهُ عَلَى أَنْ یُقَالَ [لَهُ‏] إِنَّهُ أَبْلَهُ لَا عَقْلَ لَهُ‏ (الكافي (ط - الإسلامية)، ج‏2، ص: 117)</a:t>
            </a:r>
          </a:p>
          <a:p>
            <a:pPr lvl="0"/>
            <a:endParaRPr lang="fa-IR" dirty="0" smtClean="0"/>
          </a:p>
          <a:p>
            <a:pPr lvl="0"/>
            <a:endParaRPr lang="fa-IR" dirty="0"/>
          </a:p>
        </p:txBody>
      </p:sp>
    </p:spTree>
    <p:extLst>
      <p:ext uri="{BB962C8B-B14F-4D97-AF65-F5344CB8AC3E}">
        <p14:creationId xmlns:p14="http://schemas.microsoft.com/office/powerpoint/2010/main" val="39188184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p:txBody>
          <a:bodyPr/>
          <a:lstStyle/>
          <a:p>
            <a:pPr lvl="0"/>
            <a:r>
              <a:rPr lang="fa-IR" dirty="0" smtClean="0">
                <a:sym typeface="Mitr"/>
              </a:rPr>
              <a:t>در این جلسه ...</a:t>
            </a:r>
            <a:endParaRPr lang="fa-IR" dirty="0">
              <a:sym typeface="Mitr"/>
            </a:endParaRPr>
          </a:p>
        </p:txBody>
      </p:sp>
      <p:sp>
        <p:nvSpPr>
          <p:cNvPr id="155" name="Shape 155"/>
          <p:cNvSpPr txBox="1">
            <a:spLocks noGrp="1"/>
          </p:cNvSpPr>
          <p:nvPr>
            <p:ph type="body" idx="1"/>
          </p:nvPr>
        </p:nvSpPr>
        <p:spPr/>
        <p:txBody>
          <a:bodyPr>
            <a:normAutofit/>
          </a:bodyPr>
          <a:lstStyle/>
          <a:p>
            <a:pPr lvl="0"/>
            <a:r>
              <a:rPr lang="fa-IR" dirty="0" smtClean="0">
                <a:sym typeface="Arial"/>
              </a:rPr>
              <a:t>شدت زشتی گناه</a:t>
            </a:r>
          </a:p>
          <a:p>
            <a:pPr lvl="0"/>
            <a:r>
              <a:rPr lang="fa-IR" dirty="0" smtClean="0">
                <a:sym typeface="Arial"/>
              </a:rPr>
              <a:t>رواج برخی معاصی نظیر زنا، شرب خمر، روزه خواری</a:t>
            </a:r>
          </a:p>
          <a:p>
            <a:pPr lvl="0"/>
            <a:r>
              <a:rPr lang="fa-IR" dirty="0" smtClean="0">
                <a:sym typeface="Arial"/>
              </a:rPr>
              <a:t>تناسب عذاب خلد با  انجام معاصی</a:t>
            </a:r>
          </a:p>
          <a:p>
            <a:pPr lvl="0"/>
            <a:r>
              <a:rPr lang="fa-IR" dirty="0" smtClean="0">
                <a:sym typeface="Arial"/>
              </a:rPr>
              <a:t>آثار سوء گناه در روح انسان</a:t>
            </a:r>
          </a:p>
          <a:p>
            <a:pPr lvl="0"/>
            <a:r>
              <a:rPr lang="fa-IR" dirty="0" smtClean="0">
                <a:sym typeface="Arial"/>
              </a:rPr>
              <a:t>آثار هم نشینی با گناهکاران در انسان</a:t>
            </a:r>
          </a:p>
          <a:p>
            <a:pPr lvl="0"/>
            <a:r>
              <a:rPr lang="fa-IR" dirty="0" smtClean="0">
                <a:sym typeface="Arial"/>
              </a:rPr>
              <a:t>کم کاری در امر به معروف و نهی از منکر و آسان گیری در قبال گناهکاران</a:t>
            </a:r>
          </a:p>
          <a:p>
            <a:pPr lvl="0"/>
            <a:r>
              <a:rPr lang="fa-IR" dirty="0" smtClean="0">
                <a:sym typeface="Mitr"/>
              </a:rPr>
              <a:t>روش صحیح امر به معروف و نهی از منکر و میزان ارتباط لازم برای تأثیرگذاری مثبت روی مخاطب گناهکار</a:t>
            </a:r>
          </a:p>
        </p:txBody>
      </p:sp>
    </p:spTree>
    <p:extLst>
      <p:ext uri="{BB962C8B-B14F-4D97-AF65-F5344CB8AC3E}">
        <p14:creationId xmlns:p14="http://schemas.microsoft.com/office/powerpoint/2010/main" val="221602870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4"/>
                                        </p:tgtEl>
                                        <p:attrNameLst>
                                          <p:attrName>style.visibility</p:attrName>
                                        </p:attrNameLst>
                                      </p:cBhvr>
                                      <p:to>
                                        <p:strVal val="visible"/>
                                      </p:to>
                                    </p:set>
                                    <p:animEffect transition="in" filter="fade">
                                      <p:cBhvr>
                                        <p:cTn id="7" dur="500"/>
                                        <p:tgtEl>
                                          <p:spTgt spid="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fa-IR" dirty="0" smtClean="0"/>
              <a:t>مقدمه</a:t>
            </a:r>
            <a:endParaRPr lang="de-DE" dirty="0"/>
          </a:p>
        </p:txBody>
      </p:sp>
      <p:sp>
        <p:nvSpPr>
          <p:cNvPr id="5" name="Content Placeholder 4"/>
          <p:cNvSpPr>
            <a:spLocks noGrp="1"/>
          </p:cNvSpPr>
          <p:nvPr>
            <p:ph idx="1"/>
          </p:nvPr>
        </p:nvSpPr>
        <p:spPr/>
        <p:txBody>
          <a:bodyPr/>
          <a:lstStyle/>
          <a:p>
            <a:r>
              <a:rPr lang="fa-IR" dirty="0" smtClean="0"/>
              <a:t>ما دنبال تجسس و پیدا کردن گنهکاران نیستیم، بلکه هدف از مباحث این جلسه نحوۀ برخورد و تعامل با افرادی است که علناً اصرار به انجام گناه هستند</a:t>
            </a:r>
          </a:p>
          <a:p>
            <a:r>
              <a:rPr lang="fa-IR" dirty="0" smtClean="0"/>
              <a:t>در برخورد با اهل معاصی می توان دو رویکرد داشت: </a:t>
            </a:r>
          </a:p>
          <a:p>
            <a:pPr lvl="1"/>
            <a:r>
              <a:rPr lang="fa-IR" dirty="0" smtClean="0"/>
              <a:t>کاملا با آن ها گرم گرفت و صمیمی تر شد که نتیجه آن تشویق کردن و تأیید کردن آن ها می باشد</a:t>
            </a:r>
          </a:p>
          <a:p>
            <a:pPr lvl="1"/>
            <a:r>
              <a:rPr lang="fa-IR" dirty="0" smtClean="0"/>
              <a:t>کاملا با آن ها سرد شد و قطع ارتباط کرد که نتیجه آن دور کردن آن ها از تعالیم دینی </a:t>
            </a:r>
            <a:r>
              <a:rPr lang="fa-IR" smtClean="0"/>
              <a:t>می باشد</a:t>
            </a:r>
            <a:endParaRPr lang="fa-IR" dirty="0" smtClean="0"/>
          </a:p>
        </p:txBody>
      </p:sp>
    </p:spTree>
    <p:extLst>
      <p:ext uri="{BB962C8B-B14F-4D97-AF65-F5344CB8AC3E}">
        <p14:creationId xmlns:p14="http://schemas.microsoft.com/office/powerpoint/2010/main" val="463272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p:txBody>
          <a:bodyPr/>
          <a:lstStyle/>
          <a:p>
            <a:pPr lvl="0"/>
            <a:r>
              <a:rPr lang="fa-IR" smtClean="0"/>
              <a:t>گناه و آثار سوء آن</a:t>
            </a:r>
            <a:endParaRPr lang="fa-IR"/>
          </a:p>
        </p:txBody>
      </p:sp>
      <p:sp>
        <p:nvSpPr>
          <p:cNvPr id="4" name="Text Placeholder 3"/>
          <p:cNvSpPr>
            <a:spLocks noGrp="1"/>
          </p:cNvSpPr>
          <p:nvPr>
            <p:ph type="body" idx="1"/>
          </p:nvPr>
        </p:nvSpPr>
        <p:spPr/>
        <p:txBody>
          <a:bodyPr/>
          <a:lstStyle/>
          <a:p>
            <a:endParaRPr lang="de-DE"/>
          </a:p>
        </p:txBody>
      </p:sp>
    </p:spTree>
    <p:extLst>
      <p:ext uri="{BB962C8B-B14F-4D97-AF65-F5344CB8AC3E}">
        <p14:creationId xmlns:p14="http://schemas.microsoft.com/office/powerpoint/2010/main" val="390178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fa-IR" dirty="0" smtClean="0"/>
              <a:t>پشیمانی از گناه</a:t>
            </a:r>
            <a:endParaRPr lang="de-DE" dirty="0"/>
          </a:p>
        </p:txBody>
      </p:sp>
      <p:sp>
        <p:nvSpPr>
          <p:cNvPr id="5" name="Content Placeholder 4"/>
          <p:cNvSpPr>
            <a:spLocks noGrp="1"/>
          </p:cNvSpPr>
          <p:nvPr>
            <p:ph idx="1"/>
          </p:nvPr>
        </p:nvSpPr>
        <p:spPr/>
        <p:txBody>
          <a:bodyPr/>
          <a:lstStyle/>
          <a:p>
            <a:r>
              <a:rPr lang="fa-IR" dirty="0"/>
              <a:t>إِلَهِي لَمْ أَعْصِكَ حِينَ عَصَيْتُكَ وَ أَنَا بِرُبُوبِيَّتِكَ جَاحِدٌ وَ لَا بِأَمْرِكَ مُسْتَخِفٌّ وَ لَا لِعُقُوبَتِكَ مُتَعَرِّضٌ وَ لَا لِوَعِيدِكَ مُتَهَاوِنٌ لَكِنْ خَطِيئَةٌ عَرَضَتْ‏ وَ سَوَّلَتْ لِي نَفْسِي‏ وَ غَلَبَنِي هَوَايَ وَ أَعَانَتْنِي عَلَيْهَا شِقْوَتِي وَ غَرَّنِي سِتْرُكَ الْمُرْخَى </a:t>
            </a:r>
            <a:r>
              <a:rPr lang="fa-IR" dirty="0" smtClean="0"/>
              <a:t>عَلَي</a:t>
            </a:r>
            <a:endParaRPr lang="fa-IR" dirty="0"/>
          </a:p>
        </p:txBody>
      </p:sp>
      <p:sp>
        <p:nvSpPr>
          <p:cNvPr id="6" name="Content Placeholder 5"/>
          <p:cNvSpPr>
            <a:spLocks noGrp="1"/>
          </p:cNvSpPr>
          <p:nvPr>
            <p:ph idx="13"/>
          </p:nvPr>
        </p:nvSpPr>
        <p:spPr/>
        <p:txBody>
          <a:bodyPr/>
          <a:lstStyle/>
          <a:p>
            <a:r>
              <a:rPr lang="fa-IR" dirty="0"/>
              <a:t>خدايا، آنگاه كه نافرمانى كردم نافرمانى ات نكردم چنان كه </a:t>
            </a:r>
            <a:r>
              <a:rPr lang="fa-IR" dirty="0" smtClean="0"/>
              <a:t>مقابله کنندۀ با پروردگاری </a:t>
            </a:r>
            <a:r>
              <a:rPr lang="fa-IR" dirty="0"/>
              <a:t>ات باشم، و نه چنان كه سبك شمارنده فرمانت باشم، و نه با گستاخى در معرض كيفرت قرار گيرم، و نه تهيدست را ناچيز شمارم، ولى خطايى بود كه بر من عارض شد و نفسم آن را برايم آراست، و بدبختى ام مرا بر آن يارى نمود، و پرده افتاده ات بر من مغرورم </a:t>
            </a:r>
            <a:r>
              <a:rPr lang="fa-IR" dirty="0" smtClean="0"/>
              <a:t>نمود</a:t>
            </a:r>
            <a:endParaRPr lang="fa-IR" dirty="0"/>
          </a:p>
        </p:txBody>
      </p:sp>
      <p:sp>
        <p:nvSpPr>
          <p:cNvPr id="7" name="Content Placeholder 6"/>
          <p:cNvSpPr>
            <a:spLocks noGrp="1"/>
          </p:cNvSpPr>
          <p:nvPr>
            <p:ph idx="15"/>
          </p:nvPr>
        </p:nvSpPr>
        <p:spPr/>
        <p:txBody>
          <a:bodyPr/>
          <a:lstStyle/>
          <a:p>
            <a:r>
              <a:rPr lang="fa-IR" dirty="0" smtClean="0"/>
              <a:t>فرازی از دعای ابوحمزه ثمالی</a:t>
            </a:r>
            <a:endParaRPr lang="de-DE" dirty="0"/>
          </a:p>
        </p:txBody>
      </p:sp>
      <p:sp>
        <p:nvSpPr>
          <p:cNvPr id="8" name="Text Placeholder 7"/>
          <p:cNvSpPr>
            <a:spLocks noGrp="1"/>
          </p:cNvSpPr>
          <p:nvPr>
            <p:ph type="body" idx="16"/>
          </p:nvPr>
        </p:nvSpPr>
        <p:spPr/>
        <p:txBody>
          <a:bodyPr/>
          <a:lstStyle/>
          <a:p>
            <a:endParaRPr lang="de-DE"/>
          </a:p>
        </p:txBody>
      </p:sp>
    </p:spTree>
    <p:extLst>
      <p:ext uri="{BB962C8B-B14F-4D97-AF65-F5344CB8AC3E}">
        <p14:creationId xmlns:p14="http://schemas.microsoft.com/office/powerpoint/2010/main" val="1666531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p:txBody>
          <a:bodyPr/>
          <a:lstStyle/>
          <a:p>
            <a:pPr lvl="0"/>
            <a:r>
              <a:rPr lang="fa-IR" dirty="0" smtClean="0">
                <a:sym typeface="Mitr"/>
              </a:rPr>
              <a:t>آثار گناه</a:t>
            </a:r>
            <a:endParaRPr lang="fa-IR" dirty="0">
              <a:sym typeface="Mitr"/>
            </a:endParaRPr>
          </a:p>
        </p:txBody>
      </p:sp>
      <p:sp>
        <p:nvSpPr>
          <p:cNvPr id="170" name="Shape 170"/>
          <p:cNvSpPr txBox="1">
            <a:spLocks noGrp="1"/>
          </p:cNvSpPr>
          <p:nvPr>
            <p:ph type="body" idx="1"/>
          </p:nvPr>
        </p:nvSpPr>
        <p:spPr/>
        <p:txBody>
          <a:bodyPr>
            <a:normAutofit/>
          </a:bodyPr>
          <a:lstStyle/>
          <a:p>
            <a:r>
              <a:rPr lang="fa-IR" dirty="0">
                <a:solidFill>
                  <a:srgbClr val="3F3F3F"/>
                </a:solidFill>
                <a:latin typeface="Adobe Arabic" panose="02040503050201020203" pitchFamily="18" charset="-78"/>
                <a:ea typeface="Mitr"/>
                <a:cs typeface="Adobe Arabic" panose="02040503050201020203" pitchFamily="18" charset="-78"/>
                <a:sym typeface="Mitr"/>
              </a:rPr>
              <a:t>من أهان لی ولیا فقد بارزنی بالمحاربة</a:t>
            </a:r>
          </a:p>
          <a:p>
            <a:r>
              <a:rPr lang="fa-IR" dirty="0" smtClean="0">
                <a:sym typeface="Calibri"/>
              </a:rPr>
              <a:t>خداوند متعال فرموده، هر کس ولی و دوست مرا اهانت کند، محققا بطور آشکار با من به جنگ برخاسته است</a:t>
            </a:r>
          </a:p>
          <a:p>
            <a:r>
              <a:rPr lang="fa-IR" dirty="0" smtClean="0">
                <a:solidFill>
                  <a:srgbClr val="3F3F3F"/>
                </a:solidFill>
                <a:latin typeface="Adobe Arabic" panose="02040503050201020203" pitchFamily="18" charset="-78"/>
                <a:ea typeface="Mitr"/>
                <a:cs typeface="Adobe Arabic" panose="02040503050201020203" pitchFamily="18" charset="-78"/>
                <a:sym typeface="Mitr"/>
              </a:rPr>
              <a:t>مجاهرة </a:t>
            </a:r>
            <a:r>
              <a:rPr lang="fa-IR" dirty="0">
                <a:solidFill>
                  <a:srgbClr val="3F3F3F"/>
                </a:solidFill>
                <a:latin typeface="Adobe Arabic" panose="02040503050201020203" pitchFamily="18" charset="-78"/>
                <a:ea typeface="Mitr"/>
                <a:cs typeface="Adobe Arabic" panose="02040503050201020203" pitchFamily="18" charset="-78"/>
                <a:sym typeface="Mitr"/>
              </a:rPr>
              <a:t>اللّه‏ سبحانه بالمعاصي تعجّل </a:t>
            </a:r>
            <a:r>
              <a:rPr lang="fa-IR" dirty="0" smtClean="0">
                <a:solidFill>
                  <a:srgbClr val="3F3F3F"/>
                </a:solidFill>
                <a:latin typeface="Adobe Arabic" panose="02040503050201020203" pitchFamily="18" charset="-78"/>
                <a:ea typeface="Mitr"/>
                <a:cs typeface="Adobe Arabic" panose="02040503050201020203" pitchFamily="18" charset="-78"/>
                <a:sym typeface="Mitr"/>
              </a:rPr>
              <a:t>النّقم (</a:t>
            </a:r>
            <a:r>
              <a:rPr lang="fa-IR" dirty="0">
                <a:solidFill>
                  <a:srgbClr val="3F3F3F"/>
                </a:solidFill>
                <a:latin typeface="Adobe Arabic" panose="02040503050201020203" pitchFamily="18" charset="-78"/>
                <a:ea typeface="Mitr"/>
                <a:cs typeface="Adobe Arabic" panose="02040503050201020203" pitchFamily="18" charset="-78"/>
                <a:sym typeface="Mitr"/>
              </a:rPr>
              <a:t>غرر ص </a:t>
            </a:r>
            <a:r>
              <a:rPr lang="fa-IR" dirty="0" smtClean="0">
                <a:solidFill>
                  <a:srgbClr val="3F3F3F"/>
                </a:solidFill>
                <a:latin typeface="Adobe Arabic" panose="02040503050201020203" pitchFamily="18" charset="-78"/>
                <a:ea typeface="Mitr"/>
                <a:cs typeface="Adobe Arabic" panose="02040503050201020203" pitchFamily="18" charset="-78"/>
                <a:sym typeface="Mitr"/>
              </a:rPr>
              <a:t>707)</a:t>
            </a:r>
            <a:endParaRPr lang="fa-IR" dirty="0">
              <a:solidFill>
                <a:srgbClr val="3F3F3F"/>
              </a:solidFill>
              <a:latin typeface="Adobe Arabic" panose="02040503050201020203" pitchFamily="18" charset="-78"/>
              <a:ea typeface="Mitr"/>
              <a:cs typeface="Adobe Arabic" panose="02040503050201020203" pitchFamily="18" charset="-78"/>
              <a:sym typeface="Mitr"/>
            </a:endParaRPr>
          </a:p>
          <a:p>
            <a:r>
              <a:rPr lang="fa-IR" dirty="0" smtClean="0">
                <a:sym typeface="Calibri"/>
              </a:rPr>
              <a:t>اگر كسي پرده دري كند و گناه علني كند، خدا زود به او بلا مي‌دهد</a:t>
            </a:r>
          </a:p>
        </p:txBody>
      </p:sp>
    </p:spTree>
    <p:extLst>
      <p:ext uri="{BB962C8B-B14F-4D97-AF65-F5344CB8AC3E}">
        <p14:creationId xmlns:p14="http://schemas.microsoft.com/office/powerpoint/2010/main" val="423619807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0">
                                            <p:txEl>
                                              <p:pRg st="0" end="0"/>
                                            </p:txEl>
                                          </p:spTgt>
                                        </p:tgtEl>
                                        <p:attrNameLst>
                                          <p:attrName>style.visibility</p:attrName>
                                        </p:attrNameLst>
                                      </p:cBhvr>
                                      <p:to>
                                        <p:strVal val="visible"/>
                                      </p:to>
                                    </p:set>
                                    <p:animEffect transition="in" filter="fade">
                                      <p:cBhvr>
                                        <p:cTn id="7" dur="500"/>
                                        <p:tgtEl>
                                          <p:spTgt spid="17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0">
                                            <p:txEl>
                                              <p:pRg st="1" end="1"/>
                                            </p:txEl>
                                          </p:spTgt>
                                        </p:tgtEl>
                                        <p:attrNameLst>
                                          <p:attrName>style.visibility</p:attrName>
                                        </p:attrNameLst>
                                      </p:cBhvr>
                                      <p:to>
                                        <p:strVal val="visible"/>
                                      </p:to>
                                    </p:set>
                                    <p:animEffect transition="in" filter="fade">
                                      <p:cBhvr>
                                        <p:cTn id="12" dur="500"/>
                                        <p:tgtEl>
                                          <p:spTgt spid="17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0">
                                            <p:txEl>
                                              <p:pRg st="3" end="3"/>
                                            </p:txEl>
                                          </p:spTgt>
                                        </p:tgtEl>
                                        <p:attrNameLst>
                                          <p:attrName>style.visibility</p:attrName>
                                        </p:attrNameLst>
                                      </p:cBhvr>
                                      <p:to>
                                        <p:strVal val="visible"/>
                                      </p:to>
                                    </p:set>
                                    <p:animEffect transition="in" filter="fade">
                                      <p:cBhvr>
                                        <p:cTn id="17" dur="500"/>
                                        <p:tgtEl>
                                          <p:spTgt spid="17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0">
                                            <p:txEl>
                                              <p:pRg st="2" end="2"/>
                                            </p:txEl>
                                          </p:spTgt>
                                        </p:tgtEl>
                                        <p:attrNameLst>
                                          <p:attrName>style.visibility</p:attrName>
                                        </p:attrNameLst>
                                      </p:cBhvr>
                                      <p:to>
                                        <p:strVal val="visible"/>
                                      </p:to>
                                    </p:set>
                                    <p:animEffect transition="in" filter="fade">
                                      <p:cBhvr>
                                        <p:cTn id="22" dur="500"/>
                                        <p:tgtEl>
                                          <p:spTgt spid="17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fa-IR" dirty="0" smtClean="0"/>
              <a:t>کوچک شمردن گناه </a:t>
            </a:r>
            <a:endParaRPr lang="de-DE" dirty="0"/>
          </a:p>
        </p:txBody>
      </p:sp>
      <p:sp>
        <p:nvSpPr>
          <p:cNvPr id="5" name="Content Placeholder 4"/>
          <p:cNvSpPr>
            <a:spLocks noGrp="1"/>
          </p:cNvSpPr>
          <p:nvPr>
            <p:ph idx="1"/>
          </p:nvPr>
        </p:nvSpPr>
        <p:spPr/>
        <p:txBody>
          <a:bodyPr/>
          <a:lstStyle/>
          <a:p>
            <a:r>
              <a:rPr lang="fa-IR" dirty="0" smtClean="0"/>
              <a:t>قَالَ </a:t>
            </a:r>
            <a:r>
              <a:rPr lang="fa-IR" dirty="0"/>
              <a:t>أَبُو عَبْدِ اللَّهِ ع</a:t>
            </a:r>
            <a:r>
              <a:rPr lang="fa-IR" dirty="0" smtClean="0"/>
              <a:t>‏: </a:t>
            </a:r>
            <a:r>
              <a:rPr lang="fa-IR" dirty="0"/>
              <a:t>اتَّقُوا الْمُحَقَّرَاتِ مِنَ الذُّنُوبِ فَإِنَّهَا لَا تُغْفَرُ قُلْتُ وَ مَا الْمُحَقَّرَاتُ قَالَ الرَّجُلُ يُذْنِبُ الذَّنْبَ فَيَقُولُ طُوبَى لِي لَوْ لَمْ يَكُنْ لِي غَيْرُ </a:t>
            </a:r>
            <a:r>
              <a:rPr lang="fa-IR" dirty="0" smtClean="0"/>
              <a:t>ذَلِكَ</a:t>
            </a:r>
            <a:endParaRPr lang="fa-IR" dirty="0"/>
          </a:p>
        </p:txBody>
      </p:sp>
      <p:sp>
        <p:nvSpPr>
          <p:cNvPr id="6" name="Content Placeholder 5"/>
          <p:cNvSpPr>
            <a:spLocks noGrp="1"/>
          </p:cNvSpPr>
          <p:nvPr>
            <p:ph idx="13"/>
          </p:nvPr>
        </p:nvSpPr>
        <p:spPr/>
        <p:txBody>
          <a:bodyPr/>
          <a:lstStyle/>
          <a:p>
            <a:r>
              <a:rPr lang="fa-IR" dirty="0"/>
              <a:t>شدیدترین گناه آن است که صاحبش آن را کوچک بشمارد از گناهان کوچک شمرده شده بپرهیزید که آمرزیده نمی شوند. عرض کردم: گناهان کوچک شمرده شده چیست؟ فرمود: این است که مردى گناه کند و بگوید، خوشا به حال من اگر غیر از این گناه نداشته </a:t>
            </a:r>
            <a:r>
              <a:rPr lang="fa-IR" dirty="0" smtClean="0"/>
              <a:t>باشم</a:t>
            </a:r>
            <a:endParaRPr lang="fa-IR" dirty="0"/>
          </a:p>
        </p:txBody>
      </p:sp>
      <p:sp>
        <p:nvSpPr>
          <p:cNvPr id="7" name="Content Placeholder 6"/>
          <p:cNvSpPr>
            <a:spLocks noGrp="1"/>
          </p:cNvSpPr>
          <p:nvPr>
            <p:ph idx="15"/>
          </p:nvPr>
        </p:nvSpPr>
        <p:spPr/>
        <p:txBody>
          <a:bodyPr/>
          <a:lstStyle/>
          <a:p>
            <a:endParaRPr lang="de-DE"/>
          </a:p>
        </p:txBody>
      </p:sp>
      <p:sp>
        <p:nvSpPr>
          <p:cNvPr id="8" name="Text Placeholder 7"/>
          <p:cNvSpPr>
            <a:spLocks noGrp="1"/>
          </p:cNvSpPr>
          <p:nvPr>
            <p:ph type="body" idx="16"/>
          </p:nvPr>
        </p:nvSpPr>
        <p:spPr/>
        <p:txBody>
          <a:bodyPr/>
          <a:lstStyle/>
          <a:p>
            <a:endParaRPr lang="de-DE"/>
          </a:p>
        </p:txBody>
      </p:sp>
    </p:spTree>
    <p:extLst>
      <p:ext uri="{BB962C8B-B14F-4D97-AF65-F5344CB8AC3E}">
        <p14:creationId xmlns:p14="http://schemas.microsoft.com/office/powerpoint/2010/main" val="3147442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p:txBody>
          <a:bodyPr/>
          <a:lstStyle/>
          <a:p>
            <a:pPr lvl="0"/>
            <a:r>
              <a:rPr lang="fa-IR" dirty="0" smtClean="0">
                <a:sym typeface="Arial"/>
              </a:rPr>
              <a:t>رواج برخی معاصی نظیر زنا، شرب خمر، روزه خواری</a:t>
            </a:r>
            <a:endParaRPr lang="fa-IR" dirty="0">
              <a:sym typeface="Arial"/>
            </a:endParaRPr>
          </a:p>
        </p:txBody>
      </p:sp>
      <p:sp>
        <p:nvSpPr>
          <p:cNvPr id="177" name="Shape 177"/>
          <p:cNvSpPr txBox="1">
            <a:spLocks noGrp="1"/>
          </p:cNvSpPr>
          <p:nvPr>
            <p:ph type="body" idx="1"/>
          </p:nvPr>
        </p:nvSpPr>
        <p:spPr/>
        <p:txBody>
          <a:bodyPr/>
          <a:lstStyle/>
          <a:p>
            <a:pPr lvl="0"/>
            <a:r>
              <a:rPr lang="fa-IR" dirty="0" smtClean="0">
                <a:sym typeface="Arial"/>
              </a:rPr>
              <a:t>اى پسر مسعود: گروهى پس از من بيايند كه غذاهاى رنگين و گوارا ميخورند، چهار پايان را سوار شوند، مانند زنان كه براى شوهر آرايش ميكنند آرايش كنند آرايش خود را مانند زنان به ديگران نشان دهند لباسشان لباس پادشاهان ستمگر باشد اينان در آخر الزمان منافقان امتند باده‏گسارى كنند، نرد ببازند، بفرمان هوا و هوس باشند، اجتماع را واگذارند و نماز خفتن را نخوانند، زياده روى در ستم كنند و خداى تعالى ميفرمايد: </a:t>
            </a:r>
            <a:r>
              <a:rPr lang="fa-IR" dirty="0" smtClean="0">
                <a:latin typeface="Adobe Arabic" panose="02040503050201020203" pitchFamily="18" charset="-78"/>
                <a:cs typeface="Adobe Arabic" panose="02040503050201020203" pitchFamily="18" charset="-78"/>
                <a:sym typeface="Arial"/>
              </a:rPr>
              <a:t>فَخَلَفَ مِنْ‏ بَعْدِهِمْ‏ خَلْفٌ‏ أَضاعُوا الصَّلاةَ وَ اتَّبَعُوا الشَّهَواتِ فَسَوْفَ يَلْقَوْنَ غَيًّا</a:t>
            </a:r>
            <a:r>
              <a:rPr lang="fa-IR" dirty="0" smtClean="0">
                <a:sym typeface="Arial"/>
              </a:rPr>
              <a:t>. </a:t>
            </a:r>
            <a:r>
              <a:rPr lang="fa-IR" dirty="0">
                <a:sym typeface="Arial"/>
              </a:rPr>
              <a:t>(</a:t>
            </a:r>
            <a:r>
              <a:rPr lang="fa-IR" dirty="0" smtClean="0">
                <a:sym typeface="Arial"/>
              </a:rPr>
              <a:t>كتاب الروضة در مبانى اخلاق ( ترجمه جلد 74 بحار الأنوار)، ص: 109)</a:t>
            </a:r>
          </a:p>
          <a:p>
            <a:pPr lvl="0"/>
            <a:endParaRPr lang="fa-IR" dirty="0" smtClean="0"/>
          </a:p>
          <a:p>
            <a:pPr lvl="0"/>
            <a:endParaRPr lang="fa-IR" dirty="0" smtClean="0"/>
          </a:p>
          <a:p>
            <a:pPr lvl="0"/>
            <a:endParaRPr lang="fa-IR" dirty="0">
              <a:sym typeface="Arial"/>
            </a:endParaRPr>
          </a:p>
        </p:txBody>
      </p:sp>
    </p:spTree>
    <p:extLst>
      <p:ext uri="{BB962C8B-B14F-4D97-AF65-F5344CB8AC3E}">
        <p14:creationId xmlns:p14="http://schemas.microsoft.com/office/powerpoint/2010/main" val="3670472154"/>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p:txBody>
          <a:bodyPr/>
          <a:lstStyle/>
          <a:p>
            <a:pPr lvl="0"/>
            <a:r>
              <a:rPr lang="fa-IR" dirty="0" smtClean="0">
                <a:sym typeface="Arial"/>
              </a:rPr>
              <a:t>تناسب عذاب خلد با انجام معاصی</a:t>
            </a:r>
            <a:endParaRPr lang="fa-IR" dirty="0">
              <a:sym typeface="Arial"/>
            </a:endParaRPr>
          </a:p>
        </p:txBody>
      </p:sp>
      <p:sp>
        <p:nvSpPr>
          <p:cNvPr id="184" name="Shape 184"/>
          <p:cNvSpPr txBox="1">
            <a:spLocks noGrp="1"/>
          </p:cNvSpPr>
          <p:nvPr>
            <p:ph type="body" idx="1"/>
          </p:nvPr>
        </p:nvSpPr>
        <p:spPr/>
        <p:txBody>
          <a:bodyPr>
            <a:normAutofit lnSpcReduction="10000"/>
          </a:bodyPr>
          <a:lstStyle/>
          <a:p>
            <a:pPr lvl="0"/>
            <a:r>
              <a:rPr lang="fa-IR" dirty="0" smtClean="0">
                <a:latin typeface="Adobe Arabic" panose="02040503050201020203" pitchFamily="18" charset="-78"/>
                <a:cs typeface="Adobe Arabic" panose="02040503050201020203" pitchFamily="18" charset="-78"/>
                <a:sym typeface="Mitr"/>
              </a:rPr>
              <a:t>وَ لَوْ يُؤاخِذُ اللَّهُ النَّاسَ بِما كَسَبُوا ما تَرَكَ عَلى‏ ظَهْرِها مِنْ دَابَّةٍ وَ لكِنْ يُؤَخِّرُهُمْ إِلى‏ أَجَلٍ مُسَمًّى فَإِذا جاءَ أَجَلُهُمْ فَإِنَّ اللَّهَ كانَ بِعِبادِهِ بَصيراً (45) سوره فاطر</a:t>
            </a:r>
          </a:p>
          <a:p>
            <a:pPr lvl="0"/>
            <a:r>
              <a:rPr lang="fa-IR" dirty="0" smtClean="0">
                <a:sym typeface="Calibri"/>
              </a:rPr>
              <a:t>و اگر خدا مردم را به [سزاى] آنچه انجام داده‏ اند مؤاخذه میکرد هيچ جنبنده‏ اى را بر پشت زمين باقى نمى‏ گذاشت ولى تا مدتى معين مهلتشان مى‏ دهد و چون اجلشان فرا رسد خدا به [كار] بندگانش بيناست</a:t>
            </a:r>
          </a:p>
          <a:p>
            <a:pPr lvl="0"/>
            <a:r>
              <a:rPr lang="fa-IR" dirty="0" smtClean="0">
                <a:latin typeface="Adobe Arabic" panose="02040503050201020203" pitchFamily="18" charset="-78"/>
                <a:cs typeface="Adobe Arabic" panose="02040503050201020203" pitchFamily="18" charset="-78"/>
                <a:sym typeface="Mitr"/>
              </a:rPr>
              <a:t>2-الخصال: قَالَ أَبُو عَبْدِ اللَّهِ ع‏: إِنَّ لِلَّهِ عَزَّ وَ جَلَّ فِي كُلِّ يَوْمٍ وَ لَيْلَةٍ مَلَكاً يُنَادِي مَهْلًا مَهْلًا عِبَادَ اللَّهِ عَنْ مَعَاصِي اللَّهِ فَلَوْ لَا بَهَائِمُ رُتَّعٌ وَ صِبْيَةٌ رُضَّعٌ وَ شُيُوخٌ رُكَّعٌ لَصُبَّ عَلَيْكُمُ الْعَذَابُ صَبّاً تُرَضُّونَ بِهِ رَضّاً. بحار ج 70 ص 371</a:t>
            </a:r>
          </a:p>
          <a:p>
            <a:pPr lvl="0"/>
            <a:r>
              <a:rPr lang="fa-IR" dirty="0" smtClean="0">
                <a:sym typeface="Calibri"/>
              </a:rPr>
              <a:t>در هر شب و روز از جانب خداى عزوجل آواز دهنده اى ندا مى دهد: اى بندگان خدا! از نافرمانى خدا باز ایستید، باز ایستید، زیرا اگر به خاطر حیوانات چرنده و کودکان شیرخواره و سالخوردگان خمیده پشت نبود، چنان عذابى بر سر شما ریخته مى شد که ریزه ریزه مى شدید</a:t>
            </a:r>
          </a:p>
          <a:p>
            <a:pPr lvl="0"/>
            <a:endParaRPr lang="fa-IR" dirty="0">
              <a:sym typeface="Mitr"/>
            </a:endParaRPr>
          </a:p>
        </p:txBody>
      </p:sp>
    </p:spTree>
    <p:extLst>
      <p:ext uri="{BB962C8B-B14F-4D97-AF65-F5344CB8AC3E}">
        <p14:creationId xmlns:p14="http://schemas.microsoft.com/office/powerpoint/2010/main" val="2292953785"/>
      </p:ext>
    </p:extLst>
  </p:cSld>
  <p:clrMapOvr>
    <a:masterClrMapping/>
  </p:clrMapOvr>
  <p:transition>
    <p:fade/>
  </p:transition>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resentation10" id="{3FBF8412-4B77-4820-8F60-0E0798B77482}" vid="{BB76AAC6-8423-4736-BF37-B68CD08A71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Line1</Template>
  <TotalTime>0</TotalTime>
  <Words>4015</Words>
  <Application>Microsoft Office PowerPoint</Application>
  <PresentationFormat>Widescreen</PresentationFormat>
  <Paragraphs>174</Paragraphs>
  <Slides>21</Slides>
  <Notes>17</Notes>
  <HiddenSlides>3</HiddenSlides>
  <MMClips>0</MMClips>
  <ScaleCrop>false</ScaleCrop>
  <HeadingPairs>
    <vt:vector size="6" baseType="variant">
      <vt:variant>
        <vt:lpstr>Fonts Used</vt:lpstr>
      </vt:variant>
      <vt:variant>
        <vt:i4>17</vt:i4>
      </vt:variant>
      <vt:variant>
        <vt:lpstr>Theme</vt:lpstr>
      </vt:variant>
      <vt:variant>
        <vt:i4>1</vt:i4>
      </vt:variant>
      <vt:variant>
        <vt:lpstr>Slide Titles</vt:lpstr>
      </vt:variant>
      <vt:variant>
        <vt:i4>21</vt:i4>
      </vt:variant>
    </vt:vector>
  </HeadingPairs>
  <TitlesOfParts>
    <vt:vector size="39" baseType="lpstr">
      <vt:lpstr>Adobe Arabic</vt:lpstr>
      <vt:lpstr>Arial</vt:lpstr>
      <vt:lpstr>B Badr</vt:lpstr>
      <vt:lpstr>B Majid Shadow</vt:lpstr>
      <vt:lpstr>B Mitra</vt:lpstr>
      <vt:lpstr>B Tehran</vt:lpstr>
      <vt:lpstr>B Titr</vt:lpstr>
      <vt:lpstr>B Yagut</vt:lpstr>
      <vt:lpstr>Calibri</vt:lpstr>
      <vt:lpstr>Georgia</vt:lpstr>
      <vt:lpstr>Mitr</vt:lpstr>
      <vt:lpstr>Noto Sans Symbols</vt:lpstr>
      <vt:lpstr>Sakkal Majalla</vt:lpstr>
      <vt:lpstr>Traditional Arabic</vt:lpstr>
      <vt:lpstr>Trebuchet MS</vt:lpstr>
      <vt:lpstr>Verdana</vt:lpstr>
      <vt:lpstr>Wingdings 3</vt:lpstr>
      <vt:lpstr>Facet</vt:lpstr>
      <vt:lpstr>مکتب تربیتی اسلام</vt:lpstr>
      <vt:lpstr>در این جلسه ...</vt:lpstr>
      <vt:lpstr>مقدمه</vt:lpstr>
      <vt:lpstr>گناه و آثار سوء آن</vt:lpstr>
      <vt:lpstr>پشیمانی از گناه</vt:lpstr>
      <vt:lpstr>آثار گناه</vt:lpstr>
      <vt:lpstr>کوچک شمردن گناه </vt:lpstr>
      <vt:lpstr>رواج برخی معاصی نظیر زنا، شرب خمر، روزه خواری</vt:lpstr>
      <vt:lpstr>تناسب عذاب خلد با انجام معاصی</vt:lpstr>
      <vt:lpstr>آثار سوء گناه در روح انسان</vt:lpstr>
      <vt:lpstr>چگونگی برخورد با گنه کاران</vt:lpstr>
      <vt:lpstr>همنشینی با گناهکاران و آثار آن</vt:lpstr>
      <vt:lpstr>نهی از همنشینی با گناهکاران و آثار آن برای انسان</vt:lpstr>
      <vt:lpstr>نمونه هایی از منکَرها و معروف های به هم آمیخته شده</vt:lpstr>
      <vt:lpstr>نمونه هایی از اثرات بلند مدت</vt:lpstr>
      <vt:lpstr>قانون گذار حقیقی</vt:lpstr>
      <vt:lpstr>کم کاری در امر به معروف و نهی از منکر و آسان گیری در قبال گناهکاران</vt:lpstr>
      <vt:lpstr>املاء و استدراج خداوند برای کافران و گناهکاران </vt:lpstr>
      <vt:lpstr> مستضعفین و ضلال </vt:lpstr>
      <vt:lpstr>روش صحیح امر به معروف و نهی از منکر و میزان ارتباط لازم برای تأثیرگذاری مثبت روی مخاطب گناهکار </vt:lpstr>
      <vt:lpstr>در این جلسه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کلاس تربیت دینی (جلسۀ سی و چهارم)</dc:title>
  <dc:creator>Hamidreza Ahmadian</dc:creator>
  <cp:lastModifiedBy>Hamidreza Ahmadian</cp:lastModifiedBy>
  <cp:revision>33</cp:revision>
  <dcterms:created xsi:type="dcterms:W3CDTF">2017-01-15T18:42:42Z</dcterms:created>
  <dcterms:modified xsi:type="dcterms:W3CDTF">2017-12-18T16:33:16Z</dcterms:modified>
</cp:coreProperties>
</file>