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sldIdLst>
    <p:sldId id="257" r:id="rId2"/>
    <p:sldId id="258" r:id="rId3"/>
    <p:sldId id="273" r:id="rId4"/>
    <p:sldId id="274" r:id="rId5"/>
    <p:sldId id="275" r:id="rId6"/>
    <p:sldId id="276" r:id="rId7"/>
    <p:sldId id="277" r:id="rId8"/>
    <p:sldId id="270" r:id="rId9"/>
    <p:sldId id="279" r:id="rId10"/>
    <p:sldId id="259" r:id="rId11"/>
    <p:sldId id="260" r:id="rId12"/>
    <p:sldId id="261" r:id="rId13"/>
    <p:sldId id="262" r:id="rId14"/>
    <p:sldId id="263" r:id="rId15"/>
    <p:sldId id="264" r:id="rId16"/>
    <p:sldId id="265" r:id="rId17"/>
    <p:sldId id="281" r:id="rId18"/>
    <p:sldId id="266" r:id="rId19"/>
    <p:sldId id="267" r:id="rId20"/>
    <p:sldId id="268" r:id="rId21"/>
    <p:sldId id="269" r:id="rId22"/>
    <p:sldId id="280" r:id="rId23"/>
    <p:sldId id="271" r:id="rId24"/>
    <p:sldId id="27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عنوان" id="{83CAF145-67E2-4B2E-A217-0F7154C50D9C}">
          <p14:sldIdLst>
            <p14:sldId id="257"/>
          </p14:sldIdLst>
        </p14:section>
        <p14:section name="خلاصه جلسه قبل" id="{CF886C03-A84A-4EC1-907D-69364902CC7C}">
          <p14:sldIdLst/>
        </p14:section>
        <p14:section name="مباحث این جلسه" id="{A7A8F69C-C0EF-4C33-8CD4-3A0722C2798F}">
          <p14:sldIdLst>
            <p14:sldId id="258"/>
            <p14:sldId id="273"/>
            <p14:sldId id="274"/>
            <p14:sldId id="275"/>
            <p14:sldId id="276"/>
            <p14:sldId id="277"/>
            <p14:sldId id="270"/>
            <p14:sldId id="279"/>
            <p14:sldId id="259"/>
            <p14:sldId id="260"/>
            <p14:sldId id="261"/>
            <p14:sldId id="262"/>
            <p14:sldId id="263"/>
            <p14:sldId id="264"/>
            <p14:sldId id="265"/>
            <p14:sldId id="281"/>
            <p14:sldId id="266"/>
            <p14:sldId id="267"/>
            <p14:sldId id="268"/>
            <p14:sldId id="269"/>
            <p14:sldId id="280"/>
            <p14:sldId id="271"/>
          </p14:sldIdLst>
        </p14:section>
        <p14:section name="جمع بندی" id="{9CD56971-F431-46AA-9906-40C15B34AB6D}">
          <p14:sldIdLst>
            <p14:sldId id="272"/>
          </p14:sldIdLst>
        </p14:section>
        <p14:section name="کار در هفته" id="{E19B7265-B780-4A19-8E52-7C07A96CA2DA}">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hmadian" initials="HA" lastIdx="27" clrIdx="0">
    <p:extLst>
      <p:ext uri="{19B8F6BF-5375-455C-9EA6-DF929625EA0E}">
        <p15:presenceInfo xmlns:p15="http://schemas.microsoft.com/office/powerpoint/2012/main" userId="ahmadian" providerId="None"/>
      </p:ext>
    </p:extLst>
  </p:cmAuthor>
  <p:cmAuthor id="2" name="Windows User" initials="WU" lastIdx="3" clrIdx="1">
    <p:extLst>
      <p:ext uri="{19B8F6BF-5375-455C-9EA6-DF929625EA0E}">
        <p15:presenceInfo xmlns:p15="http://schemas.microsoft.com/office/powerpoint/2012/main" userId="Windows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31" autoAdjust="0"/>
    <p:restoredTop sz="81156" autoAdjust="0"/>
  </p:normalViewPr>
  <p:slideViewPr>
    <p:cSldViewPr snapToGrid="0">
      <p:cViewPr varScale="1">
        <p:scale>
          <a:sx n="94" d="100"/>
          <a:sy n="94" d="100"/>
        </p:scale>
        <p:origin x="111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6-12-12T22:03:26.637" idx="3">
    <p:pos x="10" y="10"/>
    <p:text>به نظرم روی سیر مبحث باید کار شود. سیر عقلی تقیه و کتمان باید برجسته شود و بعد سیر روایی آن بیان شود.</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16-12-12T20:40:33.291" idx="1">
    <p:pos x="10" y="10"/>
    <p:text>در عنوان اسلاید این هست که جشن هم هست، اما در اسلاید ها مطلبی ندارد</p:text>
    <p:extLst>
      <p:ext uri="{C676402C-5697-4E1C-873F-D02D1690AC5C}">
        <p15:threadingInfo xmlns:p15="http://schemas.microsoft.com/office/powerpoint/2012/main" timeZoneBias="-60"/>
      </p:ext>
    </p:extLst>
  </p:cm>
  <p:cm authorId="2" dt="2016-12-12T21:16:22.659" idx="2">
    <p:pos x="146" y="146"/>
    <p:text>دروغ مصلحتی چی؟ قرار است که بگیم؟</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AB6EEC-5ED1-4EBD-B7F2-B706A6BE7F3C}" type="datetimeFigureOut">
              <a:rPr lang="en-US" smtClean="0"/>
              <a:t>12/18/2017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EC810D-5A90-4787-9BCE-FD430E0AAD09}" type="slidenum">
              <a:rPr lang="en-US" smtClean="0"/>
              <a:t>‹#›</a:t>
            </a:fld>
            <a:endParaRPr lang="en-US"/>
          </a:p>
        </p:txBody>
      </p:sp>
    </p:spTree>
    <p:extLst>
      <p:ext uri="{BB962C8B-B14F-4D97-AF65-F5344CB8AC3E}">
        <p14:creationId xmlns:p14="http://schemas.microsoft.com/office/powerpoint/2010/main" val="2641518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r" rtl="1">
              <a:spcBef>
                <a:spcPts val="0"/>
              </a:spcBef>
              <a:buNone/>
            </a:pPr>
            <a:r>
              <a:rPr lang="fa-IR" sz="1200" b="0" i="0" u="none" strike="noStrike" cap="none" baseline="0" dirty="0" smtClean="0">
                <a:solidFill>
                  <a:schemeClr val="dk1"/>
                </a:solidFill>
                <a:latin typeface="Calibri"/>
                <a:ea typeface="Calibri"/>
                <a:cs typeface="Calibri"/>
                <a:sym typeface="Calibri"/>
              </a:rPr>
              <a:t>شروع کلاس با </a:t>
            </a:r>
            <a:r>
              <a:rPr lang="fa-IR" sz="1200" b="0" i="0" u="none" strike="noStrike" cap="none" baseline="0" smtClean="0">
                <a:solidFill>
                  <a:schemeClr val="dk1"/>
                </a:solidFill>
                <a:latin typeface="Calibri"/>
                <a:ea typeface="Calibri"/>
                <a:cs typeface="Calibri"/>
                <a:sym typeface="Calibri"/>
              </a:rPr>
              <a:t>دعای فرج</a:t>
            </a:r>
            <a:endParaRPr lang="fa-IR" sz="1200" b="0" i="0" u="none" strike="noStrike" cap="none" baseline="0" dirty="0" smtClean="0">
              <a:solidFill>
                <a:schemeClr val="dk1"/>
              </a:solidFill>
              <a:latin typeface="Calibri"/>
              <a:ea typeface="Calibri"/>
              <a:cs typeface="Calibri"/>
              <a:sym typeface="Calibri"/>
            </a:endParaRPr>
          </a:p>
        </p:txBody>
      </p:sp>
      <p:sp>
        <p:nvSpPr>
          <p:cNvPr id="148" name="Shape 148"/>
          <p:cNvSpPr txBox="1">
            <a:spLocks noGrp="1"/>
          </p:cNvSpPr>
          <p:nvPr>
            <p:ph type="sldNum" idx="12"/>
          </p:nvPr>
        </p:nvSpPr>
        <p:spPr>
          <a:xfrm>
            <a:off x="1588" y="8685213"/>
            <a:ext cx="2971799" cy="458786"/>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fld id="{00000000-1234-1234-1234-123412341234}" type="slidenum">
              <a:rPr lang="ar" sz="1200" b="0" i="0" u="none" strike="noStrike" cap="none" baseline="0">
                <a:solidFill>
                  <a:schemeClr val="dk1"/>
                </a:solidFill>
                <a:latin typeface="Calibri"/>
                <a:ea typeface="Calibri"/>
                <a:cs typeface="Calibri"/>
                <a:sym typeface="Calibri"/>
              </a:rPr>
              <a:t>1</a:t>
            </a:fld>
            <a:endParaRPr lang="a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20310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59" name="Shape 15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01146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66" name="Shape 16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029590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742950" lvl="1" indent="-277876" algn="r" rtl="1">
              <a:lnSpc>
                <a:spcPct val="120000"/>
              </a:lnSpc>
              <a:spcBef>
                <a:spcPts val="1000"/>
              </a:spcBef>
              <a:buClr>
                <a:schemeClr val="accent1"/>
              </a:buClr>
              <a:buSzPct val="100000"/>
              <a:buFont typeface="Noto Sans Symbols"/>
              <a:buChar char="▶"/>
            </a:pPr>
            <a:r>
              <a:rPr lang="fa-IR" sz="1800" dirty="0">
                <a:solidFill>
                  <a:srgbClr val="3F3F3F"/>
                </a:solidFill>
                <a:latin typeface="Arial"/>
                <a:ea typeface="Arial"/>
                <a:cs typeface="Arial"/>
                <a:sym typeface="Arial"/>
              </a:rPr>
              <a:t>تبری در خیلی از وقتها فقط بایستی عملِ قلب باشد. بروز ظاهر نداشته باشد و لذا می بایست همراه تقیه باشد</a:t>
            </a:r>
          </a:p>
        </p:txBody>
      </p:sp>
      <p:sp>
        <p:nvSpPr>
          <p:cNvPr id="173" name="Shape 17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984787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lgn="r" rtl="1">
              <a:spcBef>
                <a:spcPts val="0"/>
              </a:spcBef>
              <a:buNone/>
            </a:pPr>
            <a:endParaRPr lang="fa-IR" dirty="0" smtClean="0"/>
          </a:p>
          <a:p>
            <a:pPr lvl="0" algn="r" rtl="1">
              <a:spcBef>
                <a:spcPts val="0"/>
              </a:spcBef>
              <a:buNone/>
            </a:pPr>
            <a:r>
              <a:rPr lang="fa-IR" dirty="0" smtClean="0"/>
              <a:t>... کسی که امر ما را بی مهابا بیان کند مانند مرتد به آن است </a:t>
            </a:r>
            <a:endParaRPr dirty="0"/>
          </a:p>
        </p:txBody>
      </p:sp>
      <p:sp>
        <p:nvSpPr>
          <p:cNvPr id="180" name="Shape 18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934041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lgn="r" rtl="1">
              <a:spcBef>
                <a:spcPts val="0"/>
              </a:spcBef>
              <a:buNone/>
            </a:pPr>
            <a:r>
              <a:rPr lang="fa-IR" dirty="0" smtClean="0"/>
              <a:t>علی بن یقطین وزیر هارون</a:t>
            </a:r>
            <a:r>
              <a:rPr lang="fa-IR" baseline="0" dirty="0" smtClean="0"/>
              <a:t> و</a:t>
            </a:r>
            <a:r>
              <a:rPr lang="fa-IR" dirty="0" smtClean="0"/>
              <a:t> شخص دوم ممکلت بود، اما در حقیقت، مطیع محض امام کاظم علیه السلام و شیعه آن حضرت بود</a:t>
            </a:r>
          </a:p>
          <a:p>
            <a:pPr lvl="0" algn="r" rtl="1">
              <a:spcBef>
                <a:spcPts val="0"/>
              </a:spcBef>
              <a:buNone/>
            </a:pPr>
            <a:r>
              <a:rPr lang="fa-IR" dirty="0" smtClean="0"/>
              <a:t>امام موسی بن جعفر علیه السلام دستور داده بود که علی بن یقطین در جاهای خلوت و دور از اغیار،طبق روش اهل سنت وضو بسازد. به هارون خبر داده بودند که علی بن یقطین شیعه است و دلیل آن طرز وضو گرفتن است. روزی هارون تصمیم گرفت که طرز وضو گرفتن علی بن یقطین را ببیند. مخفیانه تماشاگر وضوی او شد و دید که او به روش اهل سنت وضومی گیرد و کسی هم نزد او نیست.</a:t>
            </a:r>
          </a:p>
          <a:p>
            <a:pPr lvl="0" algn="r" rtl="1">
              <a:spcBef>
                <a:spcPts val="0"/>
              </a:spcBef>
              <a:buNone/>
            </a:pPr>
            <a:r>
              <a:rPr lang="fa-IR" dirty="0" smtClean="0"/>
              <a:t>از این جهت یقین پیدا کرد که علی بن یقطین شیعه نیست، قسم خورد که حرف دیگران را درباره او باور نکند.</a:t>
            </a:r>
            <a:r>
              <a:rPr lang="fa-IR" baseline="0" dirty="0" smtClean="0"/>
              <a:t> </a:t>
            </a:r>
            <a:r>
              <a:rPr lang="fa-IR" dirty="0" smtClean="0"/>
              <a:t>بعد، موسی بن جعفر علیه السلام به او گفت از این به بعد، به روش شیعه وضو بگیرد.</a:t>
            </a:r>
          </a:p>
          <a:p>
            <a:pPr lvl="0" algn="r" rtl="1">
              <a:spcBef>
                <a:spcPts val="0"/>
              </a:spcBef>
              <a:buNone/>
            </a:pPr>
            <a:endParaRPr lang="fa-IR" dirty="0" smtClean="0"/>
          </a:p>
          <a:p>
            <a:pPr lvl="0" algn="r" rtl="1">
              <a:spcBef>
                <a:spcPts val="0"/>
              </a:spcBef>
              <a:buNone/>
            </a:pPr>
            <a:endParaRPr lang="fa-IR" dirty="0" smtClean="0"/>
          </a:p>
          <a:p>
            <a:pPr lvl="0" algn="r" rtl="1">
              <a:spcBef>
                <a:spcPts val="0"/>
              </a:spcBef>
              <a:buNone/>
            </a:pPr>
            <a:r>
              <a:rPr lang="fa-IR" dirty="0" smtClean="0"/>
              <a:t>باب </a:t>
            </a:r>
            <a:r>
              <a:rPr lang="fa-IR" dirty="0"/>
              <a:t>سوال کردن یک سنی را نبندیم. </a:t>
            </a:r>
          </a:p>
          <a:p>
            <a:pPr lvl="0" algn="r" rtl="1">
              <a:spcBef>
                <a:spcPts val="0"/>
              </a:spcBef>
              <a:buNone/>
            </a:pPr>
            <a:endParaRPr dirty="0"/>
          </a:p>
          <a:p>
            <a:pPr lvl="0" algn="r" rtl="1">
              <a:spcBef>
                <a:spcPts val="0"/>
              </a:spcBef>
              <a:buNone/>
            </a:pPr>
            <a:r>
              <a:rPr lang="fa-IR" dirty="0"/>
              <a:t>اما ما از از او سوال نپرسیم بگزاریم وی از ما سوال بپرسد. </a:t>
            </a:r>
          </a:p>
        </p:txBody>
      </p:sp>
      <p:sp>
        <p:nvSpPr>
          <p:cNvPr id="187" name="Shape 18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03039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4" name="Shape 194"/>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lgn="r" rtl="1">
              <a:spcBef>
                <a:spcPts val="0"/>
              </a:spcBef>
              <a:buNone/>
            </a:pPr>
            <a:r>
              <a:rPr lang="fa-IR" dirty="0"/>
              <a:t>عمده افراد از روایت اینگونه برداشت می کنند که شعیان برای اینکه مومن خوبی باشند باید این ۵ کار را انجام بدهند.</a:t>
            </a:r>
          </a:p>
          <a:p>
            <a:pPr lvl="0" algn="r" rtl="1">
              <a:spcBef>
                <a:spcPts val="0"/>
              </a:spcBef>
              <a:buNone/>
            </a:pPr>
            <a:endParaRPr dirty="0"/>
          </a:p>
          <a:p>
            <a:pPr lvl="0" algn="r" rtl="1">
              <a:spcBef>
                <a:spcPts val="0"/>
              </a:spcBef>
              <a:buNone/>
            </a:pPr>
            <a:r>
              <a:rPr lang="fa-IR" dirty="0"/>
              <a:t>اما بیشتر به نظر می آید که منظور این باشد که شیعه در ظاهرش، در رفت و آمدش خیلی با سنی فرق نبایستی داشته باشد. رفت و آمد معمولی خود را با آنها داشته باشد که نکند آنها برداشهایی اشتباه از ما داشته باشند و یا ما از آنها برداشت اشتباه داشته باشیم. </a:t>
            </a:r>
            <a:endParaRPr dirty="0"/>
          </a:p>
          <a:p>
            <a:pPr lvl="0" algn="r" rtl="1">
              <a:spcBef>
                <a:spcPts val="0"/>
              </a:spcBef>
              <a:buNone/>
            </a:pPr>
            <a:r>
              <a:rPr lang="fa-IR" dirty="0"/>
              <a:t>اما شیعایان با نشانه هایی که بسیار پنهان هستند از بقیه تمیز داده می شوند. </a:t>
            </a:r>
          </a:p>
          <a:p>
            <a:pPr lvl="0" algn="r" rtl="1">
              <a:spcBef>
                <a:spcPts val="0"/>
              </a:spcBef>
              <a:buNone/>
            </a:pPr>
            <a:endParaRPr dirty="0"/>
          </a:p>
          <a:p>
            <a:pPr lvl="0" algn="r" rtl="1">
              <a:spcBef>
                <a:spcPts val="0"/>
              </a:spcBef>
              <a:buNone/>
            </a:pPr>
            <a:endParaRPr dirty="0"/>
          </a:p>
          <a:p>
            <a:pPr lvl="0" algn="r" rtl="1">
              <a:spcBef>
                <a:spcPts val="0"/>
              </a:spcBef>
              <a:buNone/>
            </a:pPr>
            <a:r>
              <a:rPr lang="fa-IR" dirty="0"/>
              <a:t>در آمریکا در قطار شهری بودم و یک فردی کنارم نشست. گفت شیعه هستی؟ گفتم بله. گفت از انگشترت فهمیدم :). </a:t>
            </a:r>
          </a:p>
          <a:p>
            <a:pPr lvl="0" algn="r" rtl="1">
              <a:spcBef>
                <a:spcPts val="0"/>
              </a:spcBef>
              <a:buNone/>
            </a:pPr>
            <a:endParaRPr dirty="0"/>
          </a:p>
          <a:p>
            <a:pPr lvl="0" algn="r" rtl="1">
              <a:spcBef>
                <a:spcPts val="0"/>
              </a:spcBef>
              <a:buNone/>
            </a:pPr>
            <a:r>
              <a:rPr lang="fa-IR" dirty="0"/>
              <a:t>اهل بیت قصد داشتند در این حدیث ۲ موضوع را آموزش دهند.  با اهل تسنن تقیه کنید. یعنی پیشفرض این است. اما بعد شیعیان همدیگر را اینطور می شناسند. در حج همدیگر را نمی شناسند اما در اربعین می شناسند. در نماز همدیگری را نمی شناسند اما در بسم الله همراه با جهر همدیگر را می شناسند. در بی انگشتری هم دیگر را نمی شناسند اما با انگشتر عقیق در دست راست همدیگر را می شناسند. در نماز عادی همدیگر را نمی شناسند اما با جای پیشانی و یا استفاده از مُهر همدیگر را می </a:t>
            </a:r>
            <a:r>
              <a:rPr lang="fa-IR" dirty="0" smtClean="0"/>
              <a:t>شناسند</a:t>
            </a:r>
            <a:endParaRPr lang="fa-IR" dirty="0"/>
          </a:p>
        </p:txBody>
      </p:sp>
      <p:sp>
        <p:nvSpPr>
          <p:cNvPr id="195" name="Shape 195"/>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15</a:t>
            </a:fld>
            <a:endParaRPr lang="fa-IR"/>
          </a:p>
        </p:txBody>
      </p:sp>
    </p:spTree>
    <p:extLst>
      <p:ext uri="{BB962C8B-B14F-4D97-AF65-F5344CB8AC3E}">
        <p14:creationId xmlns:p14="http://schemas.microsoft.com/office/powerpoint/2010/main" val="10608994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rtl="1">
              <a:spcBef>
                <a:spcPts val="0"/>
              </a:spcBef>
              <a:buNone/>
            </a:pPr>
            <a:r>
              <a:rPr lang="fa-IR"/>
              <a:t>طُرق در موضوع تقیه و کتمان و یا  جدل وجود دارد</a:t>
            </a:r>
          </a:p>
          <a:p>
            <a:pPr lvl="0" rtl="1">
              <a:spcBef>
                <a:spcPts val="0"/>
              </a:spcBef>
              <a:buNone/>
            </a:pPr>
            <a:endParaRPr/>
          </a:p>
          <a:p>
            <a:pPr lvl="0" rtl="1">
              <a:spcBef>
                <a:spcPts val="0"/>
              </a:spcBef>
              <a:buNone/>
            </a:pPr>
            <a:r>
              <a:rPr lang="fa-IR"/>
              <a:t>می شود که آدم اول چیزی را مطرح کند ، حرفی را که نباید بگوید را بگویید و سپس در صورت نیاز جواب فرد مقابل را هم بدهد</a:t>
            </a:r>
          </a:p>
          <a:p>
            <a:pPr lvl="0" rtl="1">
              <a:spcBef>
                <a:spcPts val="0"/>
              </a:spcBef>
              <a:buNone/>
            </a:pPr>
            <a:r>
              <a:rPr lang="fa-IR"/>
              <a:t>می شود که آدم اول چیزی را مطرح کند ، حرفی را که نباید بگوید را بگوید. اما دیگر جواب دهد</a:t>
            </a:r>
          </a:p>
          <a:p>
            <a:pPr lvl="0" rtl="1">
              <a:spcBef>
                <a:spcPts val="0"/>
              </a:spcBef>
              <a:buNone/>
            </a:pPr>
            <a:r>
              <a:rPr lang="fa-IR"/>
              <a:t>می شود که آدم اول چیزی را مطرح کند ، حرفی را که نباید بگوید را بگویید را اصلاً از ابتدا نگویید. العاقل یکفی بالاشاره. عمده افراد ذهنیت و دیدگاه من را می دانند. رفتار و نگاه عادی من مبیّن است در صورت لزوم می توانند رجوع کنند و سوال بپرسند. </a:t>
            </a:r>
          </a:p>
          <a:p>
            <a:pPr lvl="0" rtl="1">
              <a:spcBef>
                <a:spcPts val="0"/>
              </a:spcBef>
              <a:buNone/>
            </a:pPr>
            <a:endParaRPr/>
          </a:p>
          <a:p>
            <a:pPr lvl="0" rtl="1">
              <a:spcBef>
                <a:spcPts val="0"/>
              </a:spcBef>
              <a:buClr>
                <a:schemeClr val="dk1"/>
              </a:buClr>
              <a:buSzPct val="91666"/>
              <a:buFont typeface="Arial"/>
              <a:buNone/>
            </a:pPr>
            <a:endParaRPr/>
          </a:p>
        </p:txBody>
      </p:sp>
      <p:sp>
        <p:nvSpPr>
          <p:cNvPr id="202" name="Shape 20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964897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1">
              <a:spcBef>
                <a:spcPts val="0"/>
              </a:spcBef>
              <a:buClr>
                <a:schemeClr val="dk1"/>
              </a:buClr>
              <a:buSzPct val="91666"/>
              <a:buFont typeface="Arial"/>
              <a:buNone/>
            </a:pPr>
            <a:endParaRPr/>
          </a:p>
        </p:txBody>
      </p:sp>
      <p:sp>
        <p:nvSpPr>
          <p:cNvPr id="258" name="Shape 25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900353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09" name="Shape 20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89736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16" name="Shape 21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86243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52" name="Shape 15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408088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lgn="r" rtl="1">
              <a:lnSpc>
                <a:spcPct val="115000"/>
              </a:lnSpc>
              <a:spcBef>
                <a:spcPts val="0"/>
              </a:spcBef>
              <a:buClr>
                <a:schemeClr val="dk1"/>
              </a:buClr>
              <a:buSzPct val="73333"/>
              <a:buFont typeface="Arial"/>
              <a:buNone/>
            </a:pPr>
            <a:r>
              <a:rPr lang="fa-IR" sz="1500" b="1" dirty="0" smtClean="0">
                <a:latin typeface="Traditional Arabic"/>
                <a:ea typeface="Traditional Arabic"/>
                <a:cs typeface="Traditional Arabic"/>
                <a:sym typeface="Traditional Arabic"/>
              </a:rPr>
              <a:t>شنيدم امام صادق </a:t>
            </a:r>
            <a:r>
              <a:rPr lang="fa-IR" sz="1500" b="1" dirty="0">
                <a:latin typeface="Traditional Arabic"/>
                <a:ea typeface="Traditional Arabic"/>
                <a:cs typeface="Traditional Arabic"/>
                <a:sym typeface="Traditional Arabic"/>
              </a:rPr>
              <a:t>(ع ) </a:t>
            </a:r>
            <a:r>
              <a:rPr lang="fa-IR" sz="1500" b="1" dirty="0" smtClean="0">
                <a:latin typeface="Traditional Arabic"/>
                <a:ea typeface="Traditional Arabic"/>
                <a:cs typeface="Traditional Arabic"/>
                <a:sym typeface="Traditional Arabic"/>
              </a:rPr>
              <a:t>م ي ف رم ود</a:t>
            </a:r>
            <a:r>
              <a:rPr lang="fa-IR" sz="1500" b="1" dirty="0">
                <a:latin typeface="Traditional Arabic"/>
                <a:ea typeface="Traditional Arabic"/>
                <a:cs typeface="Traditional Arabic"/>
                <a:sym typeface="Traditional Arabic"/>
              </a:rPr>
              <a:t>: </a:t>
            </a:r>
            <a:r>
              <a:rPr lang="fa-IR" sz="1500" b="1" dirty="0" smtClean="0">
                <a:latin typeface="Traditional Arabic"/>
                <a:ea typeface="Traditional Arabic"/>
                <a:cs typeface="Traditional Arabic"/>
                <a:sym typeface="Traditional Arabic"/>
              </a:rPr>
              <a:t>ت ح م ل ام ر م ا ت ن ه ا ب ت ص دي ق </a:t>
            </a:r>
            <a:r>
              <a:rPr lang="fa-IR" sz="1500" b="1" dirty="0">
                <a:latin typeface="Traditional Arabic"/>
                <a:ea typeface="Traditional Arabic"/>
                <a:cs typeface="Traditional Arabic"/>
                <a:sym typeface="Traditional Arabic"/>
              </a:rPr>
              <a:t>و </a:t>
            </a:r>
            <a:r>
              <a:rPr lang="fa-IR" sz="1500" b="1" dirty="0" smtClean="0">
                <a:latin typeface="Traditional Arabic"/>
                <a:ea typeface="Traditional Arabic"/>
                <a:cs typeface="Traditional Arabic"/>
                <a:sym typeface="Traditional Arabic"/>
              </a:rPr>
              <a:t>پ ذي رف ت ن </a:t>
            </a:r>
            <a:r>
              <a:rPr lang="fa-IR" sz="1500" b="1" dirty="0">
                <a:latin typeface="Traditional Arabic"/>
                <a:ea typeface="Traditional Arabic"/>
                <a:cs typeface="Traditional Arabic"/>
                <a:sym typeface="Traditional Arabic"/>
              </a:rPr>
              <a:t>آن </a:t>
            </a:r>
            <a:r>
              <a:rPr lang="fa-IR" sz="1500" b="1" dirty="0" smtClean="0">
                <a:latin typeface="Traditional Arabic"/>
                <a:ea typeface="Traditional Arabic"/>
                <a:cs typeface="Traditional Arabic"/>
                <a:sym typeface="Traditional Arabic"/>
              </a:rPr>
              <a:t>ن ي س ت </a:t>
            </a:r>
            <a:r>
              <a:rPr lang="fa-IR" sz="1500" b="1" dirty="0">
                <a:latin typeface="Traditional Arabic"/>
                <a:ea typeface="Traditional Arabic"/>
                <a:cs typeface="Traditional Arabic"/>
                <a:sym typeface="Traditional Arabic"/>
              </a:rPr>
              <a:t>، از </a:t>
            </a:r>
            <a:r>
              <a:rPr lang="fa-IR" sz="1500" b="1" dirty="0" smtClean="0">
                <a:latin typeface="Traditional Arabic"/>
                <a:ea typeface="Traditional Arabic"/>
                <a:cs typeface="Traditional Arabic"/>
                <a:sym typeface="Traditional Arabic"/>
              </a:rPr>
              <a:t>ج م له </a:t>
            </a:r>
            <a:r>
              <a:rPr lang="fa-IR" sz="1500" b="1" dirty="0">
                <a:latin typeface="Traditional Arabic"/>
                <a:ea typeface="Traditional Arabic"/>
                <a:cs typeface="Traditional Arabic"/>
                <a:sym typeface="Traditional Arabic"/>
              </a:rPr>
              <a:t>تحمل امر ما پنهان دارى و نگهداشتن آن از نا اهلش باشد. بشيعيان ما سلام برسان و بآنها بگو: خدا رحمت كند بنده اى را كه دوستى مردم (مخالفين ما) را بسوى خود كشاند، آنچه را </a:t>
            </a:r>
            <a:r>
              <a:rPr lang="fa-IR" sz="1500" b="1" dirty="0" smtClean="0">
                <a:latin typeface="Traditional Arabic"/>
                <a:ea typeface="Traditional Arabic"/>
                <a:cs typeface="Traditional Arabic"/>
                <a:sym typeface="Traditional Arabic"/>
              </a:rPr>
              <a:t>ميفهمند </a:t>
            </a:r>
            <a:r>
              <a:rPr lang="fa-IR" sz="1500" b="1" dirty="0">
                <a:latin typeface="Traditional Arabic"/>
                <a:ea typeface="Traditional Arabic"/>
                <a:cs typeface="Traditional Arabic"/>
                <a:sym typeface="Traditional Arabic"/>
              </a:rPr>
              <a:t>بآنها بگوئيد و آنچه را نمى پذيرند از آنها بپوشيد. سپس فرمود: بخدا كسى </a:t>
            </a:r>
            <a:r>
              <a:rPr lang="fa-IR" sz="1500" b="1" dirty="0" smtClean="0">
                <a:latin typeface="Traditional Arabic"/>
                <a:ea typeface="Traditional Arabic"/>
                <a:cs typeface="Traditional Arabic"/>
                <a:sym typeface="Traditional Arabic"/>
              </a:rPr>
              <a:t>كه بجنگ ما برخاسته زحمتش براى ما </a:t>
            </a:r>
            <a:r>
              <a:rPr lang="fa-IR" sz="1500" b="1" dirty="0">
                <a:latin typeface="Traditional Arabic"/>
                <a:ea typeface="Traditional Arabic"/>
                <a:cs typeface="Traditional Arabic"/>
                <a:sym typeface="Traditional Arabic"/>
              </a:rPr>
              <a:t>از </a:t>
            </a:r>
            <a:r>
              <a:rPr lang="fa-IR" sz="1500" b="1" dirty="0" smtClean="0">
                <a:latin typeface="Traditional Arabic"/>
                <a:ea typeface="Traditional Arabic"/>
                <a:cs typeface="Traditional Arabic"/>
                <a:sym typeface="Traditional Arabic"/>
              </a:rPr>
              <a:t>كسی كه</a:t>
            </a:r>
            <a:r>
              <a:rPr lang="fa-IR" sz="1500" b="1" baseline="0" dirty="0" smtClean="0">
                <a:latin typeface="Traditional Arabic"/>
                <a:ea typeface="Traditional Arabic"/>
                <a:cs typeface="Traditional Arabic"/>
                <a:sym typeface="Traditional Arabic"/>
              </a:rPr>
              <a:t> </a:t>
            </a:r>
            <a:r>
              <a:rPr lang="fa-IR" sz="1500" b="1" dirty="0" smtClean="0">
                <a:latin typeface="Traditional Arabic"/>
                <a:ea typeface="Traditional Arabic"/>
                <a:cs typeface="Traditional Arabic"/>
                <a:sym typeface="Traditional Arabic"/>
              </a:rPr>
              <a:t>چيزي را كه نمي خواهيم </a:t>
            </a:r>
            <a:r>
              <a:rPr lang="fa-IR" sz="1500" b="1" dirty="0">
                <a:latin typeface="Traditional Arabic"/>
                <a:ea typeface="Traditional Arabic"/>
                <a:cs typeface="Traditional Arabic"/>
                <a:sym typeface="Traditional Arabic"/>
              </a:rPr>
              <a:t>از </a:t>
            </a:r>
            <a:r>
              <a:rPr lang="fa-IR" sz="1500" b="1" dirty="0" smtClean="0">
                <a:latin typeface="Traditional Arabic"/>
                <a:ea typeface="Traditional Arabic"/>
                <a:cs typeface="Traditional Arabic"/>
                <a:sym typeface="Traditional Arabic"/>
              </a:rPr>
              <a:t>قول ما مي گويد بيشتر </a:t>
            </a:r>
            <a:r>
              <a:rPr lang="fa-IR" sz="1500" b="1" dirty="0">
                <a:latin typeface="Traditional Arabic"/>
                <a:ea typeface="Traditional Arabic"/>
                <a:cs typeface="Traditional Arabic"/>
                <a:sym typeface="Traditional Arabic"/>
              </a:rPr>
              <a:t>نيست . چون دانستيد كسى (امر امامت و احاديث مخصوص ما را) فاش ميكند، نزدش رويد و او را از آن باز داريد، اگر بپذيرفت چه بهتر و </a:t>
            </a:r>
            <a:r>
              <a:rPr lang="fa-IR" sz="1500" b="1" dirty="0" smtClean="0">
                <a:latin typeface="Traditional Arabic"/>
                <a:ea typeface="Traditional Arabic"/>
                <a:cs typeface="Traditional Arabic"/>
                <a:sym typeface="Traditional Arabic"/>
              </a:rPr>
              <a:t>گ رن ه ك س ى </a:t>
            </a:r>
            <a:r>
              <a:rPr lang="fa-IR" sz="1500" b="1" dirty="0">
                <a:latin typeface="Traditional Arabic"/>
                <a:ea typeface="Traditional Arabic"/>
                <a:cs typeface="Traditional Arabic"/>
                <a:sym typeface="Traditional Arabic"/>
              </a:rPr>
              <a:t>را </a:t>
            </a:r>
            <a:r>
              <a:rPr lang="fa-IR" sz="1500" b="1" dirty="0" smtClean="0">
                <a:latin typeface="Traditional Arabic"/>
                <a:ea typeface="Traditional Arabic"/>
                <a:cs typeface="Traditional Arabic"/>
                <a:sym typeface="Traditional Arabic"/>
              </a:rPr>
              <a:t>ك ه ب الات ر </a:t>
            </a:r>
            <a:r>
              <a:rPr lang="fa-IR" sz="1500" b="1" dirty="0">
                <a:latin typeface="Traditional Arabic"/>
                <a:ea typeface="Traditional Arabic"/>
                <a:cs typeface="Traditional Arabic"/>
                <a:sym typeface="Traditional Arabic"/>
              </a:rPr>
              <a:t>از </a:t>
            </a:r>
            <a:r>
              <a:rPr lang="fa-IR" sz="1500" b="1" dirty="0" smtClean="0">
                <a:latin typeface="Traditional Arabic"/>
                <a:ea typeface="Traditional Arabic"/>
                <a:cs typeface="Traditional Arabic"/>
                <a:sym typeface="Traditional Arabic"/>
              </a:rPr>
              <a:t>اوس ت </a:t>
            </a:r>
            <a:r>
              <a:rPr lang="fa-IR" sz="1500" b="1" dirty="0">
                <a:latin typeface="Traditional Arabic"/>
                <a:ea typeface="Traditional Arabic"/>
                <a:cs typeface="Traditional Arabic"/>
                <a:sym typeface="Traditional Arabic"/>
              </a:rPr>
              <a:t>و از او </a:t>
            </a:r>
            <a:r>
              <a:rPr lang="fa-IR" sz="1500" b="1" dirty="0" smtClean="0">
                <a:latin typeface="Traditional Arabic"/>
                <a:ea typeface="Traditional Arabic"/>
                <a:cs typeface="Traditional Arabic"/>
                <a:sym typeface="Traditional Arabic"/>
              </a:rPr>
              <a:t>ش ن وائى </a:t>
            </a:r>
            <a:r>
              <a:rPr lang="fa-IR" sz="1500" b="1" dirty="0">
                <a:latin typeface="Traditional Arabic"/>
                <a:ea typeface="Traditional Arabic"/>
                <a:cs typeface="Traditional Arabic"/>
                <a:sym typeface="Traditional Arabic"/>
              </a:rPr>
              <a:t>دارد </a:t>
            </a:r>
            <a:r>
              <a:rPr lang="fa-IR" sz="1500" b="1" dirty="0" smtClean="0">
                <a:latin typeface="Traditional Arabic"/>
                <a:ea typeface="Traditional Arabic"/>
                <a:cs typeface="Traditional Arabic"/>
                <a:sym typeface="Traditional Arabic"/>
              </a:rPr>
              <a:t>ب ر </a:t>
            </a:r>
            <a:r>
              <a:rPr lang="fa-IR" sz="1500" b="1" dirty="0">
                <a:latin typeface="Traditional Arabic"/>
                <a:ea typeface="Traditional Arabic"/>
                <a:cs typeface="Traditional Arabic"/>
                <a:sym typeface="Traditional Arabic"/>
              </a:rPr>
              <a:t>او تحميل كنيد (تا منعش كند و بازش دارد) همانا مردى از شما مطلوبى كه دارد چاره اى جوئى و </a:t>
            </a:r>
            <a:r>
              <a:rPr lang="fa-IR" sz="1500" b="1" dirty="0" smtClean="0">
                <a:latin typeface="Traditional Arabic"/>
                <a:ea typeface="Traditional Arabic"/>
                <a:cs typeface="Traditional Arabic"/>
                <a:sym typeface="Traditional Arabic"/>
              </a:rPr>
              <a:t>لط ي ف ه ك ارى م يكند </a:t>
            </a:r>
            <a:r>
              <a:rPr lang="fa-IR" sz="1500" b="1" dirty="0">
                <a:latin typeface="Traditional Arabic"/>
                <a:ea typeface="Traditional Arabic"/>
                <a:cs typeface="Traditional Arabic"/>
                <a:sym typeface="Traditional Arabic"/>
              </a:rPr>
              <a:t>تا حاجتش بر آورده شود، نسبت بحاجت من هم چاره جوئى كنيد چنانكه </a:t>
            </a:r>
            <a:r>
              <a:rPr lang="fa-IR" sz="1500" b="1" dirty="0" smtClean="0">
                <a:latin typeface="Traditional Arabic"/>
                <a:ea typeface="Traditional Arabic"/>
                <a:cs typeface="Traditional Arabic"/>
                <a:sym typeface="Traditional Arabic"/>
              </a:rPr>
              <a:t>ن سبت </a:t>
            </a:r>
            <a:r>
              <a:rPr lang="fa-IR" sz="1500" b="1" dirty="0">
                <a:latin typeface="Traditional Arabic"/>
                <a:ea typeface="Traditional Arabic"/>
                <a:cs typeface="Traditional Arabic"/>
                <a:sym typeface="Traditional Arabic"/>
              </a:rPr>
              <a:t>بحوائج خود ميكنيد (يعنى با لطائف و حيل او را از فاش </a:t>
            </a:r>
            <a:r>
              <a:rPr lang="fa-IR" sz="1500" b="1" dirty="0" smtClean="0">
                <a:latin typeface="Traditional Arabic"/>
                <a:ea typeface="Traditional Arabic"/>
                <a:cs typeface="Traditional Arabic"/>
                <a:sym typeface="Traditional Arabic"/>
              </a:rPr>
              <a:t>  </a:t>
            </a:r>
            <a:r>
              <a:rPr lang="fa-IR" sz="1500" b="1" dirty="0">
                <a:latin typeface="Traditional Arabic"/>
                <a:ea typeface="Traditional Arabic"/>
                <a:cs typeface="Traditional Arabic"/>
                <a:sym typeface="Traditional Arabic"/>
              </a:rPr>
              <a:t>كردن اسرار ما باز داريد) </a:t>
            </a:r>
            <a:r>
              <a:rPr lang="fa-IR" sz="1500" b="1" dirty="0" smtClean="0">
                <a:latin typeface="Traditional Arabic"/>
                <a:ea typeface="Traditional Arabic"/>
                <a:cs typeface="Traditional Arabic"/>
                <a:sym typeface="Traditional Arabic"/>
              </a:rPr>
              <a:t>اگ ر </a:t>
            </a:r>
            <a:r>
              <a:rPr lang="fa-IR" sz="1500" b="1" dirty="0">
                <a:latin typeface="Traditional Arabic"/>
                <a:ea typeface="Traditional Arabic"/>
                <a:cs typeface="Traditional Arabic"/>
                <a:sym typeface="Traditional Arabic"/>
              </a:rPr>
              <a:t>از </a:t>
            </a:r>
            <a:r>
              <a:rPr lang="fa-IR" sz="1500" b="1" dirty="0" smtClean="0">
                <a:latin typeface="Traditional Arabic"/>
                <a:ea typeface="Traditional Arabic"/>
                <a:cs typeface="Traditional Arabic"/>
                <a:sym typeface="Traditional Arabic"/>
              </a:rPr>
              <a:t>ش م ا پ ذي رف ت چ ه ب ه ت ر </a:t>
            </a:r>
            <a:r>
              <a:rPr lang="fa-IR" sz="1500" b="1" dirty="0">
                <a:latin typeface="Traditional Arabic"/>
                <a:ea typeface="Traditional Arabic"/>
                <a:cs typeface="Traditional Arabic"/>
                <a:sym typeface="Traditional Arabic"/>
              </a:rPr>
              <a:t>و </a:t>
            </a:r>
            <a:r>
              <a:rPr lang="fa-IR" sz="1500" b="1" dirty="0" smtClean="0">
                <a:latin typeface="Traditional Arabic"/>
                <a:ea typeface="Traditional Arabic"/>
                <a:cs typeface="Traditional Arabic"/>
                <a:sym typeface="Traditional Arabic"/>
              </a:rPr>
              <a:t>گ رن ه </a:t>
            </a:r>
            <a:r>
              <a:rPr lang="fa-IR" sz="1500" b="1" dirty="0">
                <a:latin typeface="Traditional Arabic"/>
                <a:ea typeface="Traditional Arabic"/>
                <a:cs typeface="Traditional Arabic"/>
                <a:sym typeface="Traditional Arabic"/>
              </a:rPr>
              <a:t>سخنش را زير پاى خود دفن كنيد (نشنيده </a:t>
            </a:r>
            <a:r>
              <a:rPr lang="fa-IR" sz="1500" b="1" dirty="0" smtClean="0">
                <a:latin typeface="Traditional Arabic"/>
                <a:ea typeface="Traditional Arabic"/>
                <a:cs typeface="Traditional Arabic"/>
                <a:sym typeface="Traditional Arabic"/>
              </a:rPr>
              <a:t>ان گ اري د</a:t>
            </a:r>
            <a:r>
              <a:rPr lang="fa-IR" sz="1500" b="1" dirty="0">
                <a:latin typeface="Traditional Arabic"/>
                <a:ea typeface="Traditional Arabic"/>
                <a:cs typeface="Traditional Arabic"/>
                <a:sym typeface="Traditional Arabic"/>
              </a:rPr>
              <a:t>) و </a:t>
            </a:r>
            <a:r>
              <a:rPr lang="fa-IR" sz="1500" b="1" dirty="0" smtClean="0">
                <a:latin typeface="Traditional Arabic"/>
                <a:ea typeface="Traditional Arabic"/>
                <a:cs typeface="Traditional Arabic"/>
                <a:sym typeface="Traditional Arabic"/>
              </a:rPr>
              <a:t>گ وئي د </a:t>
            </a:r>
            <a:r>
              <a:rPr lang="fa-IR" sz="1500" b="1" dirty="0">
                <a:latin typeface="Traditional Arabic"/>
                <a:ea typeface="Traditional Arabic"/>
                <a:cs typeface="Traditional Arabic"/>
                <a:sym typeface="Traditional Arabic"/>
              </a:rPr>
              <a:t>او </a:t>
            </a:r>
            <a:r>
              <a:rPr lang="fa-IR" sz="1500" b="1" dirty="0" smtClean="0">
                <a:latin typeface="Traditional Arabic"/>
                <a:ea typeface="Traditional Arabic"/>
                <a:cs typeface="Traditional Arabic"/>
                <a:sym typeface="Traditional Arabic"/>
              </a:rPr>
              <a:t>چ ن ي ن </a:t>
            </a:r>
            <a:r>
              <a:rPr lang="fa-IR" sz="1500" b="1" dirty="0">
                <a:latin typeface="Traditional Arabic"/>
                <a:ea typeface="Traditional Arabic"/>
                <a:cs typeface="Traditional Arabic"/>
                <a:sym typeface="Traditional Arabic"/>
              </a:rPr>
              <a:t>و </a:t>
            </a:r>
            <a:r>
              <a:rPr lang="fa-IR" sz="1500" b="1" dirty="0" smtClean="0">
                <a:latin typeface="Traditional Arabic"/>
                <a:ea typeface="Traditional Arabic"/>
                <a:cs typeface="Traditional Arabic"/>
                <a:sym typeface="Traditional Arabic"/>
              </a:rPr>
              <a:t>چ ن ان م ي گ وي د</a:t>
            </a:r>
            <a:r>
              <a:rPr lang="fa-IR" sz="1500" b="1" dirty="0">
                <a:latin typeface="Traditional Arabic"/>
                <a:ea typeface="Traditional Arabic"/>
                <a:cs typeface="Traditional Arabic"/>
                <a:sym typeface="Traditional Arabic"/>
              </a:rPr>
              <a:t>، </a:t>
            </a:r>
            <a:r>
              <a:rPr lang="fa-IR" sz="1500" b="1" dirty="0" smtClean="0">
                <a:latin typeface="Traditional Arabic"/>
                <a:ea typeface="Traditional Arabic"/>
                <a:cs typeface="Traditional Arabic"/>
                <a:sym typeface="Traditional Arabic"/>
              </a:rPr>
              <a:t>زي را </a:t>
            </a:r>
            <a:r>
              <a:rPr lang="fa-IR" sz="1500" b="1" dirty="0">
                <a:latin typeface="Traditional Arabic"/>
                <a:ea typeface="Traditional Arabic"/>
                <a:cs typeface="Traditional Arabic"/>
                <a:sym typeface="Traditional Arabic"/>
              </a:rPr>
              <a:t>نقل شما بديگرن ، مردم را بر من و شما ميشوراند.</a:t>
            </a:r>
          </a:p>
          <a:p>
            <a:pPr lvl="0" algn="r" rtl="1">
              <a:spcBef>
                <a:spcPts val="0"/>
              </a:spcBef>
              <a:buNone/>
            </a:pPr>
            <a:r>
              <a:rPr lang="fa-IR" sz="1500" b="1" dirty="0" smtClean="0">
                <a:latin typeface="Traditional Arabic"/>
                <a:ea typeface="Traditional Arabic"/>
                <a:cs typeface="Traditional Arabic"/>
                <a:sym typeface="Traditional Arabic"/>
              </a:rPr>
              <a:t>ه ان ب خ دا اگ ر ش م ا </a:t>
            </a:r>
            <a:r>
              <a:rPr lang="fa-IR" sz="1500" b="1" dirty="0">
                <a:latin typeface="Traditional Arabic"/>
                <a:ea typeface="Traditional Arabic"/>
                <a:cs typeface="Traditional Arabic"/>
                <a:sym typeface="Traditional Arabic"/>
              </a:rPr>
              <a:t>آنچه را من ميگويم بگوئيد، اعتراف ميكنم كه شما اصحاب منيد، اين </a:t>
            </a:r>
            <a:r>
              <a:rPr lang="fa-IR" sz="1500" b="1" dirty="0" smtClean="0">
                <a:latin typeface="Traditional Arabic"/>
                <a:ea typeface="Traditional Arabic"/>
                <a:cs typeface="Traditional Arabic"/>
                <a:sym typeface="Traditional Arabic"/>
              </a:rPr>
              <a:t>اب و ح ن ي ف ه اس ت ك ه </a:t>
            </a:r>
            <a:r>
              <a:rPr lang="fa-IR" sz="1500" b="1" dirty="0">
                <a:latin typeface="Traditional Arabic"/>
                <a:ea typeface="Traditional Arabic"/>
                <a:cs typeface="Traditional Arabic"/>
                <a:sym typeface="Traditional Arabic"/>
              </a:rPr>
              <a:t>اصحابى دارد، و اين حسن بصرى است كه اصحابى دارد (با وجود </a:t>
            </a:r>
            <a:r>
              <a:rPr lang="fa-IR" sz="1500" b="1" dirty="0" smtClean="0">
                <a:latin typeface="Traditional Arabic"/>
                <a:ea typeface="Traditional Arabic"/>
                <a:cs typeface="Traditional Arabic"/>
                <a:sym typeface="Traditional Arabic"/>
              </a:rPr>
              <a:t>ن ادان ى </a:t>
            </a:r>
            <a:r>
              <a:rPr lang="fa-IR" sz="1500" b="1" dirty="0">
                <a:latin typeface="Traditional Arabic"/>
                <a:ea typeface="Traditional Arabic"/>
                <a:cs typeface="Traditional Arabic"/>
                <a:sym typeface="Traditional Arabic"/>
              </a:rPr>
              <a:t>و </a:t>
            </a:r>
            <a:r>
              <a:rPr lang="fa-IR" sz="1500" b="1" dirty="0" smtClean="0">
                <a:latin typeface="Traditional Arabic"/>
                <a:ea typeface="Traditional Arabic"/>
                <a:cs typeface="Traditional Arabic"/>
                <a:sym typeface="Traditional Arabic"/>
              </a:rPr>
              <a:t>گ م راه ى آن ه ا اص ح اب ش ان </a:t>
            </a:r>
            <a:r>
              <a:rPr lang="fa-IR" sz="1500" b="1" dirty="0">
                <a:latin typeface="Traditional Arabic"/>
                <a:ea typeface="Traditional Arabic"/>
                <a:cs typeface="Traditional Arabic"/>
                <a:sym typeface="Traditional Arabic"/>
              </a:rPr>
              <a:t>سخن آنها را ميشنوند و فرمان ميبرند) و من مردى قرشى و زاده رسولخدايم (ص ) و كتاب خدا را فهميده ام ، بيان همه چيز در كتاب خدا هست از </a:t>
            </a:r>
            <a:r>
              <a:rPr lang="fa-IR" sz="1500" b="1" dirty="0" smtClean="0">
                <a:latin typeface="Traditional Arabic"/>
                <a:ea typeface="Traditional Arabic"/>
                <a:cs typeface="Traditional Arabic"/>
                <a:sym typeface="Traditional Arabic"/>
              </a:rPr>
              <a:t>اب ت داء </a:t>
            </a:r>
            <a:r>
              <a:rPr lang="fa-IR" sz="1500" b="1" dirty="0">
                <a:latin typeface="Traditional Arabic"/>
                <a:ea typeface="Traditional Arabic"/>
                <a:cs typeface="Traditional Arabic"/>
                <a:sym typeface="Traditional Arabic"/>
              </a:rPr>
              <a:t>خلقت و امر آسان و زمين و امر پيشينيان و پسينيان و امر گذشته و آينده و گويا همگى در برابر چشم من است و بآن مينگرم .</a:t>
            </a:r>
          </a:p>
        </p:txBody>
      </p:sp>
      <p:sp>
        <p:nvSpPr>
          <p:cNvPr id="223" name="Shape 22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9615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lgn="r" rtl="1">
              <a:spcBef>
                <a:spcPts val="0"/>
              </a:spcBef>
              <a:buNone/>
            </a:pPr>
            <a:r>
              <a:rPr lang="fa-IR" sz="1500" dirty="0" smtClean="0">
                <a:latin typeface="Traditional Arabic"/>
                <a:ea typeface="Traditional Arabic"/>
                <a:cs typeface="Traditional Arabic"/>
                <a:sym typeface="Traditional Arabic"/>
              </a:rPr>
              <a:t>ام ام ب اق ر ع لي ه الس لام ف رم ود</a:t>
            </a:r>
            <a:r>
              <a:rPr lang="fa-IR" sz="1500" dirty="0">
                <a:latin typeface="Traditional Arabic"/>
                <a:ea typeface="Traditional Arabic"/>
                <a:cs typeface="Traditional Arabic"/>
                <a:sym typeface="Traditional Arabic"/>
              </a:rPr>
              <a:t>: </a:t>
            </a:r>
            <a:r>
              <a:rPr lang="fa-IR" sz="1500" dirty="0" smtClean="0">
                <a:latin typeface="Traditional Arabic"/>
                <a:ea typeface="Traditional Arabic"/>
                <a:cs typeface="Traditional Arabic"/>
                <a:sym typeface="Traditional Arabic"/>
              </a:rPr>
              <a:t>رس ولخ دا ص لى </a:t>
            </a:r>
            <a:r>
              <a:rPr lang="fa-IR" sz="1500" dirty="0">
                <a:latin typeface="Traditional Arabic"/>
                <a:ea typeface="Traditional Arabic"/>
                <a:cs typeface="Traditional Arabic"/>
                <a:sym typeface="Traditional Arabic"/>
              </a:rPr>
              <a:t>اللّه </a:t>
            </a:r>
            <a:r>
              <a:rPr lang="fa-IR" sz="1500" dirty="0" smtClean="0">
                <a:latin typeface="Traditional Arabic"/>
                <a:ea typeface="Traditional Arabic"/>
                <a:cs typeface="Traditional Arabic"/>
                <a:sym typeface="Traditional Arabic"/>
              </a:rPr>
              <a:t>ع لي ه </a:t>
            </a:r>
            <a:r>
              <a:rPr lang="fa-IR" sz="1500" dirty="0">
                <a:latin typeface="Traditional Arabic"/>
                <a:ea typeface="Traditional Arabic"/>
                <a:cs typeface="Traditional Arabic"/>
                <a:sym typeface="Traditional Arabic"/>
              </a:rPr>
              <a:t>وآله </a:t>
            </a:r>
            <a:r>
              <a:rPr lang="fa-IR" sz="1500" dirty="0" smtClean="0">
                <a:latin typeface="Traditional Arabic"/>
                <a:ea typeface="Traditional Arabic"/>
                <a:cs typeface="Traditional Arabic"/>
                <a:sym typeface="Traditional Arabic"/>
              </a:rPr>
              <a:t>ف رم ود</a:t>
            </a:r>
            <a:r>
              <a:rPr lang="fa-IR" sz="1500" dirty="0">
                <a:latin typeface="Traditional Arabic"/>
                <a:ea typeface="Traditional Arabic"/>
                <a:cs typeface="Traditional Arabic"/>
                <a:sym typeface="Traditional Arabic"/>
              </a:rPr>
              <a:t>: </a:t>
            </a:r>
            <a:r>
              <a:rPr lang="fa-IR" sz="1500" dirty="0" smtClean="0">
                <a:latin typeface="Traditional Arabic"/>
                <a:ea typeface="Traditional Arabic"/>
                <a:cs typeface="Traditional Arabic"/>
                <a:sym typeface="Traditional Arabic"/>
              </a:rPr>
              <a:t>ح دي ث </a:t>
            </a:r>
            <a:r>
              <a:rPr lang="fa-IR" sz="1500" dirty="0">
                <a:latin typeface="Traditional Arabic"/>
                <a:ea typeface="Traditional Arabic"/>
                <a:cs typeface="Traditional Arabic"/>
                <a:sym typeface="Traditional Arabic"/>
              </a:rPr>
              <a:t>آل </a:t>
            </a:r>
            <a:r>
              <a:rPr lang="fa-IR" sz="1500" dirty="0" smtClean="0">
                <a:latin typeface="Traditional Arabic"/>
                <a:ea typeface="Traditional Arabic"/>
                <a:cs typeface="Traditional Arabic"/>
                <a:sym typeface="Traditional Arabic"/>
              </a:rPr>
              <a:t>م ح م د ص ع ب </a:t>
            </a:r>
            <a:r>
              <a:rPr lang="fa-IR" sz="1500" dirty="0">
                <a:latin typeface="Traditional Arabic"/>
                <a:ea typeface="Traditional Arabic"/>
                <a:cs typeface="Traditional Arabic"/>
                <a:sym typeface="Traditional Arabic"/>
              </a:rPr>
              <a:t>و </a:t>
            </a:r>
            <a:r>
              <a:rPr lang="fa-IR" sz="1500" dirty="0" smtClean="0">
                <a:latin typeface="Traditional Arabic"/>
                <a:ea typeface="Traditional Arabic"/>
                <a:cs typeface="Traditional Arabic"/>
                <a:sym typeface="Traditional Arabic"/>
              </a:rPr>
              <a:t>م س ت ص ع ب اس ت </a:t>
            </a:r>
            <a:r>
              <a:rPr lang="fa-IR" sz="1500" dirty="0">
                <a:latin typeface="Traditional Arabic"/>
                <a:ea typeface="Traditional Arabic"/>
                <a:cs typeface="Traditional Arabic"/>
                <a:sym typeface="Traditional Arabic"/>
              </a:rPr>
              <a:t>، </a:t>
            </a:r>
            <a:r>
              <a:rPr lang="fa-IR" sz="1500" dirty="0" smtClean="0">
                <a:latin typeface="Traditional Arabic"/>
                <a:ea typeface="Traditional Arabic"/>
                <a:cs typeface="Traditional Arabic"/>
                <a:sym typeface="Traditional Arabic"/>
              </a:rPr>
              <a:t>ج ز ف رش ت ه م ق رب ي ا پ ي غ م ب ر م رس ل ي ا ب نده </a:t>
            </a:r>
            <a:r>
              <a:rPr lang="fa-IR" sz="1500" dirty="0">
                <a:latin typeface="Traditional Arabic"/>
                <a:ea typeface="Traditional Arabic"/>
                <a:cs typeface="Traditional Arabic"/>
                <a:sym typeface="Traditional Arabic"/>
              </a:rPr>
              <a:t>اى كه خدا دلش را به ايمان آزموده ، به آن ايمان نياورد. </a:t>
            </a:r>
            <a:r>
              <a:rPr lang="fa-IR" sz="1500" dirty="0" smtClean="0">
                <a:latin typeface="Traditional Arabic"/>
                <a:ea typeface="Traditional Arabic"/>
                <a:cs typeface="Traditional Arabic"/>
                <a:sym typeface="Traditional Arabic"/>
              </a:rPr>
              <a:t>پس </a:t>
            </a:r>
            <a:r>
              <a:rPr lang="fa-IR" sz="1500" dirty="0">
                <a:latin typeface="Traditional Arabic"/>
                <a:ea typeface="Traditional Arabic"/>
                <a:cs typeface="Traditional Arabic"/>
                <a:sym typeface="Traditional Arabic"/>
              </a:rPr>
              <a:t>هر حديثى </a:t>
            </a:r>
            <a:r>
              <a:rPr lang="fa-IR" sz="1500" dirty="0" smtClean="0">
                <a:latin typeface="Traditional Arabic"/>
                <a:ea typeface="Traditional Arabic"/>
                <a:cs typeface="Traditional Arabic"/>
                <a:sym typeface="Traditional Arabic"/>
              </a:rPr>
              <a:t>كه </a:t>
            </a:r>
            <a:r>
              <a:rPr lang="fa-IR" sz="1500" dirty="0">
                <a:latin typeface="Traditional Arabic"/>
                <a:ea typeface="Traditional Arabic"/>
                <a:cs typeface="Traditional Arabic"/>
                <a:sym typeface="Traditional Arabic"/>
              </a:rPr>
              <a:t>از آل </a:t>
            </a:r>
            <a:r>
              <a:rPr lang="fa-IR" sz="1500" dirty="0" smtClean="0">
                <a:latin typeface="Traditional Arabic"/>
                <a:ea typeface="Traditional Arabic"/>
                <a:cs typeface="Traditional Arabic"/>
                <a:sym typeface="Traditional Arabic"/>
              </a:rPr>
              <a:t>محمد ص لى </a:t>
            </a:r>
            <a:r>
              <a:rPr lang="fa-IR" sz="1500" dirty="0">
                <a:latin typeface="Traditional Arabic"/>
                <a:ea typeface="Traditional Arabic"/>
                <a:cs typeface="Traditional Arabic"/>
                <a:sym typeface="Traditional Arabic"/>
              </a:rPr>
              <a:t>اللّه </a:t>
            </a:r>
            <a:r>
              <a:rPr lang="fa-IR" sz="1500" dirty="0" smtClean="0">
                <a:latin typeface="Traditional Arabic"/>
                <a:ea typeface="Traditional Arabic"/>
                <a:cs typeface="Traditional Arabic"/>
                <a:sym typeface="Traditional Arabic"/>
              </a:rPr>
              <a:t>ع لي ه </a:t>
            </a:r>
            <a:r>
              <a:rPr lang="fa-IR" sz="1500" dirty="0">
                <a:latin typeface="Traditional Arabic"/>
                <a:ea typeface="Traditional Arabic"/>
                <a:cs typeface="Traditional Arabic"/>
                <a:sym typeface="Traditional Arabic"/>
              </a:rPr>
              <a:t>و آله </a:t>
            </a:r>
            <a:r>
              <a:rPr lang="fa-IR" sz="1500" dirty="0" smtClean="0">
                <a:latin typeface="Traditional Arabic"/>
                <a:ea typeface="Traditional Arabic"/>
                <a:cs typeface="Traditional Arabic"/>
                <a:sym typeface="Traditional Arabic"/>
              </a:rPr>
              <a:t>ب ش م ا رس ي د </a:t>
            </a:r>
            <a:r>
              <a:rPr lang="fa-IR" sz="1500" dirty="0">
                <a:latin typeface="Traditional Arabic"/>
                <a:ea typeface="Traditional Arabic"/>
                <a:cs typeface="Traditional Arabic"/>
                <a:sym typeface="Traditional Arabic"/>
              </a:rPr>
              <a:t>و در </a:t>
            </a:r>
            <a:r>
              <a:rPr lang="fa-IR" sz="1500" dirty="0" smtClean="0">
                <a:latin typeface="Traditional Arabic"/>
                <a:ea typeface="Traditional Arabic"/>
                <a:cs typeface="Traditional Arabic"/>
                <a:sym typeface="Traditional Arabic"/>
              </a:rPr>
              <a:t>ب راب ر </a:t>
            </a:r>
            <a:r>
              <a:rPr lang="fa-IR" sz="1500" dirty="0">
                <a:latin typeface="Traditional Arabic"/>
                <a:ea typeface="Traditional Arabic"/>
                <a:cs typeface="Traditional Arabic"/>
                <a:sym typeface="Traditional Arabic"/>
              </a:rPr>
              <a:t>آن </a:t>
            </a:r>
            <a:r>
              <a:rPr lang="fa-IR" sz="1500" dirty="0" smtClean="0">
                <a:latin typeface="Traditional Arabic"/>
                <a:ea typeface="Traditional Arabic"/>
                <a:cs typeface="Traditional Arabic"/>
                <a:sym typeface="Traditional Arabic"/>
              </a:rPr>
              <a:t>آرام ش </a:t>
            </a:r>
            <a:r>
              <a:rPr lang="fa-IR" sz="1500" dirty="0">
                <a:latin typeface="Traditional Arabic"/>
                <a:ea typeface="Traditional Arabic"/>
                <a:cs typeface="Traditional Arabic"/>
                <a:sym typeface="Traditional Arabic"/>
              </a:rPr>
              <a:t>دل </a:t>
            </a:r>
            <a:r>
              <a:rPr lang="fa-IR" sz="1500" dirty="0" smtClean="0">
                <a:latin typeface="Traditional Arabic"/>
                <a:ea typeface="Traditional Arabic"/>
                <a:cs typeface="Traditional Arabic"/>
                <a:sym typeface="Traditional Arabic"/>
              </a:rPr>
              <a:t>ي اف ت ي د </a:t>
            </a:r>
            <a:r>
              <a:rPr lang="fa-IR" sz="1500" dirty="0">
                <a:latin typeface="Traditional Arabic"/>
                <a:ea typeface="Traditional Arabic"/>
                <a:cs typeface="Traditional Arabic"/>
                <a:sym typeface="Traditional Arabic"/>
              </a:rPr>
              <a:t>و </a:t>
            </a:r>
            <a:r>
              <a:rPr lang="fa-IR" sz="1500" dirty="0" smtClean="0">
                <a:latin typeface="Traditional Arabic"/>
                <a:ea typeface="Traditional Arabic"/>
                <a:cs typeface="Traditional Arabic"/>
                <a:sym typeface="Traditional Arabic"/>
              </a:rPr>
              <a:t>آن را آش نا </a:t>
            </a:r>
            <a:r>
              <a:rPr lang="fa-IR" sz="1500" dirty="0">
                <a:latin typeface="Traditional Arabic"/>
                <a:ea typeface="Traditional Arabic"/>
                <a:cs typeface="Traditional Arabic"/>
                <a:sym typeface="Traditional Arabic"/>
              </a:rPr>
              <a:t>ديديد، بپذيريد. و هر حديثى را كه دلتان از آن رميد و ناآشنا </a:t>
            </a:r>
            <a:r>
              <a:rPr lang="fa-IR" sz="1500" dirty="0" smtClean="0">
                <a:latin typeface="Traditional Arabic"/>
                <a:ea typeface="Traditional Arabic"/>
                <a:cs typeface="Traditional Arabic"/>
                <a:sym typeface="Traditional Arabic"/>
              </a:rPr>
              <a:t>دي دي د</a:t>
            </a:r>
            <a:r>
              <a:rPr lang="fa-IR" sz="1500" dirty="0">
                <a:latin typeface="Traditional Arabic"/>
                <a:ea typeface="Traditional Arabic"/>
                <a:cs typeface="Traditional Arabic"/>
                <a:sym typeface="Traditional Arabic"/>
              </a:rPr>
              <a:t>، </a:t>
            </a:r>
            <a:r>
              <a:rPr lang="fa-IR" sz="1500" dirty="0" smtClean="0">
                <a:latin typeface="Traditional Arabic"/>
                <a:ea typeface="Traditional Arabic"/>
                <a:cs typeface="Traditional Arabic"/>
                <a:sym typeface="Traditional Arabic"/>
              </a:rPr>
              <a:t>آن را </a:t>
            </a:r>
            <a:r>
              <a:rPr lang="fa-IR" sz="1500" dirty="0">
                <a:latin typeface="Traditional Arabic"/>
                <a:ea typeface="Traditional Arabic"/>
                <a:cs typeface="Traditional Arabic"/>
                <a:sym typeface="Traditional Arabic"/>
              </a:rPr>
              <a:t>بخدا و پيغمبر و عالم آل محمد صلى اللّه عليه وآله رد كنيد، همانا هلاك شده </a:t>
            </a:r>
            <a:r>
              <a:rPr lang="fa-IR" sz="1500" dirty="0" smtClean="0">
                <a:latin typeface="Traditional Arabic"/>
                <a:ea typeface="Traditional Arabic"/>
                <a:cs typeface="Traditional Arabic"/>
                <a:sym typeface="Traditional Arabic"/>
              </a:rPr>
              <a:t>ك س ى اس ت ك ه </a:t>
            </a:r>
            <a:r>
              <a:rPr lang="fa-IR" sz="1500" dirty="0">
                <a:latin typeface="Traditional Arabic"/>
                <a:ea typeface="Traditional Arabic"/>
                <a:cs typeface="Traditional Arabic"/>
                <a:sym typeface="Traditional Arabic"/>
              </a:rPr>
              <a:t>تحديثى را كه تحمل ندارد، برايش باز گو كنند، و او بگويد بخدا اين چنين نيست ، و انكار مساوى كفر است </a:t>
            </a:r>
          </a:p>
          <a:p>
            <a:pPr lvl="0" algn="r" rtl="1">
              <a:spcBef>
                <a:spcPts val="0"/>
              </a:spcBef>
              <a:buNone/>
            </a:pPr>
            <a:endParaRPr sz="1500" dirty="0">
              <a:latin typeface="Traditional Arabic"/>
              <a:ea typeface="Traditional Arabic"/>
              <a:cs typeface="Traditional Arabic"/>
              <a:sym typeface="Traditional Arabic"/>
            </a:endParaRPr>
          </a:p>
          <a:p>
            <a:pPr lvl="0" algn="r" rtl="1">
              <a:spcBef>
                <a:spcPts val="0"/>
              </a:spcBef>
              <a:buNone/>
            </a:pPr>
            <a:r>
              <a:rPr lang="fa-IR" sz="1500" dirty="0">
                <a:latin typeface="Traditional Arabic"/>
                <a:ea typeface="Traditional Arabic"/>
                <a:cs typeface="Traditional Arabic"/>
                <a:sym typeface="Traditional Arabic"/>
              </a:rPr>
              <a:t>-- </a:t>
            </a:r>
          </a:p>
          <a:p>
            <a:pPr lvl="0" algn="r" rtl="1">
              <a:spcBef>
                <a:spcPts val="0"/>
              </a:spcBef>
              <a:buClr>
                <a:schemeClr val="dk1"/>
              </a:buClr>
              <a:buSzPct val="73333"/>
              <a:buFont typeface="Arial"/>
              <a:buNone/>
            </a:pPr>
            <a:r>
              <a:rPr lang="fa-IR" sz="1500" dirty="0" smtClean="0">
                <a:latin typeface="Traditional Arabic"/>
                <a:ea typeface="Traditional Arabic"/>
                <a:cs typeface="Traditional Arabic"/>
                <a:sym typeface="Traditional Arabic"/>
              </a:rPr>
              <a:t>ام ام ص ادق ع لي ه الس لام </a:t>
            </a:r>
            <a:r>
              <a:rPr lang="fa-IR" sz="1500" dirty="0">
                <a:latin typeface="Traditional Arabic"/>
                <a:ea typeface="Traditional Arabic"/>
                <a:cs typeface="Traditional Arabic"/>
                <a:sym typeface="Traditional Arabic"/>
              </a:rPr>
              <a:t>فرمود: روزى نزد على بن الحسين عليهما السلام سخن از تقيه </a:t>
            </a:r>
            <a:r>
              <a:rPr lang="fa-IR" sz="1500" dirty="0" smtClean="0">
                <a:latin typeface="Traditional Arabic"/>
                <a:ea typeface="Traditional Arabic"/>
                <a:cs typeface="Traditional Arabic"/>
                <a:sym typeface="Traditional Arabic"/>
              </a:rPr>
              <a:t>پ ي ش آم د </a:t>
            </a:r>
            <a:r>
              <a:rPr lang="fa-IR" sz="1500" dirty="0">
                <a:latin typeface="Traditional Arabic"/>
                <a:ea typeface="Traditional Arabic"/>
                <a:cs typeface="Traditional Arabic"/>
                <a:sym typeface="Traditional Arabic"/>
              </a:rPr>
              <a:t>آن </a:t>
            </a:r>
            <a:r>
              <a:rPr lang="fa-IR" sz="1500" dirty="0" smtClean="0">
                <a:latin typeface="Traditional Arabic"/>
                <a:ea typeface="Traditional Arabic"/>
                <a:cs typeface="Traditional Arabic"/>
                <a:sym typeface="Traditional Arabic"/>
              </a:rPr>
              <a:t>ح ض رت ف رم ود</a:t>
            </a:r>
            <a:r>
              <a:rPr lang="fa-IR" sz="1500" dirty="0">
                <a:latin typeface="Traditional Arabic"/>
                <a:ea typeface="Traditional Arabic"/>
                <a:cs typeface="Traditional Arabic"/>
                <a:sym typeface="Traditional Arabic"/>
              </a:rPr>
              <a:t>: </a:t>
            </a:r>
            <a:r>
              <a:rPr lang="fa-IR" sz="1500" dirty="0" smtClean="0">
                <a:latin typeface="Traditional Arabic"/>
                <a:ea typeface="Traditional Arabic"/>
                <a:cs typeface="Traditional Arabic"/>
                <a:sym typeface="Traditional Arabic"/>
              </a:rPr>
              <a:t>ب خ دا اگ ر اب وذر م ى دان س ت آن چ ه </a:t>
            </a:r>
            <a:r>
              <a:rPr lang="fa-IR" sz="1500" dirty="0">
                <a:latin typeface="Traditional Arabic"/>
                <a:ea typeface="Traditional Arabic"/>
                <a:cs typeface="Traditional Arabic"/>
                <a:sym typeface="Traditional Arabic"/>
              </a:rPr>
              <a:t>در دل </a:t>
            </a:r>
            <a:r>
              <a:rPr lang="fa-IR" sz="1500" dirty="0" smtClean="0">
                <a:latin typeface="Traditional Arabic"/>
                <a:ea typeface="Traditional Arabic"/>
                <a:cs typeface="Traditional Arabic"/>
                <a:sym typeface="Traditional Arabic"/>
              </a:rPr>
              <a:t>س لم ان ب ود</a:t>
            </a:r>
            <a:r>
              <a:rPr lang="fa-IR" sz="1500" dirty="0">
                <a:latin typeface="Traditional Arabic"/>
                <a:ea typeface="Traditional Arabic"/>
                <a:cs typeface="Traditional Arabic"/>
                <a:sym typeface="Traditional Arabic"/>
              </a:rPr>
              <a:t>. او را </a:t>
            </a:r>
            <a:r>
              <a:rPr lang="fa-IR" sz="1500" dirty="0" smtClean="0">
                <a:latin typeface="Traditional Arabic"/>
                <a:ea typeface="Traditional Arabic"/>
                <a:cs typeface="Traditional Arabic"/>
                <a:sym typeface="Traditional Arabic"/>
              </a:rPr>
              <a:t>م ى ك ش ت </a:t>
            </a:r>
            <a:r>
              <a:rPr lang="fa-IR" sz="1500" dirty="0">
                <a:latin typeface="Traditional Arabic"/>
                <a:ea typeface="Traditional Arabic"/>
                <a:cs typeface="Traditional Arabic"/>
                <a:sym typeface="Traditional Arabic"/>
              </a:rPr>
              <a:t>، در </a:t>
            </a:r>
            <a:r>
              <a:rPr lang="fa-IR" sz="1500" dirty="0" smtClean="0">
                <a:latin typeface="Traditional Arabic"/>
                <a:ea typeface="Traditional Arabic"/>
                <a:cs typeface="Traditional Arabic"/>
                <a:sym typeface="Traditional Arabic"/>
              </a:rPr>
              <a:t>ص ورتيكه </a:t>
            </a:r>
            <a:r>
              <a:rPr lang="fa-IR" sz="1500" dirty="0">
                <a:latin typeface="Traditional Arabic"/>
                <a:ea typeface="Traditional Arabic"/>
                <a:cs typeface="Traditional Arabic"/>
                <a:sym typeface="Traditional Arabic"/>
              </a:rPr>
              <a:t>پيغمبر صلى اللّه عليه و آله ميان آن دو </a:t>
            </a:r>
            <a:r>
              <a:rPr lang="fa-IR" sz="1500" dirty="0" smtClean="0">
                <a:latin typeface="Traditional Arabic"/>
                <a:ea typeface="Traditional Arabic"/>
                <a:cs typeface="Traditional Arabic"/>
                <a:sym typeface="Traditional Arabic"/>
              </a:rPr>
              <a:t>برادرى برقرار كرد</a:t>
            </a:r>
            <a:r>
              <a:rPr lang="fa-IR" sz="1500" dirty="0">
                <a:latin typeface="Traditional Arabic"/>
                <a:ea typeface="Traditional Arabic"/>
                <a:cs typeface="Traditional Arabic"/>
                <a:sym typeface="Traditional Arabic"/>
              </a:rPr>
              <a:t>، </a:t>
            </a:r>
            <a:r>
              <a:rPr lang="fa-IR" sz="1500" dirty="0" smtClean="0">
                <a:latin typeface="Traditional Arabic"/>
                <a:ea typeface="Traditional Arabic"/>
                <a:cs typeface="Traditional Arabic"/>
                <a:sym typeface="Traditional Arabic"/>
              </a:rPr>
              <a:t>پس درباره مردم </a:t>
            </a:r>
            <a:r>
              <a:rPr lang="fa-IR" sz="1500" dirty="0">
                <a:latin typeface="Traditional Arabic"/>
                <a:ea typeface="Traditional Arabic"/>
                <a:cs typeface="Traditional Arabic"/>
                <a:sym typeface="Traditional Arabic"/>
              </a:rPr>
              <a:t>ديگر چه گمان داريد؟ همانا علم علماء صعب و مستصعب است ، جز پيغمبر مرسل يا فرشته مقرب يا بنده مؤ منى كه خدا دلش را به ايمان آزموده طاقت تحمل آن را ندارد، سپس فرمود: و سلمان از اين رو از جمله علماء شد كه او مردى است از ما خانواده و از اينجهت او را در رديف علماء آوردم ،</a:t>
            </a:r>
          </a:p>
          <a:p>
            <a:pPr lvl="0" algn="r" rtl="1">
              <a:lnSpc>
                <a:spcPct val="115000"/>
              </a:lnSpc>
              <a:spcBef>
                <a:spcPts val="0"/>
              </a:spcBef>
              <a:buClr>
                <a:schemeClr val="dk1"/>
              </a:buClr>
              <a:buSzPct val="73333"/>
              <a:buFont typeface="Arial"/>
              <a:buNone/>
            </a:pPr>
            <a:endParaRPr sz="1500" dirty="0">
              <a:latin typeface="Traditional Arabic"/>
              <a:ea typeface="Traditional Arabic"/>
              <a:cs typeface="Traditional Arabic"/>
              <a:sym typeface="Traditional Arabic"/>
            </a:endParaRPr>
          </a:p>
          <a:p>
            <a:pPr lvl="0" algn="r" rtl="1">
              <a:spcBef>
                <a:spcPts val="0"/>
              </a:spcBef>
              <a:buNone/>
            </a:pPr>
            <a:endParaRPr sz="1500" dirty="0">
              <a:latin typeface="Traditional Arabic"/>
              <a:ea typeface="Traditional Arabic"/>
              <a:cs typeface="Traditional Arabic"/>
              <a:sym typeface="Traditional Arabic"/>
            </a:endParaRPr>
          </a:p>
        </p:txBody>
      </p:sp>
      <p:sp>
        <p:nvSpPr>
          <p:cNvPr id="230" name="Shape 23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589614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1">
              <a:spcBef>
                <a:spcPts val="0"/>
              </a:spcBef>
              <a:buNone/>
            </a:pPr>
            <a:endParaRPr sz="1500">
              <a:latin typeface="Traditional Arabic"/>
              <a:ea typeface="Traditional Arabic"/>
              <a:cs typeface="Traditional Arabic"/>
              <a:sym typeface="Traditional Arabic"/>
            </a:endParaRPr>
          </a:p>
        </p:txBody>
      </p:sp>
      <p:sp>
        <p:nvSpPr>
          <p:cNvPr id="293" name="Shape 29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488380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4" name="Shape 244"/>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marL="342900" lvl="0" indent="-270510" algn="r" rtl="1">
              <a:spcBef>
                <a:spcPts val="1000"/>
              </a:spcBef>
              <a:buClr>
                <a:schemeClr val="dk1"/>
              </a:buClr>
              <a:buSzPct val="61111"/>
              <a:buFont typeface="Arial"/>
              <a:buNone/>
            </a:pPr>
            <a:r>
              <a:rPr lang="fa-IR" sz="1800" dirty="0">
                <a:solidFill>
                  <a:srgbClr val="3F3F3F"/>
                </a:solidFill>
                <a:latin typeface="Verdana"/>
                <a:ea typeface="Verdana"/>
                <a:cs typeface="Verdana"/>
                <a:sym typeface="Verdana"/>
              </a:rPr>
              <a:t>در این زمان است که عده از آنها می گویند که در مدرسه همکلاسی سنی دارند و بحث شروع می شود. بیشتر از سوالاتشان پاسخ ندهید. ادبیات تکلم با برادران سنی را نیز آموزش دهید</a:t>
            </a:r>
          </a:p>
        </p:txBody>
      </p:sp>
      <p:sp>
        <p:nvSpPr>
          <p:cNvPr id="245" name="Shape 245"/>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23</a:t>
            </a:fld>
            <a:endParaRPr lang="fa-IR"/>
          </a:p>
        </p:txBody>
      </p:sp>
    </p:spTree>
    <p:extLst>
      <p:ext uri="{BB962C8B-B14F-4D97-AF65-F5344CB8AC3E}">
        <p14:creationId xmlns:p14="http://schemas.microsoft.com/office/powerpoint/2010/main" val="22335406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52" name="Shape 15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35588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59" name="Shape 15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9993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1">
              <a:spcBef>
                <a:spcPts val="0"/>
              </a:spcBef>
              <a:buNone/>
            </a:pPr>
            <a:r>
              <a:rPr lang="fa-IR"/>
              <a:t>تثبیت اعتقادات خود ما: چون وقتی عقیده مان را ابراز می کنیم، برایمان دشوار است که خلافش را ابراز کنیم یا اینکه خلافش در مرآی دیگران عمل کنیم.</a:t>
            </a:r>
          </a:p>
          <a:p>
            <a:pPr lvl="0" rtl="1">
              <a:spcBef>
                <a:spcPts val="0"/>
              </a:spcBef>
              <a:buNone/>
            </a:pPr>
            <a:endParaRPr/>
          </a:p>
        </p:txBody>
      </p:sp>
      <p:sp>
        <p:nvSpPr>
          <p:cNvPr id="166" name="Shape 16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9288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1">
              <a:spcBef>
                <a:spcPts val="0"/>
              </a:spcBef>
              <a:buNone/>
            </a:pPr>
            <a:endParaRPr dirty="0"/>
          </a:p>
        </p:txBody>
      </p:sp>
      <p:sp>
        <p:nvSpPr>
          <p:cNvPr id="173" name="Shape 17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2297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1">
              <a:spcBef>
                <a:spcPts val="0"/>
              </a:spcBef>
              <a:buNone/>
            </a:pPr>
            <a:endParaRPr dirty="0"/>
          </a:p>
        </p:txBody>
      </p:sp>
      <p:sp>
        <p:nvSpPr>
          <p:cNvPr id="180" name="Shape 18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51510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1">
              <a:spcBef>
                <a:spcPts val="0"/>
              </a:spcBef>
              <a:buNone/>
            </a:pPr>
            <a:endParaRPr dirty="0"/>
          </a:p>
        </p:txBody>
      </p:sp>
      <p:sp>
        <p:nvSpPr>
          <p:cNvPr id="187" name="Shape 18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71898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37" name="Shape 23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7092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1">
              <a:spcBef>
                <a:spcPts val="0"/>
              </a:spcBef>
              <a:buNone/>
            </a:pPr>
            <a:r>
              <a:rPr lang="fa-IR"/>
              <a:t>تثبیت اعتقادات خود ما: چون وقتی عقیده مان را ابراز می کنیم، برایمان دشوار است که خلافش را ابراز کنیم یا اینکه خلافش در مرآی دیگران عمل کنیم.</a:t>
            </a:r>
          </a:p>
          <a:p>
            <a:pPr lvl="0" rtl="1">
              <a:spcBef>
                <a:spcPts val="0"/>
              </a:spcBef>
              <a:buNone/>
            </a:pPr>
            <a:endParaRPr/>
          </a:p>
        </p:txBody>
      </p:sp>
      <p:sp>
        <p:nvSpPr>
          <p:cNvPr id="201" name="Shape 20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73093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flipH="1">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3052966" y="2404534"/>
            <a:ext cx="8171757"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052966" y="4050833"/>
            <a:ext cx="8171757"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3894068" y="6056602"/>
            <a:ext cx="911939" cy="365125"/>
          </a:xfrm>
        </p:spPr>
        <p:txBody>
          <a:bodyPr/>
          <a:lstStyle/>
          <a:p>
            <a:fld id="{EC28A77D-9545-4FE6-8227-D117B007F4EC}" type="datetime1">
              <a:rPr lang="en-US" smtClean="0"/>
              <a:t>12/18/2017</a:t>
            </a:fld>
            <a:endParaRPr lang="en-US" dirty="0"/>
          </a:p>
        </p:txBody>
      </p:sp>
      <p:sp>
        <p:nvSpPr>
          <p:cNvPr id="5" name="Footer Placeholder 4"/>
          <p:cNvSpPr>
            <a:spLocks noGrp="1"/>
          </p:cNvSpPr>
          <p:nvPr>
            <p:ph type="ftr" sz="quarter" idx="11"/>
          </p:nvPr>
        </p:nvSpPr>
        <p:spPr>
          <a:xfrm>
            <a:off x="4934730" y="6056602"/>
            <a:ext cx="6297612"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01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06120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8401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602721-7660-49FC-B721-D7FD2B803CC9}" type="datetime1">
              <a:rPr lang="en-US" smtClean="0"/>
              <a:t>12/18/2017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53141" y="4800600"/>
            <a:ext cx="8596667" cy="566738"/>
          </a:xfrm>
        </p:spPr>
        <p:txBody>
          <a:bodyPr anchor="b">
            <a:normAutofit/>
          </a:bodyPr>
          <a:lstStyle>
            <a:lvl1pPr algn="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053141"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3053141" y="5367338"/>
            <a:ext cx="8596667" cy="674024"/>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8789C92E-8E4A-41A4-8B13-4A3DFF666677}" type="datetime1">
              <a:rPr lang="en-US" smtClean="0"/>
              <a:t>12/18/2017</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3061308"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3061308" y="4470400"/>
            <a:ext cx="8596668" cy="1570962"/>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smtClean="0"/>
              <a:t>Click to edit Master text styles</a:t>
            </a:r>
          </a:p>
        </p:txBody>
      </p:sp>
      <p:sp>
        <p:nvSpPr>
          <p:cNvPr id="4" name="Date Placeholder 3"/>
          <p:cNvSpPr>
            <a:spLocks noGrp="1"/>
          </p:cNvSpPr>
          <p:nvPr>
            <p:ph type="dt" sz="half" idx="10"/>
          </p:nvPr>
        </p:nvSpPr>
        <p:spPr/>
        <p:txBody>
          <a:bodyPr/>
          <a:lstStyle/>
          <a:p>
            <a:fld id="{703F291A-58FA-425B-8280-08580E242202}"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23473"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3758278"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3069474" y="4470400"/>
            <a:ext cx="8596668" cy="1570962"/>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smtClean="0"/>
              <a:t>Click to edit Master text styles</a:t>
            </a:r>
          </a:p>
        </p:txBody>
      </p:sp>
      <p:sp>
        <p:nvSpPr>
          <p:cNvPr id="4" name="Date Placeholder 3"/>
          <p:cNvSpPr>
            <a:spLocks noGrp="1"/>
          </p:cNvSpPr>
          <p:nvPr>
            <p:ph type="dt" sz="half" idx="10"/>
          </p:nvPr>
        </p:nvSpPr>
        <p:spPr/>
        <p:txBody>
          <a:bodyPr/>
          <a:lstStyle/>
          <a:p>
            <a:fld id="{0A0AC951-45E7-456A-A664-2706A9E9A647}"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2934007"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1285148"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3069469"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3069469" y="4527448"/>
            <a:ext cx="8596668" cy="1513914"/>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smtClean="0"/>
              <a:t>Click to edit Master text styles</a:t>
            </a:r>
          </a:p>
        </p:txBody>
      </p:sp>
      <p:sp>
        <p:nvSpPr>
          <p:cNvPr id="4" name="Date Placeholder 3"/>
          <p:cNvSpPr>
            <a:spLocks noGrp="1"/>
          </p:cNvSpPr>
          <p:nvPr>
            <p:ph type="dt" sz="half" idx="10"/>
          </p:nvPr>
        </p:nvSpPr>
        <p:spPr/>
        <p:txBody>
          <a:bodyPr/>
          <a:lstStyle/>
          <a:p>
            <a:fld id="{E1250F11-B641-4369-A8C6-BA4BD3C268C3}"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3315306"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3061304"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3061307" y="4527448"/>
            <a:ext cx="8596668" cy="1513914"/>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smtClean="0"/>
              <a:t>Click to edit Master text styles</a:t>
            </a:r>
          </a:p>
        </p:txBody>
      </p:sp>
      <p:sp>
        <p:nvSpPr>
          <p:cNvPr id="4" name="Date Placeholder 3"/>
          <p:cNvSpPr>
            <a:spLocks noGrp="1"/>
          </p:cNvSpPr>
          <p:nvPr>
            <p:ph type="dt" sz="half" idx="10"/>
          </p:nvPr>
        </p:nvSpPr>
        <p:spPr/>
        <p:txBody>
          <a:bodyPr/>
          <a:lstStyle/>
          <a:p>
            <a:fld id="{A0C6343B-570F-44F2-B219-17E3405FB54B}"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2925842"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1276983"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3069768"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3061301"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3061304" y="4527448"/>
            <a:ext cx="8596668" cy="1513914"/>
          </a:xfrm>
        </p:spPr>
        <p:txBody>
          <a:bodyPr anchor="t">
            <a:normAutofit/>
          </a:bodyPr>
          <a:lstStyle>
            <a:lvl1pPr marL="0" indent="0" algn="r" rtl="1">
              <a:buNone/>
              <a:defRPr sz="1800">
                <a:solidFill>
                  <a:schemeClr val="tx1">
                    <a:lumMod val="50000"/>
                    <a:lumOff val="50000"/>
                  </a:schemeClr>
                </a:solidFill>
                <a:cs typeface="B Yagut" panose="00000400000000000000" pitchFamily="2" charset="-78"/>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3FC9A-1DE4-4718-BC12-7BA3F5AC3CEC}"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11496A-08EA-4FB6-ACC6-70CBA344CA6C}"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59812"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69474"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482B7B-AA77-4BBF-9C08-965916E0E964}"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F3BCBB-DC5A-4047-9F08-1B10A5FF6D63}"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ran">
    <p:spTree>
      <p:nvGrpSpPr>
        <p:cNvPr id="1" name=""/>
        <p:cNvGrpSpPr/>
        <p:nvPr/>
      </p:nvGrpSpPr>
      <p:grpSpPr>
        <a:xfrm>
          <a:off x="0" y="0"/>
          <a:ext cx="0" cy="0"/>
          <a:chOff x="0" y="0"/>
          <a:chExt cx="0" cy="0"/>
        </a:xfrm>
      </p:grpSpPr>
      <p:sp>
        <p:nvSpPr>
          <p:cNvPr id="2" name="Title 1"/>
          <p:cNvSpPr>
            <a:spLocks noGrp="1"/>
          </p:cNvSpPr>
          <p:nvPr>
            <p:ph type="title"/>
          </p:nvPr>
        </p:nvSpPr>
        <p:spPr>
          <a:xfrm>
            <a:off x="3054774" y="609600"/>
            <a:ext cx="8596668" cy="794657"/>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3054774" y="2264228"/>
            <a:ext cx="8596668" cy="1850571"/>
          </a:xfrm>
        </p:spPr>
        <p:txBody>
          <a:bodyPr anchor="ctr">
            <a:noAutofit/>
          </a:bodyPr>
          <a:lstStyle>
            <a:lvl1pPr marL="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1pPr>
            <a:lvl2pPr marL="45720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2pPr>
            <a:lvl3pPr marL="91440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3pPr>
            <a:lvl4pPr marL="137160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4pPr>
            <a:lvl5pPr marL="1828800" indent="0" algn="ctr">
              <a:buNone/>
              <a:defRPr lang="en-US" sz="3200" kern="1200" dirty="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E695E2-4F51-4FF0-9FD6-D456926DADFD}"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
        <p:nvSpPr>
          <p:cNvPr id="7" name="Content Placeholder 2"/>
          <p:cNvSpPr>
            <a:spLocks noGrp="1"/>
          </p:cNvSpPr>
          <p:nvPr>
            <p:ph idx="13"/>
          </p:nvPr>
        </p:nvSpPr>
        <p:spPr>
          <a:xfrm>
            <a:off x="3052966" y="4158343"/>
            <a:ext cx="8613716" cy="1888896"/>
          </a:xfrm>
        </p:spPr>
        <p:txBody>
          <a:bodyPr anchor="ctr"/>
          <a:lstStyle>
            <a:lvl1pPr marL="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1pPr>
            <a:lvl2pPr marL="4572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2pPr>
            <a:lvl3pPr marL="9144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3pPr>
            <a:lvl4pPr marL="13716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4pPr>
            <a:lvl5pPr marL="18288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2"/>
          <p:cNvSpPr>
            <a:spLocks noGrp="1"/>
          </p:cNvSpPr>
          <p:nvPr>
            <p:ph idx="15"/>
          </p:nvPr>
        </p:nvSpPr>
        <p:spPr>
          <a:xfrm>
            <a:off x="3052966" y="1470065"/>
            <a:ext cx="8596668" cy="732613"/>
          </a:xfrm>
        </p:spPr>
        <p:txBody>
          <a:bodyPr vert="horz" lIns="91440" tIns="45720" rIns="91440" bIns="45720" rtlCol="0" anchor="t">
            <a:normAutofit/>
          </a:bodyPr>
          <a:lstStyle>
            <a:lvl1pPr marL="342900" indent="-342900">
              <a:buNone/>
              <a:defRPr lang="en-US" dirty="0" smtClean="0">
                <a:solidFill>
                  <a:schemeClr val="tx1">
                    <a:lumMod val="65000"/>
                    <a:lumOff val="35000"/>
                  </a:schemeClr>
                </a:solidFill>
                <a:cs typeface="B Mitra" panose="00000400000000000000" pitchFamily="2" charset="-78"/>
              </a:defRPr>
            </a:lvl1pPr>
            <a:lvl2pPr marL="457200" indent="0">
              <a:buNone/>
              <a:defRPr lang="en-US" sz="1800" dirty="0" smtClean="0">
                <a:solidFill>
                  <a:schemeClr val="tx1">
                    <a:lumMod val="50000"/>
                    <a:lumOff val="50000"/>
                  </a:schemeClr>
                </a:solidFill>
                <a:cs typeface="B Yagut" panose="00000400000000000000" pitchFamily="2" charset="-78"/>
              </a:defRPr>
            </a:lvl2pPr>
            <a:lvl3pPr marL="914400" indent="0">
              <a:buNone/>
              <a:defRPr lang="en-US" dirty="0" smtClean="0">
                <a:solidFill>
                  <a:schemeClr val="tx1">
                    <a:lumMod val="50000"/>
                    <a:lumOff val="50000"/>
                  </a:schemeClr>
                </a:solidFill>
                <a:cs typeface="B Yagut" panose="00000400000000000000" pitchFamily="2" charset="-78"/>
              </a:defRPr>
            </a:lvl3pPr>
            <a:lvl4pPr marL="1371600" indent="0">
              <a:buNone/>
              <a:defRPr lang="en-US" sz="1800" dirty="0" smtClean="0">
                <a:solidFill>
                  <a:schemeClr val="tx1">
                    <a:lumMod val="50000"/>
                    <a:lumOff val="50000"/>
                  </a:schemeClr>
                </a:solidFill>
                <a:cs typeface="B Yagut" panose="00000400000000000000" pitchFamily="2" charset="-78"/>
              </a:defRPr>
            </a:lvl4pPr>
            <a:lvl5pPr marL="1828800" indent="0">
              <a:buNone/>
              <a:defRPr lang="en-US" sz="1800" dirty="0">
                <a:solidFill>
                  <a:schemeClr val="tx1">
                    <a:lumMod val="50000"/>
                    <a:lumOff val="50000"/>
                  </a:schemeClr>
                </a:solidFill>
                <a:cs typeface="B Yagut" panose="00000400000000000000" pitchFamily="2" charset="-78"/>
              </a:defRPr>
            </a:lvl5pPr>
          </a:lstStyle>
          <a:p>
            <a:pPr marL="0" lvl="0" indent="0"/>
            <a:r>
              <a:rPr lang="en-US" smtClean="0"/>
              <a:t>Click to edit Master text styles</a:t>
            </a:r>
          </a:p>
          <a:p>
            <a:pPr marL="0" lvl="1" indent="0"/>
            <a:r>
              <a:rPr lang="en-US" smtClean="0"/>
              <a:t>Second level</a:t>
            </a:r>
          </a:p>
          <a:p>
            <a:pPr marL="0" lvl="2" indent="0"/>
            <a:r>
              <a:rPr lang="en-US" smtClean="0"/>
              <a:t>Third level</a:t>
            </a:r>
          </a:p>
          <a:p>
            <a:pPr marL="0" lvl="3" indent="0"/>
            <a:r>
              <a:rPr lang="en-US" smtClean="0"/>
              <a:t>Fourth level</a:t>
            </a:r>
          </a:p>
          <a:p>
            <a:pPr marL="0" lvl="4" indent="0"/>
            <a:r>
              <a:rPr lang="en-US" smtClean="0"/>
              <a:t>Fifth level</a:t>
            </a:r>
            <a:endParaRPr lang="en-US" dirty="0"/>
          </a:p>
        </p:txBody>
      </p:sp>
      <p:sp>
        <p:nvSpPr>
          <p:cNvPr id="9" name="Text Placeholder 2"/>
          <p:cNvSpPr>
            <a:spLocks noGrp="1"/>
          </p:cNvSpPr>
          <p:nvPr>
            <p:ph type="body" idx="16"/>
          </p:nvPr>
        </p:nvSpPr>
        <p:spPr>
          <a:xfrm>
            <a:off x="46658" y="6421727"/>
            <a:ext cx="2686349" cy="436273"/>
          </a:xfrm>
        </p:spPr>
        <p:txBody>
          <a:bodyPr vert="horz" lIns="91440" tIns="45720" rIns="91440" bIns="45720" rtlCol="0" anchor="t">
            <a:normAutofit/>
          </a:bodyPr>
          <a:lstStyle>
            <a:lvl1pPr marL="342900" indent="-342900" algn="l">
              <a:buNone/>
              <a:defRPr lang="en-US" sz="1800" smtClean="0">
                <a:solidFill>
                  <a:schemeClr val="bg1">
                    <a:lumMod val="95000"/>
                  </a:schemeClr>
                </a:solidFill>
                <a:latin typeface="Adobe Arabic" panose="02040503050201020203" pitchFamily="18" charset="-78"/>
                <a:cs typeface="Adobe Arabic" panose="02040503050201020203" pitchFamily="18" charset="-78"/>
              </a:defRPr>
            </a:lvl1pPr>
          </a:lstStyle>
          <a:p>
            <a:pPr marL="0" lvl="0" indent="0"/>
            <a:r>
              <a:rPr lang="en-US" smtClean="0"/>
              <a:t>Click to edit Master text styles</a:t>
            </a:r>
          </a:p>
        </p:txBody>
      </p:sp>
    </p:spTree>
    <p:extLst>
      <p:ext uri="{BB962C8B-B14F-4D97-AF65-F5344CB8AC3E}">
        <p14:creationId xmlns:p14="http://schemas.microsoft.com/office/powerpoint/2010/main" val="272775752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62395" y="2700867"/>
            <a:ext cx="8596668" cy="182658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3062395" y="4527448"/>
            <a:ext cx="8596668" cy="860400"/>
          </a:xfrm>
        </p:spPr>
        <p:txBody>
          <a:bodyPr anchor="t"/>
          <a:lstStyle>
            <a:lvl1pPr marL="0" indent="0" algn="r">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28FF72-E28E-457B-8E23-AF61535C33F6}"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482647" y="2164718"/>
            <a:ext cx="4184035"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047154" y="2179958"/>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0A82E4-EA18-4C26-9C04-1BBFE3863AFA}" type="datetime1">
              <a:rPr lang="en-US" smtClean="0"/>
              <a:t>12/18/2017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Qura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482647" y="2164718"/>
            <a:ext cx="4184035" cy="3880773"/>
          </a:xfrm>
        </p:spPr>
        <p:txBody>
          <a:bodyPr vert="horz" lIns="91440" tIns="45720" rIns="91440" bIns="45720" rtlCol="0">
            <a:noAutofit/>
          </a:bodyPr>
          <a:lstStyle>
            <a:lvl1pPr>
              <a:defRPr lang="en-US" sz="360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cs typeface="Adobe Arabic" panose="02040503050201020203" pitchFamily="18" charset="-78"/>
              </a:defRPr>
            </a:lvl1pPr>
            <a:lvl2pPr>
              <a:defRPr lang="en-US" smtClean="0"/>
            </a:lvl2pPr>
            <a:lvl3pPr>
              <a:defRPr lang="en-US" smtClean="0"/>
            </a:lvl3pPr>
            <a:lvl4pPr>
              <a:defRPr lang="en-US" smtClean="0"/>
            </a:lvl4pPr>
            <a:lvl5pPr>
              <a:defRPr lang="en-US" dirty="0"/>
            </a:lvl5pPr>
          </a:lstStyle>
          <a:p>
            <a:pPr marL="0" lvl="0" indent="0">
              <a:buNone/>
            </a:pPr>
            <a:r>
              <a:rPr lang="en-US" smtClean="0"/>
              <a:t>Click to edit Master text styles</a:t>
            </a:r>
          </a:p>
          <a:p>
            <a:pPr marL="0" lvl="1" indent="0">
              <a:buNone/>
            </a:pPr>
            <a:r>
              <a:rPr lang="en-US" smtClean="0"/>
              <a:t>Second level</a:t>
            </a:r>
          </a:p>
          <a:p>
            <a:pPr marL="0" lvl="2" indent="0">
              <a:buNone/>
            </a:pPr>
            <a:r>
              <a:rPr lang="en-US" smtClean="0"/>
              <a:t>Third level</a:t>
            </a:r>
          </a:p>
          <a:p>
            <a:pPr marL="0" lvl="3" indent="0">
              <a:buNone/>
            </a:pPr>
            <a:r>
              <a:rPr lang="en-US" smtClean="0"/>
              <a:t>Fourth level</a:t>
            </a:r>
          </a:p>
          <a:p>
            <a:pPr marL="0" lvl="4" indent="0">
              <a:buNone/>
            </a:pPr>
            <a:r>
              <a:rPr lang="en-US" smtClean="0"/>
              <a:t>Fifth level</a:t>
            </a:r>
            <a:endParaRPr lang="en-US" dirty="0"/>
          </a:p>
        </p:txBody>
      </p:sp>
      <p:sp>
        <p:nvSpPr>
          <p:cNvPr id="4" name="Content Placeholder 3"/>
          <p:cNvSpPr>
            <a:spLocks noGrp="1"/>
          </p:cNvSpPr>
          <p:nvPr>
            <p:ph sz="half" idx="2"/>
          </p:nvPr>
        </p:nvSpPr>
        <p:spPr>
          <a:xfrm>
            <a:off x="3047154" y="2179958"/>
            <a:ext cx="4184034" cy="3880773"/>
          </a:xfrm>
        </p:spPr>
        <p:txBody>
          <a:bodyPr vert="horz" lIns="91440" tIns="45720" rIns="91440" bIns="45720" rtlCol="0">
            <a:normAutofit/>
          </a:bodyPr>
          <a:lstStyle>
            <a:lvl1pPr>
              <a:defRPr lang="en-US" smtClean="0">
                <a:ln w="0"/>
                <a:solidFill>
                  <a:schemeClr val="tx1"/>
                </a:solidFill>
                <a:effectLst>
                  <a:outerShdw blurRad="38100" dist="19050" dir="2700000" algn="tl" rotWithShape="0">
                    <a:schemeClr val="dk1">
                      <a:alpha val="40000"/>
                    </a:schemeClr>
                  </a:outerShdw>
                </a:effectLst>
              </a:defRPr>
            </a:lvl1pPr>
            <a:lvl2pPr>
              <a:defRPr lang="en-US" smtClean="0"/>
            </a:lvl2pPr>
            <a:lvl3pPr>
              <a:defRPr lang="en-US" smtClean="0"/>
            </a:lvl3pPr>
            <a:lvl4pPr>
              <a:defRPr lang="en-US" smtClean="0"/>
            </a:lvl4pPr>
            <a:lvl5pPr>
              <a:defRPr lang="en-US" dirty="0"/>
            </a:lvl5pPr>
          </a:lstStyle>
          <a:p>
            <a:pPr marL="0" lvl="0" indent="0">
              <a:buNone/>
            </a:pPr>
            <a:r>
              <a:rPr lang="en-US" smtClean="0"/>
              <a:t>Click to edit Master text styles</a:t>
            </a:r>
          </a:p>
          <a:p>
            <a:pPr marL="0" lvl="1" indent="0">
              <a:buNone/>
            </a:pPr>
            <a:r>
              <a:rPr lang="en-US" smtClean="0"/>
              <a:t>Second level</a:t>
            </a:r>
          </a:p>
          <a:p>
            <a:pPr marL="0" lvl="2" indent="0">
              <a:buNone/>
            </a:pPr>
            <a:r>
              <a:rPr lang="en-US" smtClean="0"/>
              <a:t>Third level</a:t>
            </a:r>
          </a:p>
          <a:p>
            <a:pPr marL="0" lvl="3" indent="0">
              <a:buNone/>
            </a:pPr>
            <a:r>
              <a:rPr lang="en-US" smtClean="0"/>
              <a:t>Fourth level</a:t>
            </a:r>
          </a:p>
          <a:p>
            <a:pPr marL="0" lvl="4" indent="0">
              <a:buNone/>
            </a:pPr>
            <a:r>
              <a:rPr lang="en-US" smtClean="0"/>
              <a:t>Fifth level</a:t>
            </a:r>
            <a:endParaRPr lang="en-US" dirty="0"/>
          </a:p>
        </p:txBody>
      </p:sp>
      <p:sp>
        <p:nvSpPr>
          <p:cNvPr id="5" name="Date Placeholder 4"/>
          <p:cNvSpPr>
            <a:spLocks noGrp="1"/>
          </p:cNvSpPr>
          <p:nvPr>
            <p:ph type="dt" sz="half" idx="10"/>
          </p:nvPr>
        </p:nvSpPr>
        <p:spPr/>
        <p:txBody>
          <a:bodyPr/>
          <a:lstStyle/>
          <a:p>
            <a:fld id="{6FCF9CD8-ECAF-4ADC-9DD3-899866F9B46C}" type="datetime1">
              <a:rPr lang="en-US" smtClean="0"/>
              <a:t>12/18/2017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3565885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468442" y="2160983"/>
            <a:ext cx="4185623" cy="576262"/>
          </a:xfrm>
        </p:spPr>
        <p:txBody>
          <a:bodyPr anchor="b">
            <a:noAutofit/>
          </a:bodyPr>
          <a:lstStyle>
            <a:lvl1pPr marL="0" indent="0">
              <a:buNone/>
              <a:defRPr sz="2400" b="0" u="none">
                <a:cs typeface="B Majid Shadow" panose="00000400000000000000" pitchFamily="2" charset="-7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68442"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055475" y="2160983"/>
            <a:ext cx="4185618" cy="576262"/>
          </a:xfrm>
        </p:spPr>
        <p:txBody>
          <a:bodyPr anchor="b">
            <a:noAutofit/>
          </a:bodyPr>
          <a:lstStyle>
            <a:lvl1pPr marL="0" indent="0">
              <a:buNone/>
              <a:defRPr sz="2400" b="0" u="none">
                <a:cs typeface="B Majid Shadow" panose="00000400000000000000" pitchFamily="2" charset="-7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055476"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51769DD-C8DC-4BE7-BCCE-B74D6ABCF7AC}" type="datetime1">
              <a:rPr lang="en-US" smtClean="0"/>
              <a:t>12/18/2017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93966"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9A99A24-0B50-4160-8581-30CEB4D43958}" type="datetime1">
              <a:rPr lang="en-US" smtClean="0"/>
              <a:t>12/18/2017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60341-1132-4420-A3D8-ADCE6941EBC6}" type="datetime1">
              <a:rPr lang="en-US" smtClean="0"/>
              <a:t>12/18/2017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flipH="1">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305477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5477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099808" y="605660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F38F89D-43A3-4904-9FA2-4BA7189F8442}" type="datetime1">
              <a:rPr lang="en-US" smtClean="0"/>
              <a:t>12/18/2017</a:t>
            </a:fld>
            <a:endParaRPr lang="en-US" dirty="0"/>
          </a:p>
        </p:txBody>
      </p:sp>
      <p:sp>
        <p:nvSpPr>
          <p:cNvPr id="5" name="Footer Placeholder 4"/>
          <p:cNvSpPr>
            <a:spLocks noGrp="1"/>
          </p:cNvSpPr>
          <p:nvPr>
            <p:ph type="ftr" sz="quarter" idx="3"/>
          </p:nvPr>
        </p:nvSpPr>
        <p:spPr>
          <a:xfrm>
            <a:off x="5369070" y="6056602"/>
            <a:ext cx="6297612" cy="365125"/>
          </a:xfrm>
          <a:prstGeom prst="rect">
            <a:avLst/>
          </a:prstGeom>
        </p:spPr>
        <p:txBody>
          <a:bodyPr vert="horz" lIns="91440" tIns="45720" rIns="91440" bIns="45720" rtlCol="0" anchor="ctr"/>
          <a:lstStyle>
            <a:lvl1pPr algn="r" rtl="1">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52966" y="6056602"/>
            <a:ext cx="683339" cy="365125"/>
          </a:xfrm>
          <a:prstGeom prst="rect">
            <a:avLst/>
          </a:prstGeom>
        </p:spPr>
        <p:txBody>
          <a:bodyPr vert="horz" lIns="91440" tIns="45720" rIns="91440" bIns="45720" rtlCol="0" anchor="ctr"/>
          <a:lstStyle>
            <a:lvl1pPr algn="r">
              <a:defRPr sz="1400">
                <a:solidFill>
                  <a:schemeClr val="accent1"/>
                </a:solidFill>
                <a:cs typeface="B Badr" panose="00000400000000000000" pitchFamily="2" charset="-78"/>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69" r:id="rId3"/>
    <p:sldLayoutId id="2147483651" r:id="rId4"/>
    <p:sldLayoutId id="2147483666" r:id="rId5"/>
    <p:sldLayoutId id="2147483670" r:id="rId6"/>
    <p:sldLayoutId id="2147483653" r:id="rId7"/>
    <p:sldLayoutId id="2147483654" r:id="rId8"/>
    <p:sldLayoutId id="2147483655" r:id="rId9"/>
    <p:sldLayoutId id="2147483667" r:id="rId10"/>
    <p:sldLayoutId id="2147483657" r:id="rId11"/>
    <p:sldLayoutId id="2147483660" r:id="rId12"/>
    <p:sldLayoutId id="2147483661" r:id="rId13"/>
    <p:sldLayoutId id="2147483662" r:id="rId14"/>
    <p:sldLayoutId id="2147483663" r:id="rId15"/>
    <p:sldLayoutId id="2147483664" r:id="rId16"/>
    <p:sldLayoutId id="2147483668" r:id="rId17"/>
    <p:sldLayoutId id="2147483659" r:id="rId18"/>
  </p:sldLayoutIdLst>
  <p:timing>
    <p:tnLst>
      <p:par>
        <p:cTn id="1" dur="indefinite" restart="never" nodeType="tmRoot"/>
      </p:par>
    </p:tnLst>
  </p:timing>
  <p:hf sldNum="0" hdr="0" ftr="0" dt="0"/>
  <p:txStyles>
    <p:titleStyle>
      <a:lvl1pPr algn="r" defTabSz="457200" rtl="1" eaLnBrk="1" latinLnBrk="0" hangingPunct="1">
        <a:spcBef>
          <a:spcPct val="0"/>
        </a:spcBef>
        <a:buNone/>
        <a:defRPr sz="3600" kern="1200">
          <a:solidFill>
            <a:schemeClr val="accent1"/>
          </a:solidFill>
          <a:latin typeface="+mj-lt"/>
          <a:ea typeface="+mj-ea"/>
          <a:cs typeface="B Titr" panose="00000700000000000000" pitchFamily="2" charset="-78"/>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B Tehran" panose="00000400000000000000" pitchFamily="2" charset="-78"/>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2000" kern="1200">
          <a:solidFill>
            <a:schemeClr val="tx1">
              <a:lumMod val="75000"/>
              <a:lumOff val="25000"/>
            </a:schemeClr>
          </a:solidFill>
          <a:latin typeface="+mn-lt"/>
          <a:ea typeface="+mn-ea"/>
          <a:cs typeface="B Tehran" panose="00000400000000000000" pitchFamily="2" charset="-78"/>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B Tehran" panose="00000400000000000000" pitchFamily="2" charset="-78"/>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B Tehran" panose="00000400000000000000" pitchFamily="2" charset="-78"/>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B Tehran" panose="00000400000000000000" pitchFamily="2" charset="-78"/>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ctrTitle"/>
          </p:nvPr>
        </p:nvSpPr>
        <p:spPr/>
        <p:txBody>
          <a:bodyPr>
            <a:normAutofit/>
          </a:bodyPr>
          <a:lstStyle/>
          <a:p>
            <a:pPr lvl="0"/>
            <a:r>
              <a:rPr lang="fa-IR" dirty="0" smtClean="0">
                <a:sym typeface="Traditional Arabic"/>
              </a:rPr>
              <a:t>مکتب تربیتی اسلام</a:t>
            </a:r>
            <a:endParaRPr lang="ar" dirty="0">
              <a:sym typeface="Traditional Arabic"/>
            </a:endParaRPr>
          </a:p>
        </p:txBody>
      </p:sp>
      <p:sp>
        <p:nvSpPr>
          <p:cNvPr id="144" name="Shape 144"/>
          <p:cNvSpPr txBox="1">
            <a:spLocks noGrp="1"/>
          </p:cNvSpPr>
          <p:nvPr>
            <p:ph type="subTitle" idx="1"/>
          </p:nvPr>
        </p:nvSpPr>
        <p:spPr/>
        <p:txBody>
          <a:bodyPr/>
          <a:lstStyle/>
          <a:p>
            <a:pPr lvl="0"/>
            <a:r>
              <a:rPr lang="fa-IR" smtClean="0">
                <a:sym typeface="Sakkal Majalla"/>
              </a:rPr>
              <a:t>جلسة سی و سوم: </a:t>
            </a:r>
            <a:r>
              <a:rPr lang="fa-IR" dirty="0">
                <a:sym typeface="Sakkal Majalla"/>
              </a:rPr>
              <a:t>کتمان و تقیه (کنترل بروز تولی و تبری) و عزاداری و </a:t>
            </a:r>
            <a:r>
              <a:rPr lang="fa-IR" dirty="0" smtClean="0">
                <a:sym typeface="Sakkal Majalla"/>
              </a:rPr>
              <a:t>جشن </a:t>
            </a:r>
            <a:endParaRPr lang="ar" dirty="0">
              <a:sym typeface="Sakkal Majalla"/>
            </a:endParaRPr>
          </a:p>
        </p:txBody>
      </p:sp>
    </p:spTree>
    <p:extLst>
      <p:ext uri="{BB962C8B-B14F-4D97-AF65-F5344CB8AC3E}">
        <p14:creationId xmlns:p14="http://schemas.microsoft.com/office/powerpoint/2010/main" val="2483328564"/>
      </p:ext>
    </p:extLst>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p:txBody>
          <a:bodyPr/>
          <a:lstStyle/>
          <a:p>
            <a:pPr lvl="0"/>
            <a:r>
              <a:rPr lang="fa-IR" dirty="0" smtClean="0">
                <a:sym typeface="Trebuchet MS"/>
              </a:rPr>
              <a:t>مقدّمه</a:t>
            </a:r>
            <a:endParaRPr lang="fa-IR" dirty="0">
              <a:sym typeface="Trebuchet MS"/>
            </a:endParaRPr>
          </a:p>
        </p:txBody>
      </p:sp>
      <p:sp>
        <p:nvSpPr>
          <p:cNvPr id="162" name="Shape 162"/>
          <p:cNvSpPr txBox="1">
            <a:spLocks noGrp="1"/>
          </p:cNvSpPr>
          <p:nvPr>
            <p:ph type="body" idx="1"/>
          </p:nvPr>
        </p:nvSpPr>
        <p:spPr/>
        <p:txBody>
          <a:bodyPr>
            <a:normAutofit fontScale="92500"/>
          </a:bodyPr>
          <a:lstStyle/>
          <a:p>
            <a:pPr lvl="0"/>
            <a:r>
              <a:rPr lang="fa-IR" dirty="0" smtClean="0">
                <a:sym typeface="Arial"/>
              </a:rPr>
              <a:t>باورهای مکتب شیعه به دو دسته تقسیم می شود:</a:t>
            </a:r>
          </a:p>
          <a:p>
            <a:pPr lvl="1"/>
            <a:r>
              <a:rPr lang="fa-IR" dirty="0" smtClean="0">
                <a:sym typeface="Arial"/>
              </a:rPr>
              <a:t>باورهایی که بدون مقدمه برای عموم قابل فهم است</a:t>
            </a:r>
          </a:p>
          <a:p>
            <a:pPr lvl="1"/>
            <a:r>
              <a:rPr lang="fa-IR" dirty="0" smtClean="0">
                <a:sym typeface="Arial"/>
              </a:rPr>
              <a:t>باورهایی که بر مبنای مقدّماتی تعریف می شوند و لذا فهم آن ها نیازمند پیش نیاز می باشد</a:t>
            </a:r>
          </a:p>
          <a:p>
            <a:pPr lvl="0"/>
            <a:r>
              <a:rPr lang="fa-IR" dirty="0" smtClean="0">
                <a:sym typeface="Arial"/>
              </a:rPr>
              <a:t>بیان عمومی باورهای نوع دوم، هم مفید فایده ای نیست و هم باعث ایجاد ذهنیت منفی نسبت به این مکتب می شود</a:t>
            </a:r>
          </a:p>
          <a:p>
            <a:pPr lvl="0"/>
            <a:r>
              <a:rPr lang="fa-IR" dirty="0" smtClean="0">
                <a:sym typeface="Arial"/>
              </a:rPr>
              <a:t>باورهای دسته دوم: </a:t>
            </a:r>
          </a:p>
          <a:p>
            <a:pPr lvl="1"/>
            <a:r>
              <a:rPr lang="fa-IR" dirty="0" smtClean="0">
                <a:sym typeface="Arial"/>
              </a:rPr>
              <a:t>صرفاً مطالب سطح بالایی که بیان آن برای فاقدین پیش نیازهای لازم، ایجاد ذهنیت خرافه گرایی یا تحجر یا عقل ستیزی می کند</a:t>
            </a:r>
          </a:p>
          <a:p>
            <a:pPr lvl="1"/>
            <a:r>
              <a:rPr lang="fa-IR" dirty="0" smtClean="0">
                <a:sym typeface="Arial"/>
              </a:rPr>
              <a:t>جنبه تقابل با مخالفان را دارد و به این دلیل بایستی از بیان عمومی آن پرهیز کرد</a:t>
            </a:r>
          </a:p>
          <a:p>
            <a:pPr lvl="0"/>
            <a:r>
              <a:rPr lang="fa-IR" dirty="0" smtClean="0">
                <a:sym typeface="Arial"/>
              </a:rPr>
              <a:t>وظیفه ما در برابر بخش اول کتمان و برای بخش دوم، تقیه نام دارد</a:t>
            </a:r>
            <a:endParaRPr lang="fa-IR" dirty="0">
              <a:sym typeface="Arial"/>
            </a:endParaRPr>
          </a:p>
        </p:txBody>
      </p:sp>
    </p:spTree>
    <p:extLst>
      <p:ext uri="{BB962C8B-B14F-4D97-AF65-F5344CB8AC3E}">
        <p14:creationId xmlns:p14="http://schemas.microsoft.com/office/powerpoint/2010/main" val="14539165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1"/>
                                        </p:tgtEl>
                                        <p:attrNameLst>
                                          <p:attrName>style.visibility</p:attrName>
                                        </p:attrNameLst>
                                      </p:cBhvr>
                                      <p:to>
                                        <p:strVal val="visible"/>
                                      </p:to>
                                    </p:set>
                                    <p:animEffect transition="in" filter="fade">
                                      <p:cBhvr>
                                        <p:cTn id="7" dur="500"/>
                                        <p:tgtEl>
                                          <p:spTgt spid="16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2">
                                            <p:txEl>
                                              <p:pRg st="0" end="0"/>
                                            </p:txEl>
                                          </p:spTgt>
                                        </p:tgtEl>
                                        <p:attrNameLst>
                                          <p:attrName>style.visibility</p:attrName>
                                        </p:attrNameLst>
                                      </p:cBhvr>
                                      <p:to>
                                        <p:strVal val="visible"/>
                                      </p:to>
                                    </p:set>
                                    <p:animEffect transition="in" filter="fade">
                                      <p:cBhvr>
                                        <p:cTn id="12" dur="500"/>
                                        <p:tgtEl>
                                          <p:spTgt spid="16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2">
                                            <p:txEl>
                                              <p:pRg st="1" end="1"/>
                                            </p:txEl>
                                          </p:spTgt>
                                        </p:tgtEl>
                                        <p:attrNameLst>
                                          <p:attrName>style.visibility</p:attrName>
                                        </p:attrNameLst>
                                      </p:cBhvr>
                                      <p:to>
                                        <p:strVal val="visible"/>
                                      </p:to>
                                    </p:set>
                                    <p:animEffect transition="in" filter="fade">
                                      <p:cBhvr>
                                        <p:cTn id="17" dur="500"/>
                                        <p:tgtEl>
                                          <p:spTgt spid="16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2">
                                            <p:txEl>
                                              <p:pRg st="2" end="2"/>
                                            </p:txEl>
                                          </p:spTgt>
                                        </p:tgtEl>
                                        <p:attrNameLst>
                                          <p:attrName>style.visibility</p:attrName>
                                        </p:attrNameLst>
                                      </p:cBhvr>
                                      <p:to>
                                        <p:strVal val="visible"/>
                                      </p:to>
                                    </p:set>
                                    <p:animEffect transition="in" filter="fade">
                                      <p:cBhvr>
                                        <p:cTn id="22" dur="500"/>
                                        <p:tgtEl>
                                          <p:spTgt spid="16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2">
                                            <p:txEl>
                                              <p:pRg st="3" end="3"/>
                                            </p:txEl>
                                          </p:spTgt>
                                        </p:tgtEl>
                                        <p:attrNameLst>
                                          <p:attrName>style.visibility</p:attrName>
                                        </p:attrNameLst>
                                      </p:cBhvr>
                                      <p:to>
                                        <p:strVal val="visible"/>
                                      </p:to>
                                    </p:set>
                                    <p:animEffect transition="in" filter="fade">
                                      <p:cBhvr>
                                        <p:cTn id="27" dur="500"/>
                                        <p:tgtEl>
                                          <p:spTgt spid="16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2">
                                            <p:txEl>
                                              <p:pRg st="4" end="4"/>
                                            </p:txEl>
                                          </p:spTgt>
                                        </p:tgtEl>
                                        <p:attrNameLst>
                                          <p:attrName>style.visibility</p:attrName>
                                        </p:attrNameLst>
                                      </p:cBhvr>
                                      <p:to>
                                        <p:strVal val="visible"/>
                                      </p:to>
                                    </p:set>
                                    <p:animEffect transition="in" filter="fade">
                                      <p:cBhvr>
                                        <p:cTn id="32" dur="500"/>
                                        <p:tgtEl>
                                          <p:spTgt spid="16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62">
                                            <p:txEl>
                                              <p:pRg st="5" end="5"/>
                                            </p:txEl>
                                          </p:spTgt>
                                        </p:tgtEl>
                                        <p:attrNameLst>
                                          <p:attrName>style.visibility</p:attrName>
                                        </p:attrNameLst>
                                      </p:cBhvr>
                                      <p:to>
                                        <p:strVal val="visible"/>
                                      </p:to>
                                    </p:set>
                                    <p:animEffect transition="in" filter="fade">
                                      <p:cBhvr>
                                        <p:cTn id="37" dur="500"/>
                                        <p:tgtEl>
                                          <p:spTgt spid="16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62">
                                            <p:txEl>
                                              <p:pRg st="6" end="6"/>
                                            </p:txEl>
                                          </p:spTgt>
                                        </p:tgtEl>
                                        <p:attrNameLst>
                                          <p:attrName>style.visibility</p:attrName>
                                        </p:attrNameLst>
                                      </p:cBhvr>
                                      <p:to>
                                        <p:strVal val="visible"/>
                                      </p:to>
                                    </p:set>
                                    <p:animEffect transition="in" filter="fade">
                                      <p:cBhvr>
                                        <p:cTn id="42" dur="500"/>
                                        <p:tgtEl>
                                          <p:spTgt spid="16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62">
                                            <p:txEl>
                                              <p:pRg st="7" end="7"/>
                                            </p:txEl>
                                          </p:spTgt>
                                        </p:tgtEl>
                                        <p:attrNameLst>
                                          <p:attrName>style.visibility</p:attrName>
                                        </p:attrNameLst>
                                      </p:cBhvr>
                                      <p:to>
                                        <p:strVal val="visible"/>
                                      </p:to>
                                    </p:set>
                                    <p:animEffect transition="in" filter="fade">
                                      <p:cBhvr>
                                        <p:cTn id="47" dur="500"/>
                                        <p:tgtEl>
                                          <p:spTgt spid="16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p:txBody>
          <a:bodyPr/>
          <a:lstStyle/>
          <a:p>
            <a:pPr lvl="0"/>
            <a:r>
              <a:rPr lang="fa-IR" dirty="0">
                <a:sym typeface="Trebuchet MS"/>
              </a:rPr>
              <a:t>کتمان </a:t>
            </a:r>
            <a:r>
              <a:rPr lang="fa-IR" dirty="0" smtClean="0">
                <a:sym typeface="Trebuchet MS"/>
              </a:rPr>
              <a:t>و تقیّه</a:t>
            </a:r>
            <a:endParaRPr lang="fa-IR" dirty="0">
              <a:sym typeface="Trebuchet MS"/>
            </a:endParaRPr>
          </a:p>
        </p:txBody>
      </p:sp>
      <p:sp>
        <p:nvSpPr>
          <p:cNvPr id="169" name="Shape 169"/>
          <p:cNvSpPr txBox="1">
            <a:spLocks noGrp="1"/>
          </p:cNvSpPr>
          <p:nvPr>
            <p:ph type="body" idx="1"/>
          </p:nvPr>
        </p:nvSpPr>
        <p:spPr/>
        <p:txBody>
          <a:bodyPr/>
          <a:lstStyle/>
          <a:p>
            <a:pPr lvl="0"/>
            <a:r>
              <a:rPr lang="fa-IR" dirty="0" smtClean="0">
                <a:sym typeface="Arial"/>
              </a:rPr>
              <a:t>مکتب اهل بیت علیهم السلام در پی ایجاد فضای امنیت در محیط زندگی مردم است و از ایجاد اختلافات و تفرقه و جنگ و ستیز بین مردم پرهیز می دهد</a:t>
            </a:r>
          </a:p>
          <a:p>
            <a:pPr lvl="0"/>
            <a:r>
              <a:rPr lang="fa-IR" dirty="0" smtClean="0">
                <a:sym typeface="Arial"/>
              </a:rPr>
              <a:t>الگوی تقیه به ما می آموزد که بروز بیرونی رفتارمان را مطابق شرایط محیطی تنظیم کنیم و از آفات احتمالی بروز انزجارمان نسبت به دشمنان مکتب پرهیر نماییم</a:t>
            </a:r>
          </a:p>
          <a:p>
            <a:pPr lvl="0"/>
            <a:r>
              <a:rPr lang="fa-IR" dirty="0" smtClean="0">
                <a:sym typeface="Arial"/>
              </a:rPr>
              <a:t>یکی از مصادیق کتمان، بروز رفتار در برگزاری مراسم مذهبی است. در برگزاری مراسم عزا و سرور برای اهل بیت علیهم السلام می بایست تعادل مطلوب را رعایت کرد.</a:t>
            </a:r>
          </a:p>
          <a:p>
            <a:pPr lvl="0"/>
            <a:r>
              <a:rPr lang="fa-IR" dirty="0" smtClean="0">
                <a:sym typeface="Arial"/>
              </a:rPr>
              <a:t>بروز رفتارهای خاص در عزاداری ها می تواند زمینه ساز اتهام خشونت و عقل ستیزی نسبت به مکتب تشیع باشد، و بایستی این آسیب را در نظر داشت</a:t>
            </a:r>
            <a:endParaRPr lang="fa-IR" dirty="0">
              <a:sym typeface="Arial"/>
            </a:endParaRPr>
          </a:p>
        </p:txBody>
      </p:sp>
    </p:spTree>
    <p:extLst>
      <p:ext uri="{BB962C8B-B14F-4D97-AF65-F5344CB8AC3E}">
        <p14:creationId xmlns:p14="http://schemas.microsoft.com/office/powerpoint/2010/main" val="101383482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8"/>
                                        </p:tgtEl>
                                        <p:attrNameLst>
                                          <p:attrName>style.visibility</p:attrName>
                                        </p:attrNameLst>
                                      </p:cBhvr>
                                      <p:to>
                                        <p:strVal val="visible"/>
                                      </p:to>
                                    </p:set>
                                    <p:animEffect transition="in" filter="fade">
                                      <p:cBhvr>
                                        <p:cTn id="7" dur="500"/>
                                        <p:tgtEl>
                                          <p:spTgt spid="16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9">
                                            <p:txEl>
                                              <p:pRg st="0" end="0"/>
                                            </p:txEl>
                                          </p:spTgt>
                                        </p:tgtEl>
                                        <p:attrNameLst>
                                          <p:attrName>style.visibility</p:attrName>
                                        </p:attrNameLst>
                                      </p:cBhvr>
                                      <p:to>
                                        <p:strVal val="visible"/>
                                      </p:to>
                                    </p:set>
                                    <p:animEffect transition="in" filter="fade">
                                      <p:cBhvr>
                                        <p:cTn id="12" dur="500"/>
                                        <p:tgtEl>
                                          <p:spTgt spid="16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9">
                                            <p:txEl>
                                              <p:pRg st="1" end="1"/>
                                            </p:txEl>
                                          </p:spTgt>
                                        </p:tgtEl>
                                        <p:attrNameLst>
                                          <p:attrName>style.visibility</p:attrName>
                                        </p:attrNameLst>
                                      </p:cBhvr>
                                      <p:to>
                                        <p:strVal val="visible"/>
                                      </p:to>
                                    </p:set>
                                    <p:animEffect transition="in" filter="fade">
                                      <p:cBhvr>
                                        <p:cTn id="17" dur="500"/>
                                        <p:tgtEl>
                                          <p:spTgt spid="16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9">
                                            <p:txEl>
                                              <p:pRg st="2" end="2"/>
                                            </p:txEl>
                                          </p:spTgt>
                                        </p:tgtEl>
                                        <p:attrNameLst>
                                          <p:attrName>style.visibility</p:attrName>
                                        </p:attrNameLst>
                                      </p:cBhvr>
                                      <p:to>
                                        <p:strVal val="visible"/>
                                      </p:to>
                                    </p:set>
                                    <p:animEffect transition="in" filter="fade">
                                      <p:cBhvr>
                                        <p:cTn id="22" dur="500"/>
                                        <p:tgtEl>
                                          <p:spTgt spid="16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9">
                                            <p:txEl>
                                              <p:pRg st="3" end="3"/>
                                            </p:txEl>
                                          </p:spTgt>
                                        </p:tgtEl>
                                        <p:attrNameLst>
                                          <p:attrName>style.visibility</p:attrName>
                                        </p:attrNameLst>
                                      </p:cBhvr>
                                      <p:to>
                                        <p:strVal val="visible"/>
                                      </p:to>
                                    </p:set>
                                    <p:animEffect transition="in" filter="fade">
                                      <p:cBhvr>
                                        <p:cTn id="27" dur="500"/>
                                        <p:tgtEl>
                                          <p:spTgt spid="16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p:txBody>
          <a:bodyPr/>
          <a:lstStyle/>
          <a:p>
            <a:pPr lvl="0"/>
            <a:r>
              <a:rPr lang="fa-IR" dirty="0" smtClean="0">
                <a:sym typeface="Trebuchet MS"/>
              </a:rPr>
              <a:t>جایگاه تقیّه</a:t>
            </a:r>
            <a:endParaRPr lang="fa-IR" dirty="0">
              <a:sym typeface="Trebuchet MS"/>
            </a:endParaRPr>
          </a:p>
        </p:txBody>
      </p:sp>
      <p:sp>
        <p:nvSpPr>
          <p:cNvPr id="176" name="Shape 176"/>
          <p:cNvSpPr txBox="1">
            <a:spLocks noGrp="1"/>
          </p:cNvSpPr>
          <p:nvPr>
            <p:ph type="body" idx="1"/>
          </p:nvPr>
        </p:nvSpPr>
        <p:spPr/>
        <p:txBody>
          <a:bodyPr>
            <a:normAutofit lnSpcReduction="10000"/>
          </a:bodyPr>
          <a:lstStyle/>
          <a:p>
            <a:r>
              <a:rPr lang="fa-IR" dirty="0">
                <a:sym typeface="Arial"/>
              </a:rPr>
              <a:t>تقیه از ریشۀ وقایه به معنی نگه داری می باشد</a:t>
            </a:r>
          </a:p>
          <a:p>
            <a:pPr lvl="0"/>
            <a:r>
              <a:rPr lang="fa-IR" dirty="0" smtClean="0">
                <a:sym typeface="Arial"/>
              </a:rPr>
              <a:t>واجبات و مسائل اصلیِ مکتب تشیع:</a:t>
            </a:r>
          </a:p>
          <a:p>
            <a:pPr lvl="1"/>
            <a:r>
              <a:rPr lang="fa-IR" dirty="0" smtClean="0">
                <a:sym typeface="Arial"/>
              </a:rPr>
              <a:t>نماز و روزه و حج و زکات و ولایت (تولی و تبری) - «مانودی بشیئ کما نودی بالولایه»</a:t>
            </a:r>
          </a:p>
          <a:p>
            <a:pPr lvl="1"/>
            <a:r>
              <a:rPr lang="fa-IR" dirty="0" smtClean="0">
                <a:sym typeface="Arial"/>
              </a:rPr>
              <a:t>تبری، حتما باید به همراه تقیه باشد.</a:t>
            </a:r>
            <a:r>
              <a:rPr lang="fa-IR" dirty="0" smtClean="0"/>
              <a:t> 	</a:t>
            </a:r>
          </a:p>
          <a:p>
            <a:pPr lvl="0"/>
            <a:r>
              <a:rPr lang="fa-IR" dirty="0" smtClean="0">
                <a:sym typeface="Arial"/>
              </a:rPr>
              <a:t>آیات قرآن سرلوحۀ تقیه:</a:t>
            </a:r>
          </a:p>
          <a:p>
            <a:pPr lvl="1"/>
            <a:r>
              <a:rPr lang="fa-IR" dirty="0" smtClean="0">
                <a:sym typeface="Arial"/>
              </a:rPr>
              <a:t>لا تسبوا الذين يدعون من دون الله فيسبوا الله عدوا بغیر علم (انعام/108)</a:t>
            </a:r>
          </a:p>
          <a:p>
            <a:pPr lvl="1"/>
            <a:r>
              <a:rPr lang="fa-IR" dirty="0" smtClean="0">
                <a:sym typeface="Arial"/>
              </a:rPr>
              <a:t>لا یتخذ المؤمنون الکافرین اولیاء من دون المؤمنین و من یفعل ذالک فلیس من الله فی شیئ الا ان تتقوا منهم تقاةً و یحذّرکم الله نفسه و الی الله المصیر (آل عمران / 28) </a:t>
            </a:r>
          </a:p>
          <a:p>
            <a:pPr lvl="1"/>
            <a:r>
              <a:rPr lang="fa-IR" dirty="0" smtClean="0">
                <a:sym typeface="Arial"/>
              </a:rPr>
              <a:t>من کفر بالله من بعد ایمانه الا من اکره و قلبه مطمئن بالایمان (نحل /106)</a:t>
            </a:r>
            <a:endParaRPr lang="fa-IR" dirty="0">
              <a:sym typeface="Arial"/>
            </a:endParaRPr>
          </a:p>
        </p:txBody>
      </p:sp>
    </p:spTree>
    <p:extLst>
      <p:ext uri="{BB962C8B-B14F-4D97-AF65-F5344CB8AC3E}">
        <p14:creationId xmlns:p14="http://schemas.microsoft.com/office/powerpoint/2010/main" val="37837157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5"/>
                                        </p:tgtEl>
                                        <p:attrNameLst>
                                          <p:attrName>style.visibility</p:attrName>
                                        </p:attrNameLst>
                                      </p:cBhvr>
                                      <p:to>
                                        <p:strVal val="visible"/>
                                      </p:to>
                                    </p:set>
                                    <p:animEffect transition="in" filter="fade">
                                      <p:cBhvr>
                                        <p:cTn id="7" dur="500"/>
                                        <p:tgtEl>
                                          <p:spTgt spid="17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6">
                                            <p:txEl>
                                              <p:pRg st="0" end="0"/>
                                            </p:txEl>
                                          </p:spTgt>
                                        </p:tgtEl>
                                        <p:attrNameLst>
                                          <p:attrName>style.visibility</p:attrName>
                                        </p:attrNameLst>
                                      </p:cBhvr>
                                      <p:to>
                                        <p:strVal val="visible"/>
                                      </p:to>
                                    </p:set>
                                    <p:animEffect transition="in" filter="fade">
                                      <p:cBhvr>
                                        <p:cTn id="12" dur="500"/>
                                        <p:tgtEl>
                                          <p:spTgt spid="17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6">
                                            <p:txEl>
                                              <p:pRg st="1" end="1"/>
                                            </p:txEl>
                                          </p:spTgt>
                                        </p:tgtEl>
                                        <p:attrNameLst>
                                          <p:attrName>style.visibility</p:attrName>
                                        </p:attrNameLst>
                                      </p:cBhvr>
                                      <p:to>
                                        <p:strVal val="visible"/>
                                      </p:to>
                                    </p:set>
                                    <p:animEffect transition="in" filter="fade">
                                      <p:cBhvr>
                                        <p:cTn id="17" dur="500"/>
                                        <p:tgtEl>
                                          <p:spTgt spid="17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6">
                                            <p:txEl>
                                              <p:pRg st="2" end="2"/>
                                            </p:txEl>
                                          </p:spTgt>
                                        </p:tgtEl>
                                        <p:attrNameLst>
                                          <p:attrName>style.visibility</p:attrName>
                                        </p:attrNameLst>
                                      </p:cBhvr>
                                      <p:to>
                                        <p:strVal val="visible"/>
                                      </p:to>
                                    </p:set>
                                    <p:animEffect transition="in" filter="fade">
                                      <p:cBhvr>
                                        <p:cTn id="22" dur="500"/>
                                        <p:tgtEl>
                                          <p:spTgt spid="17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6">
                                            <p:txEl>
                                              <p:pRg st="3" end="3"/>
                                            </p:txEl>
                                          </p:spTgt>
                                        </p:tgtEl>
                                        <p:attrNameLst>
                                          <p:attrName>style.visibility</p:attrName>
                                        </p:attrNameLst>
                                      </p:cBhvr>
                                      <p:to>
                                        <p:strVal val="visible"/>
                                      </p:to>
                                    </p:set>
                                    <p:animEffect transition="in" filter="fade">
                                      <p:cBhvr>
                                        <p:cTn id="27" dur="500"/>
                                        <p:tgtEl>
                                          <p:spTgt spid="17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6">
                                            <p:txEl>
                                              <p:pRg st="4" end="4"/>
                                            </p:txEl>
                                          </p:spTgt>
                                        </p:tgtEl>
                                        <p:attrNameLst>
                                          <p:attrName>style.visibility</p:attrName>
                                        </p:attrNameLst>
                                      </p:cBhvr>
                                      <p:to>
                                        <p:strVal val="visible"/>
                                      </p:to>
                                    </p:set>
                                    <p:animEffect transition="in" filter="fade">
                                      <p:cBhvr>
                                        <p:cTn id="32" dur="500"/>
                                        <p:tgtEl>
                                          <p:spTgt spid="17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76">
                                            <p:txEl>
                                              <p:pRg st="5" end="5"/>
                                            </p:txEl>
                                          </p:spTgt>
                                        </p:tgtEl>
                                        <p:attrNameLst>
                                          <p:attrName>style.visibility</p:attrName>
                                        </p:attrNameLst>
                                      </p:cBhvr>
                                      <p:to>
                                        <p:strVal val="visible"/>
                                      </p:to>
                                    </p:set>
                                    <p:animEffect transition="in" filter="fade">
                                      <p:cBhvr>
                                        <p:cTn id="37" dur="500"/>
                                        <p:tgtEl>
                                          <p:spTgt spid="17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76">
                                            <p:txEl>
                                              <p:pRg st="6" end="6"/>
                                            </p:txEl>
                                          </p:spTgt>
                                        </p:tgtEl>
                                        <p:attrNameLst>
                                          <p:attrName>style.visibility</p:attrName>
                                        </p:attrNameLst>
                                      </p:cBhvr>
                                      <p:to>
                                        <p:strVal val="visible"/>
                                      </p:to>
                                    </p:set>
                                    <p:animEffect transition="in" filter="fade">
                                      <p:cBhvr>
                                        <p:cTn id="42" dur="500"/>
                                        <p:tgtEl>
                                          <p:spTgt spid="17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76">
                                            <p:txEl>
                                              <p:pRg st="7" end="7"/>
                                            </p:txEl>
                                          </p:spTgt>
                                        </p:tgtEl>
                                        <p:attrNameLst>
                                          <p:attrName>style.visibility</p:attrName>
                                        </p:attrNameLst>
                                      </p:cBhvr>
                                      <p:to>
                                        <p:strVal val="visible"/>
                                      </p:to>
                                    </p:set>
                                    <p:animEffect transition="in" filter="fade">
                                      <p:cBhvr>
                                        <p:cTn id="47" dur="500"/>
                                        <p:tgtEl>
                                          <p:spTgt spid="17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p:txBody>
          <a:bodyPr/>
          <a:lstStyle/>
          <a:p>
            <a:pPr lvl="0"/>
            <a:r>
              <a:rPr lang="fa-IR" dirty="0" smtClean="0">
                <a:sym typeface="Trebuchet MS"/>
              </a:rPr>
              <a:t>روایات کتمان و تقیه</a:t>
            </a:r>
            <a:endParaRPr lang="fa-IR" dirty="0">
              <a:sym typeface="Trebuchet MS"/>
            </a:endParaRPr>
          </a:p>
        </p:txBody>
      </p:sp>
      <p:sp>
        <p:nvSpPr>
          <p:cNvPr id="183" name="Shape 183"/>
          <p:cNvSpPr txBox="1">
            <a:spLocks noGrp="1"/>
          </p:cNvSpPr>
          <p:nvPr>
            <p:ph type="body" idx="1"/>
          </p:nvPr>
        </p:nvSpPr>
        <p:spPr/>
        <p:txBody>
          <a:bodyPr/>
          <a:lstStyle/>
          <a:p>
            <a:pPr lvl="0"/>
            <a:r>
              <a:rPr lang="fa-IR" dirty="0" smtClean="0">
                <a:latin typeface="Adobe Arabic" panose="02040503050201020203" pitchFamily="18" charset="-78"/>
                <a:cs typeface="Adobe Arabic" panose="02040503050201020203" pitchFamily="18" charset="-78"/>
                <a:sym typeface="Arial"/>
              </a:rPr>
              <a:t>امام صادق علیه السلام: يَا مُعَلَّى اكْتُمْ أَمْرَنَا وَ لَا تُذِعْهُ فَإِنَّهُ مَنْ كَتَمَ أَمْرَنَا وَ لَمْ يُذِعْهُ أَعَزَّهُ اللَّهُ فِي الدُّنْيَا وَ جَعَلَهُ نُوراً بَيْنَ عَيْنَيْهِ فِي الْآخِرَةِ يَقُودُهُ إِلَى الْجَنَّةِ يَا مُعَلَّى مَنْ أَذَاعَ حَدِيثَنَا وَ أَمْرَنَا وَ لَمْ يَكْتُمْهَا أَذَلَّهُ اللَّهُ بِهِ فِي الدُّنْيَا وَ نَزَعَ النُّورَ مِنْ بَيْنِ عَيْنَيْهِ فِي الْآخِرَةِ وَ جَعَلَهُ ظُلْمَةً تَقُودُهُ إِلَى النَّارِ يَا مُعَلَّى إِنَّ التَّقِيَّةَ دِينِي  وَ دِينُ آبَائِي وَ لَا دِينَ لِمَنْ لَا تَقِيَّةَ لَهُ يَا مُعَلَّى إِنَّ اللَّهَ يُحِبُّ أَنْ يُعْبَدَ فِي السِّرِّ كَمَا يُحِبُّ أَنْ يُعْبَدَ فِي الْعَلَانِيَةِ يَا مُعَلَّى إِنَّ الْمُذِيعَ لِأَمْرِنَا كَالْجَاحِدِ بِهِ  (المحاسن، 1/ 255)</a:t>
            </a:r>
            <a:endParaRPr lang="fa-IR" dirty="0">
              <a:latin typeface="Adobe Arabic" panose="02040503050201020203" pitchFamily="18" charset="-78"/>
              <a:cs typeface="Adobe Arabic" panose="02040503050201020203" pitchFamily="18" charset="-78"/>
              <a:sym typeface="Arial"/>
            </a:endParaRPr>
          </a:p>
        </p:txBody>
      </p:sp>
    </p:spTree>
    <p:extLst>
      <p:ext uri="{BB962C8B-B14F-4D97-AF65-F5344CB8AC3E}">
        <p14:creationId xmlns:p14="http://schemas.microsoft.com/office/powerpoint/2010/main" val="22844463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2"/>
                                        </p:tgtEl>
                                        <p:attrNameLst>
                                          <p:attrName>style.visibility</p:attrName>
                                        </p:attrNameLst>
                                      </p:cBhvr>
                                      <p:to>
                                        <p:strVal val="visible"/>
                                      </p:to>
                                    </p:set>
                                    <p:animEffect transition="in" filter="fade">
                                      <p:cBhvr>
                                        <p:cTn id="7" dur="500"/>
                                        <p:tgtEl>
                                          <p:spTgt spid="18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3">
                                            <p:txEl>
                                              <p:pRg st="0" end="0"/>
                                            </p:txEl>
                                          </p:spTgt>
                                        </p:tgtEl>
                                        <p:attrNameLst>
                                          <p:attrName>style.visibility</p:attrName>
                                        </p:attrNameLst>
                                      </p:cBhvr>
                                      <p:to>
                                        <p:strVal val="visible"/>
                                      </p:to>
                                    </p:set>
                                    <p:animEffect transition="in" filter="fade">
                                      <p:cBhvr>
                                        <p:cTn id="12" dur="500"/>
                                        <p:tgtEl>
                                          <p:spTgt spid="1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p:txBody>
          <a:bodyPr/>
          <a:lstStyle/>
          <a:p>
            <a:pPr lvl="0"/>
            <a:r>
              <a:rPr lang="fa-IR" dirty="0" smtClean="0">
                <a:sym typeface="Trebuchet MS"/>
              </a:rPr>
              <a:t>تقیّه در برابر اهل سنت</a:t>
            </a:r>
            <a:endParaRPr lang="fa-IR" dirty="0">
              <a:sym typeface="Trebuchet MS"/>
            </a:endParaRPr>
          </a:p>
        </p:txBody>
      </p:sp>
      <p:sp>
        <p:nvSpPr>
          <p:cNvPr id="190" name="Shape 190"/>
          <p:cNvSpPr txBox="1">
            <a:spLocks noGrp="1"/>
          </p:cNvSpPr>
          <p:nvPr>
            <p:ph type="body" idx="1"/>
          </p:nvPr>
        </p:nvSpPr>
        <p:spPr/>
        <p:txBody>
          <a:bodyPr/>
          <a:lstStyle/>
          <a:p>
            <a:pPr lvl="0"/>
            <a:r>
              <a:rPr lang="fa-IR" dirty="0">
                <a:sym typeface="Arial"/>
              </a:rPr>
              <a:t>شدت شرایطِ خفقان و اختناق در تاریخ تشیع</a:t>
            </a:r>
          </a:p>
          <a:p>
            <a:pPr lvl="1"/>
            <a:r>
              <a:rPr lang="fa-IR" dirty="0">
                <a:sym typeface="Arial"/>
              </a:rPr>
              <a:t>مثال علی بن یقطین یار امام کاظم علیه السلام و وکیل عباسی</a:t>
            </a:r>
          </a:p>
          <a:p>
            <a:pPr lvl="0"/>
            <a:r>
              <a:rPr lang="fa-IR" dirty="0" smtClean="0">
                <a:sym typeface="Arial"/>
              </a:rPr>
              <a:t>ایجاد دشمنی بین شیعه و سنی، به خصوص در کشورهایی که مسلمانان در اقلیت هستند، عقلاً پسندیده نیست</a:t>
            </a:r>
          </a:p>
          <a:p>
            <a:pPr lvl="0"/>
            <a:r>
              <a:rPr lang="fa-IR" dirty="0" smtClean="0">
                <a:sym typeface="Arial"/>
              </a:rPr>
              <a:t>فضای توصیه شده در ارتباط با اهل سنت فضای روابط خوبِ انسانی است</a:t>
            </a:r>
          </a:p>
          <a:p>
            <a:pPr lvl="0"/>
            <a:r>
              <a:rPr lang="fa-IR" dirty="0" smtClean="0">
                <a:sym typeface="Arial"/>
              </a:rPr>
              <a:t>در حالت تقیه، به ناچار باید مطلبی را که درست نیست بیان کنیم</a:t>
            </a:r>
          </a:p>
          <a:p>
            <a:pPr lvl="0"/>
            <a:r>
              <a:rPr lang="fa-IR" dirty="0" smtClean="0">
                <a:sym typeface="Arial"/>
              </a:rPr>
              <a:t>بسیاری از اهل سنت مستضعف هستند و رفتارهای بدون تقیه امکان هدایت را از بین می برد</a:t>
            </a:r>
          </a:p>
          <a:p>
            <a:pPr lvl="0"/>
            <a:r>
              <a:rPr lang="fa-IR" dirty="0" smtClean="0">
                <a:sym typeface="Arial"/>
              </a:rPr>
              <a:t>اگر تقیه نکنیم، بعداً ممکن است در مقابل تبعاتش در جامعه اسلامی مسئول باشیم</a:t>
            </a:r>
          </a:p>
        </p:txBody>
      </p:sp>
    </p:spTree>
    <p:extLst>
      <p:ext uri="{BB962C8B-B14F-4D97-AF65-F5344CB8AC3E}">
        <p14:creationId xmlns:p14="http://schemas.microsoft.com/office/powerpoint/2010/main" val="65705401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9"/>
                                        </p:tgtEl>
                                        <p:attrNameLst>
                                          <p:attrName>style.visibility</p:attrName>
                                        </p:attrNameLst>
                                      </p:cBhvr>
                                      <p:to>
                                        <p:strVal val="visible"/>
                                      </p:to>
                                    </p:set>
                                    <p:animEffect transition="in" filter="fade">
                                      <p:cBhvr>
                                        <p:cTn id="7" dur="500"/>
                                        <p:tgtEl>
                                          <p:spTgt spid="18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0">
                                            <p:txEl>
                                              <p:pRg st="0" end="0"/>
                                            </p:txEl>
                                          </p:spTgt>
                                        </p:tgtEl>
                                        <p:attrNameLst>
                                          <p:attrName>style.visibility</p:attrName>
                                        </p:attrNameLst>
                                      </p:cBhvr>
                                      <p:to>
                                        <p:strVal val="visible"/>
                                      </p:to>
                                    </p:set>
                                    <p:animEffect transition="in" filter="fade">
                                      <p:cBhvr>
                                        <p:cTn id="12" dur="500"/>
                                        <p:tgtEl>
                                          <p:spTgt spid="19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0">
                                            <p:txEl>
                                              <p:pRg st="1" end="1"/>
                                            </p:txEl>
                                          </p:spTgt>
                                        </p:tgtEl>
                                        <p:attrNameLst>
                                          <p:attrName>style.visibility</p:attrName>
                                        </p:attrNameLst>
                                      </p:cBhvr>
                                      <p:to>
                                        <p:strVal val="visible"/>
                                      </p:to>
                                    </p:set>
                                    <p:animEffect transition="in" filter="fade">
                                      <p:cBhvr>
                                        <p:cTn id="17" dur="500"/>
                                        <p:tgtEl>
                                          <p:spTgt spid="19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0">
                                            <p:txEl>
                                              <p:pRg st="2" end="2"/>
                                            </p:txEl>
                                          </p:spTgt>
                                        </p:tgtEl>
                                        <p:attrNameLst>
                                          <p:attrName>style.visibility</p:attrName>
                                        </p:attrNameLst>
                                      </p:cBhvr>
                                      <p:to>
                                        <p:strVal val="visible"/>
                                      </p:to>
                                    </p:set>
                                    <p:animEffect transition="in" filter="fade">
                                      <p:cBhvr>
                                        <p:cTn id="22" dur="500"/>
                                        <p:tgtEl>
                                          <p:spTgt spid="19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0">
                                            <p:txEl>
                                              <p:pRg st="3" end="3"/>
                                            </p:txEl>
                                          </p:spTgt>
                                        </p:tgtEl>
                                        <p:attrNameLst>
                                          <p:attrName>style.visibility</p:attrName>
                                        </p:attrNameLst>
                                      </p:cBhvr>
                                      <p:to>
                                        <p:strVal val="visible"/>
                                      </p:to>
                                    </p:set>
                                    <p:animEffect transition="in" filter="fade">
                                      <p:cBhvr>
                                        <p:cTn id="27" dur="500"/>
                                        <p:tgtEl>
                                          <p:spTgt spid="19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0">
                                            <p:txEl>
                                              <p:pRg st="4" end="4"/>
                                            </p:txEl>
                                          </p:spTgt>
                                        </p:tgtEl>
                                        <p:attrNameLst>
                                          <p:attrName>style.visibility</p:attrName>
                                        </p:attrNameLst>
                                      </p:cBhvr>
                                      <p:to>
                                        <p:strVal val="visible"/>
                                      </p:to>
                                    </p:set>
                                    <p:animEffect transition="in" filter="fade">
                                      <p:cBhvr>
                                        <p:cTn id="32" dur="500"/>
                                        <p:tgtEl>
                                          <p:spTgt spid="190">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90">
                                            <p:txEl>
                                              <p:pRg st="5" end="5"/>
                                            </p:txEl>
                                          </p:spTgt>
                                        </p:tgtEl>
                                        <p:attrNameLst>
                                          <p:attrName>style.visibility</p:attrName>
                                        </p:attrNameLst>
                                      </p:cBhvr>
                                      <p:to>
                                        <p:strVal val="visible"/>
                                      </p:to>
                                    </p:set>
                                    <p:animEffect transition="in" filter="fade">
                                      <p:cBhvr>
                                        <p:cTn id="37" dur="500"/>
                                        <p:tgtEl>
                                          <p:spTgt spid="190">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90">
                                            <p:txEl>
                                              <p:pRg st="6" end="6"/>
                                            </p:txEl>
                                          </p:spTgt>
                                        </p:tgtEl>
                                        <p:attrNameLst>
                                          <p:attrName>style.visibility</p:attrName>
                                        </p:attrNameLst>
                                      </p:cBhvr>
                                      <p:to>
                                        <p:strVal val="visible"/>
                                      </p:to>
                                    </p:set>
                                    <p:animEffect transition="in" filter="fade">
                                      <p:cBhvr>
                                        <p:cTn id="42" dur="500"/>
                                        <p:tgtEl>
                                          <p:spTgt spid="19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p:txBody>
          <a:bodyPr/>
          <a:lstStyle/>
          <a:p>
            <a:pPr lvl="0"/>
            <a:r>
              <a:rPr lang="fa-IR" dirty="0" smtClean="0"/>
              <a:t>معاشرت، کتمان و تقیّه در مقابل اهل سنت</a:t>
            </a:r>
            <a:endParaRPr lang="fa-IR" dirty="0"/>
          </a:p>
        </p:txBody>
      </p:sp>
      <p:sp>
        <p:nvSpPr>
          <p:cNvPr id="2" name="Content Placeholder 1"/>
          <p:cNvSpPr>
            <a:spLocks noGrp="1"/>
          </p:cNvSpPr>
          <p:nvPr>
            <p:ph idx="1"/>
          </p:nvPr>
        </p:nvSpPr>
        <p:spPr/>
        <p:txBody>
          <a:bodyPr/>
          <a:lstStyle/>
          <a:p>
            <a:r>
              <a:rPr lang="fa-IR" dirty="0">
                <a:sym typeface="Verdana"/>
              </a:rPr>
              <a:t>عن الامام العسكري - عليه السلام - :علامات المؤمن خمس: صلاة الخمسين و زيارة الأربعين و التختم في اليمين و تعفيرالجبين و الجهر ببسم الله الرحمن الرحيم</a:t>
            </a:r>
            <a:r>
              <a:rPr lang="fa-IR" dirty="0" smtClean="0">
                <a:sym typeface="Verdana"/>
              </a:rPr>
              <a:t>.</a:t>
            </a:r>
            <a:endParaRPr lang="fa-IR" dirty="0">
              <a:sym typeface="Verdana"/>
            </a:endParaRPr>
          </a:p>
        </p:txBody>
      </p:sp>
      <p:sp>
        <p:nvSpPr>
          <p:cNvPr id="3" name="Content Placeholder 2"/>
          <p:cNvSpPr>
            <a:spLocks noGrp="1"/>
          </p:cNvSpPr>
          <p:nvPr>
            <p:ph idx="13"/>
          </p:nvPr>
        </p:nvSpPr>
        <p:spPr/>
        <p:txBody>
          <a:bodyPr/>
          <a:lstStyle/>
          <a:p>
            <a:r>
              <a:rPr lang="fa-IR" dirty="0">
                <a:sym typeface="Verdana"/>
              </a:rPr>
              <a:t>امام حسن عسكري - عليه السلام - فرمود: مؤمن پنج نشانه دارد: اقامۀ پنجاه ركعت نماز (مجموع واجبات و مستحبات)، خواندن زيارت اربعين</a:t>
            </a:r>
            <a:r>
              <a:rPr lang="fa-IR" dirty="0" smtClean="0">
                <a:sym typeface="Verdana"/>
              </a:rPr>
              <a:t>، انگشتر </a:t>
            </a:r>
            <a:r>
              <a:rPr lang="fa-IR" dirty="0">
                <a:sym typeface="Verdana"/>
              </a:rPr>
              <a:t>در دست راست كردن، در سجده پيشاني بر خاك نهادن و بسم الله الرحمن الرحيم را(در نماز) بلند گفتن</a:t>
            </a:r>
            <a:r>
              <a:rPr lang="fa-IR" dirty="0" smtClean="0">
                <a:sym typeface="Verdana"/>
              </a:rPr>
              <a:t>.</a:t>
            </a:r>
            <a:endParaRPr lang="fa-IR" dirty="0">
              <a:sym typeface="Verdana"/>
            </a:endParaRPr>
          </a:p>
        </p:txBody>
      </p:sp>
      <p:sp>
        <p:nvSpPr>
          <p:cNvPr id="4" name="Content Placeholder 3"/>
          <p:cNvSpPr>
            <a:spLocks noGrp="1"/>
          </p:cNvSpPr>
          <p:nvPr>
            <p:ph idx="15"/>
          </p:nvPr>
        </p:nvSpPr>
        <p:spPr/>
        <p:txBody>
          <a:bodyPr/>
          <a:lstStyle/>
          <a:p>
            <a:endParaRPr lang="de-DE"/>
          </a:p>
        </p:txBody>
      </p:sp>
      <p:sp>
        <p:nvSpPr>
          <p:cNvPr id="198" name="Shape 198"/>
          <p:cNvSpPr txBox="1">
            <a:spLocks noGrp="1"/>
          </p:cNvSpPr>
          <p:nvPr>
            <p:ph type="body" idx="16"/>
          </p:nvPr>
        </p:nvSpPr>
        <p:spPr/>
        <p:txBody>
          <a:bodyPr>
            <a:normAutofit/>
          </a:bodyPr>
          <a:lstStyle/>
          <a:p>
            <a:pPr lvl="0"/>
            <a:r>
              <a:rPr lang="fa-IR" dirty="0">
                <a:sym typeface="Verdana"/>
              </a:rPr>
              <a:t>وسائل الشيعة، ج 10، ص </a:t>
            </a:r>
            <a:r>
              <a:rPr lang="fa-IR" dirty="0" smtClean="0">
                <a:sym typeface="Verdana"/>
              </a:rPr>
              <a:t>373</a:t>
            </a:r>
          </a:p>
        </p:txBody>
      </p:sp>
    </p:spTree>
    <p:extLst>
      <p:ext uri="{BB962C8B-B14F-4D97-AF65-F5344CB8AC3E}">
        <p14:creationId xmlns:p14="http://schemas.microsoft.com/office/powerpoint/2010/main" val="1438362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p:txBody>
          <a:bodyPr/>
          <a:lstStyle/>
          <a:p>
            <a:pPr lvl="0"/>
            <a:r>
              <a:rPr lang="fa-IR" smtClean="0">
                <a:sym typeface="Trebuchet MS"/>
              </a:rPr>
              <a:t>تفاوت تقیه با نفاق</a:t>
            </a:r>
            <a:endParaRPr lang="fa-IR">
              <a:sym typeface="Trebuchet MS"/>
            </a:endParaRPr>
          </a:p>
        </p:txBody>
      </p:sp>
      <p:sp>
        <p:nvSpPr>
          <p:cNvPr id="205" name="Shape 205"/>
          <p:cNvSpPr txBox="1">
            <a:spLocks noGrp="1"/>
          </p:cNvSpPr>
          <p:nvPr>
            <p:ph type="body" idx="1"/>
          </p:nvPr>
        </p:nvSpPr>
        <p:spPr/>
        <p:txBody>
          <a:bodyPr/>
          <a:lstStyle/>
          <a:p>
            <a:pPr lvl="0"/>
            <a:r>
              <a:rPr lang="fa-IR" dirty="0" smtClean="0">
                <a:sym typeface="Arial"/>
              </a:rPr>
              <a:t>تقیه یا توریه</a:t>
            </a:r>
            <a:endParaRPr lang="fa-IR" dirty="0">
              <a:sym typeface="Arial"/>
            </a:endParaRPr>
          </a:p>
        </p:txBody>
      </p:sp>
      <p:sp>
        <p:nvSpPr>
          <p:cNvPr id="2" name="Content Placeholder 1"/>
          <p:cNvSpPr>
            <a:spLocks noGrp="1"/>
          </p:cNvSpPr>
          <p:nvPr>
            <p:ph sz="half" idx="2"/>
          </p:nvPr>
        </p:nvSpPr>
        <p:spPr/>
        <p:txBody>
          <a:bodyPr>
            <a:normAutofit/>
          </a:bodyPr>
          <a:lstStyle/>
          <a:p>
            <a:pPr lvl="0"/>
            <a:r>
              <a:rPr lang="fa-IR" dirty="0">
                <a:sym typeface="Arial"/>
              </a:rPr>
              <a:t>حکم عقل به خودداری از بیان مطلبی است که باعث ایجاد خطر جانی (یا ناموسی) می </a:t>
            </a:r>
            <a:r>
              <a:rPr lang="fa-IR" dirty="0" smtClean="0">
                <a:sym typeface="Arial"/>
              </a:rPr>
              <a:t>شود</a:t>
            </a:r>
          </a:p>
          <a:p>
            <a:pPr lvl="1"/>
            <a:r>
              <a:rPr lang="fa-IR" dirty="0">
                <a:sym typeface="Arial"/>
              </a:rPr>
              <a:t>مثال: دروغ گالیله در محکمه </a:t>
            </a:r>
            <a:r>
              <a:rPr lang="fa-IR" dirty="0" smtClean="0">
                <a:sym typeface="Arial"/>
              </a:rPr>
              <a:t>کلیسا</a:t>
            </a:r>
            <a:endParaRPr lang="fa-IR" dirty="0">
              <a:sym typeface="Arial"/>
            </a:endParaRPr>
          </a:p>
          <a:p>
            <a:pPr lvl="0"/>
            <a:r>
              <a:rPr lang="fa-IR" dirty="0" smtClean="0">
                <a:sym typeface="Arial"/>
              </a:rPr>
              <a:t>توریه صرفه جویی در بیان حقیقت می باشد: </a:t>
            </a:r>
            <a:r>
              <a:rPr lang="fa-IR" dirty="0">
                <a:sym typeface="Arial"/>
              </a:rPr>
              <a:t>انسان برخوردی می کند یا جمله ای را می گوید که افراد مختلف از آن برداشت های مختلف می </a:t>
            </a:r>
            <a:r>
              <a:rPr lang="fa-IR" dirty="0" smtClean="0">
                <a:sym typeface="Arial"/>
              </a:rPr>
              <a:t>کنند</a:t>
            </a:r>
          </a:p>
          <a:p>
            <a:pPr lvl="1"/>
            <a:r>
              <a:rPr lang="fa-IR" dirty="0" smtClean="0">
                <a:sym typeface="Arial"/>
              </a:rPr>
              <a:t>تغییر مکان دادن حضرت علی علیه السلام</a:t>
            </a:r>
            <a:endParaRPr lang="fa-IR" dirty="0">
              <a:sym typeface="Arial"/>
            </a:endParaRPr>
          </a:p>
          <a:p>
            <a:endParaRPr lang="de-DE" dirty="0"/>
          </a:p>
        </p:txBody>
      </p:sp>
      <p:sp>
        <p:nvSpPr>
          <p:cNvPr id="3" name="Text Placeholder 2"/>
          <p:cNvSpPr>
            <a:spLocks noGrp="1"/>
          </p:cNvSpPr>
          <p:nvPr>
            <p:ph type="body" sz="quarter" idx="3"/>
          </p:nvPr>
        </p:nvSpPr>
        <p:spPr/>
        <p:txBody>
          <a:bodyPr/>
          <a:lstStyle/>
          <a:p>
            <a:r>
              <a:rPr lang="fa-IR" dirty="0">
                <a:sym typeface="Arial"/>
              </a:rPr>
              <a:t>دو رویی و نفاق</a:t>
            </a:r>
            <a:endParaRPr lang="de-DE" dirty="0"/>
          </a:p>
        </p:txBody>
      </p:sp>
      <p:sp>
        <p:nvSpPr>
          <p:cNvPr id="4" name="Content Placeholder 3"/>
          <p:cNvSpPr>
            <a:spLocks noGrp="1"/>
          </p:cNvSpPr>
          <p:nvPr>
            <p:ph sz="quarter" idx="4"/>
          </p:nvPr>
        </p:nvSpPr>
        <p:spPr/>
        <p:txBody>
          <a:bodyPr/>
          <a:lstStyle/>
          <a:p>
            <a:pPr lvl="0"/>
            <a:r>
              <a:rPr lang="fa-IR" dirty="0" smtClean="0">
                <a:sym typeface="Arial"/>
              </a:rPr>
              <a:t>انسان </a:t>
            </a:r>
            <a:r>
              <a:rPr lang="fa-IR" dirty="0">
                <a:sym typeface="Arial"/>
              </a:rPr>
              <a:t>برای یک چیزی که بی ارزش است دورویی نشان دهد تا به منافع زودگذر و بی ارزش خود </a:t>
            </a:r>
            <a:r>
              <a:rPr lang="fa-IR" dirty="0" smtClean="0">
                <a:sym typeface="Arial"/>
              </a:rPr>
              <a:t>برسد</a:t>
            </a:r>
            <a:endParaRPr lang="fa-IR" dirty="0">
              <a:sym typeface="Arial"/>
            </a:endParaRPr>
          </a:p>
          <a:p>
            <a:endParaRPr lang="de-DE" dirty="0"/>
          </a:p>
        </p:txBody>
      </p:sp>
    </p:spTree>
    <p:extLst>
      <p:ext uri="{BB962C8B-B14F-4D97-AF65-F5344CB8AC3E}">
        <p14:creationId xmlns:p14="http://schemas.microsoft.com/office/powerpoint/2010/main" val="23110488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4"/>
                                        </p:tgtEl>
                                        <p:attrNameLst>
                                          <p:attrName>style.visibility</p:attrName>
                                        </p:attrNameLst>
                                      </p:cBhvr>
                                      <p:to>
                                        <p:strVal val="visible"/>
                                      </p:to>
                                    </p:set>
                                    <p:animEffect transition="in" filter="fade">
                                      <p:cBhvr>
                                        <p:cTn id="7" dur="500"/>
                                        <p:tgtEl>
                                          <p:spTgt spid="20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
                                            <p:txEl>
                                              <p:pRg st="0" end="0"/>
                                            </p:txEl>
                                          </p:spTgt>
                                        </p:tgtEl>
                                        <p:attrNameLst>
                                          <p:attrName>style.visibility</p:attrName>
                                        </p:attrNameLst>
                                      </p:cBhvr>
                                      <p:to>
                                        <p:strVal val="visible"/>
                                      </p:to>
                                    </p:set>
                                    <p:animEffect transition="in" filter="fade">
                                      <p:cBhvr>
                                        <p:cTn id="12" dur="500"/>
                                        <p:tgtEl>
                                          <p:spTgt spid="20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title"/>
          </p:nvPr>
        </p:nvSpPr>
        <p:spPr/>
        <p:txBody>
          <a:bodyPr/>
          <a:lstStyle/>
          <a:p>
            <a:pPr lvl="0"/>
            <a:r>
              <a:rPr lang="fa-IR" smtClean="0"/>
              <a:t>برگزاری مجالس تبری</a:t>
            </a:r>
            <a:endParaRPr lang="fa-IR"/>
          </a:p>
        </p:txBody>
      </p:sp>
      <p:sp>
        <p:nvSpPr>
          <p:cNvPr id="261" name="Shape 261"/>
          <p:cNvSpPr txBox="1">
            <a:spLocks noGrp="1"/>
          </p:cNvSpPr>
          <p:nvPr>
            <p:ph type="body" idx="1"/>
          </p:nvPr>
        </p:nvSpPr>
        <p:spPr/>
        <p:txBody>
          <a:bodyPr/>
          <a:lstStyle/>
          <a:p>
            <a:pPr lvl="0"/>
            <a:r>
              <a:rPr lang="fa-IR" dirty="0"/>
              <a:t>مجالس تبری در شکلی که همراه با واژگان یا رفتار ناپسند باشد، مطلوب دین نیست.</a:t>
            </a:r>
          </a:p>
          <a:p>
            <a:pPr lvl="0"/>
            <a:r>
              <a:rPr lang="fa-IR" dirty="0"/>
              <a:t>مناسب است مجالس تبری دارای بعد معرفت افزایی هم در جنبه تولی و هم تبری هم با رویکرد عقلانی و هم گزارش تاریخی باشد.</a:t>
            </a:r>
          </a:p>
          <a:p>
            <a:pPr lvl="0"/>
            <a:r>
              <a:rPr lang="fa-IR" dirty="0"/>
              <a:t>مناسب است که تبری، در کنار دوری از دشمنان بانوی دو عالم و پیامبر و امیرالمؤمنین علیهم السلام، دشمنان بقیه ائمه و خصوصا دشمنان امروز امام عصر علیه السلام را مورد توجه قرار دهد.</a:t>
            </a:r>
          </a:p>
          <a:p>
            <a:pPr lvl="0"/>
            <a:endParaRPr lang="fa-IR" dirty="0"/>
          </a:p>
        </p:txBody>
      </p:sp>
    </p:spTree>
    <p:extLst>
      <p:ext uri="{BB962C8B-B14F-4D97-AF65-F5344CB8AC3E}">
        <p14:creationId xmlns:p14="http://schemas.microsoft.com/office/powerpoint/2010/main" val="33432205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0"/>
                                        </p:tgtEl>
                                        <p:attrNameLst>
                                          <p:attrName>style.visibility</p:attrName>
                                        </p:attrNameLst>
                                      </p:cBhvr>
                                      <p:to>
                                        <p:strVal val="visible"/>
                                      </p:to>
                                    </p:set>
                                    <p:animEffect transition="in" filter="fade">
                                      <p:cBhvr>
                                        <p:cTn id="7" dur="500"/>
                                        <p:tgtEl>
                                          <p:spTgt spid="26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1">
                                            <p:txEl>
                                              <p:pRg st="0" end="0"/>
                                            </p:txEl>
                                          </p:spTgt>
                                        </p:tgtEl>
                                        <p:attrNameLst>
                                          <p:attrName>style.visibility</p:attrName>
                                        </p:attrNameLst>
                                      </p:cBhvr>
                                      <p:to>
                                        <p:strVal val="visible"/>
                                      </p:to>
                                    </p:set>
                                    <p:animEffect transition="in" filter="fade">
                                      <p:cBhvr>
                                        <p:cTn id="12" dur="500"/>
                                        <p:tgtEl>
                                          <p:spTgt spid="26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61">
                                            <p:txEl>
                                              <p:pRg st="1" end="1"/>
                                            </p:txEl>
                                          </p:spTgt>
                                        </p:tgtEl>
                                        <p:attrNameLst>
                                          <p:attrName>style.visibility</p:attrName>
                                        </p:attrNameLst>
                                      </p:cBhvr>
                                      <p:to>
                                        <p:strVal val="visible"/>
                                      </p:to>
                                    </p:set>
                                    <p:animEffect transition="in" filter="fade">
                                      <p:cBhvr>
                                        <p:cTn id="17" dur="500"/>
                                        <p:tgtEl>
                                          <p:spTgt spid="26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61">
                                            <p:txEl>
                                              <p:pRg st="2" end="2"/>
                                            </p:txEl>
                                          </p:spTgt>
                                        </p:tgtEl>
                                        <p:attrNameLst>
                                          <p:attrName>style.visibility</p:attrName>
                                        </p:attrNameLst>
                                      </p:cBhvr>
                                      <p:to>
                                        <p:strVal val="visible"/>
                                      </p:to>
                                    </p:set>
                                    <p:animEffect transition="in" filter="fade">
                                      <p:cBhvr>
                                        <p:cTn id="22" dur="500"/>
                                        <p:tgtEl>
                                          <p:spTgt spid="26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p:txBody>
          <a:bodyPr/>
          <a:lstStyle/>
          <a:p>
            <a:pPr lvl="0"/>
            <a:r>
              <a:rPr lang="fa-IR" smtClean="0">
                <a:sym typeface="Trebuchet MS"/>
              </a:rPr>
              <a:t>جایگاه کتمان</a:t>
            </a:r>
            <a:endParaRPr lang="fa-IR">
              <a:sym typeface="Trebuchet MS"/>
            </a:endParaRPr>
          </a:p>
        </p:txBody>
      </p:sp>
      <p:sp>
        <p:nvSpPr>
          <p:cNvPr id="212" name="Shape 212"/>
          <p:cNvSpPr txBox="1">
            <a:spLocks noGrp="1"/>
          </p:cNvSpPr>
          <p:nvPr>
            <p:ph type="body" idx="1"/>
          </p:nvPr>
        </p:nvSpPr>
        <p:spPr/>
        <p:txBody>
          <a:bodyPr>
            <a:normAutofit fontScale="92500" lnSpcReduction="20000"/>
          </a:bodyPr>
          <a:lstStyle/>
          <a:p>
            <a:pPr lvl="0"/>
            <a:r>
              <a:rPr lang="fa-IR" dirty="0" smtClean="0">
                <a:sym typeface="Arial"/>
              </a:rPr>
              <a:t>روح کتمان: هر سخن جایی و هر نکته مکانی دارد</a:t>
            </a:r>
          </a:p>
          <a:p>
            <a:pPr lvl="0"/>
            <a:r>
              <a:rPr lang="fa-IR" dirty="0" smtClean="0">
                <a:sym typeface="Arial"/>
              </a:rPr>
              <a:t>مثال: «لو عَلِم ابوذر ما في قلبِ سلمان من الحکمه لقتله» </a:t>
            </a:r>
          </a:p>
          <a:p>
            <a:pPr lvl="0"/>
            <a:r>
              <a:rPr lang="fa-IR" dirty="0" smtClean="0">
                <a:sym typeface="Arial"/>
              </a:rPr>
              <a:t>لزوم کتمان اسرار اهل بیت علیهم السلام </a:t>
            </a:r>
          </a:p>
          <a:p>
            <a:pPr lvl="1"/>
            <a:r>
              <a:rPr lang="fa-IR" dirty="0" smtClean="0">
                <a:sym typeface="Arial"/>
              </a:rPr>
              <a:t>همه مطالب برای همه قابل درک و هضم نیست </a:t>
            </a:r>
          </a:p>
          <a:p>
            <a:pPr lvl="1"/>
            <a:r>
              <a:rPr lang="fa-IR" dirty="0" smtClean="0">
                <a:sym typeface="Arial"/>
              </a:rPr>
              <a:t>فهم بعضی از مطالب در دین نیازمند به یک سری مقدماتی است</a:t>
            </a:r>
          </a:p>
          <a:p>
            <a:pPr lvl="0"/>
            <a:r>
              <a:rPr lang="fa-IR" dirty="0" smtClean="0">
                <a:sym typeface="Arial"/>
              </a:rPr>
              <a:t>برخی مصادیق کتمان:</a:t>
            </a:r>
          </a:p>
          <a:p>
            <a:pPr lvl="1"/>
            <a:r>
              <a:rPr lang="fa-IR" dirty="0" smtClean="0">
                <a:sym typeface="Arial"/>
              </a:rPr>
              <a:t>روایات محکمی که با برخی سلایق امروز جور نیست</a:t>
            </a:r>
          </a:p>
          <a:p>
            <a:pPr lvl="1"/>
            <a:r>
              <a:rPr lang="fa-IR" dirty="0" smtClean="0">
                <a:sym typeface="Arial"/>
              </a:rPr>
              <a:t>روایات متشابه یا نیازمند توضیح</a:t>
            </a:r>
          </a:p>
          <a:p>
            <a:pPr lvl="1"/>
            <a:r>
              <a:rPr lang="fa-IR" dirty="0" smtClean="0">
                <a:sym typeface="Arial"/>
              </a:rPr>
              <a:t>بعضی از مقامات بلند اهل بیت علیهم السلام </a:t>
            </a:r>
          </a:p>
          <a:p>
            <a:pPr lvl="1"/>
            <a:r>
              <a:rPr lang="fa-IR" dirty="0" smtClean="0">
                <a:sym typeface="Arial"/>
              </a:rPr>
              <a:t>برخی مسائل تاریخی، مثلا اینکه پیامبر اکرم صلی الله علیه و آله به مرگ طبیعی از دنیا رفته اند یا .... </a:t>
            </a:r>
            <a:endParaRPr lang="fa-IR" dirty="0">
              <a:sym typeface="Arial"/>
            </a:endParaRPr>
          </a:p>
        </p:txBody>
      </p:sp>
    </p:spTree>
    <p:extLst>
      <p:ext uri="{BB962C8B-B14F-4D97-AF65-F5344CB8AC3E}">
        <p14:creationId xmlns:p14="http://schemas.microsoft.com/office/powerpoint/2010/main" val="165488341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1"/>
                                        </p:tgtEl>
                                        <p:attrNameLst>
                                          <p:attrName>style.visibility</p:attrName>
                                        </p:attrNameLst>
                                      </p:cBhvr>
                                      <p:to>
                                        <p:strVal val="visible"/>
                                      </p:to>
                                    </p:set>
                                    <p:animEffect transition="in" filter="fade">
                                      <p:cBhvr>
                                        <p:cTn id="7" dur="500"/>
                                        <p:tgtEl>
                                          <p:spTgt spid="2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2">
                                            <p:txEl>
                                              <p:pRg st="0" end="0"/>
                                            </p:txEl>
                                          </p:spTgt>
                                        </p:tgtEl>
                                        <p:attrNameLst>
                                          <p:attrName>style.visibility</p:attrName>
                                        </p:attrNameLst>
                                      </p:cBhvr>
                                      <p:to>
                                        <p:strVal val="visible"/>
                                      </p:to>
                                    </p:set>
                                    <p:animEffect transition="in" filter="fade">
                                      <p:cBhvr>
                                        <p:cTn id="12" dur="500"/>
                                        <p:tgtEl>
                                          <p:spTgt spid="2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2">
                                            <p:txEl>
                                              <p:pRg st="1" end="1"/>
                                            </p:txEl>
                                          </p:spTgt>
                                        </p:tgtEl>
                                        <p:attrNameLst>
                                          <p:attrName>style.visibility</p:attrName>
                                        </p:attrNameLst>
                                      </p:cBhvr>
                                      <p:to>
                                        <p:strVal val="visible"/>
                                      </p:to>
                                    </p:set>
                                    <p:animEffect transition="in" filter="fade">
                                      <p:cBhvr>
                                        <p:cTn id="17" dur="500"/>
                                        <p:tgtEl>
                                          <p:spTgt spid="2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2">
                                            <p:txEl>
                                              <p:pRg st="2" end="2"/>
                                            </p:txEl>
                                          </p:spTgt>
                                        </p:tgtEl>
                                        <p:attrNameLst>
                                          <p:attrName>style.visibility</p:attrName>
                                        </p:attrNameLst>
                                      </p:cBhvr>
                                      <p:to>
                                        <p:strVal val="visible"/>
                                      </p:to>
                                    </p:set>
                                    <p:animEffect transition="in" filter="fade">
                                      <p:cBhvr>
                                        <p:cTn id="22" dur="500"/>
                                        <p:tgtEl>
                                          <p:spTgt spid="21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12">
                                            <p:txEl>
                                              <p:pRg st="3" end="3"/>
                                            </p:txEl>
                                          </p:spTgt>
                                        </p:tgtEl>
                                        <p:attrNameLst>
                                          <p:attrName>style.visibility</p:attrName>
                                        </p:attrNameLst>
                                      </p:cBhvr>
                                      <p:to>
                                        <p:strVal val="visible"/>
                                      </p:to>
                                    </p:set>
                                    <p:animEffect transition="in" filter="fade">
                                      <p:cBhvr>
                                        <p:cTn id="27" dur="500"/>
                                        <p:tgtEl>
                                          <p:spTgt spid="21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12">
                                            <p:txEl>
                                              <p:pRg st="4" end="4"/>
                                            </p:txEl>
                                          </p:spTgt>
                                        </p:tgtEl>
                                        <p:attrNameLst>
                                          <p:attrName>style.visibility</p:attrName>
                                        </p:attrNameLst>
                                      </p:cBhvr>
                                      <p:to>
                                        <p:strVal val="visible"/>
                                      </p:to>
                                    </p:set>
                                    <p:animEffect transition="in" filter="fade">
                                      <p:cBhvr>
                                        <p:cTn id="32" dur="500"/>
                                        <p:tgtEl>
                                          <p:spTgt spid="21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12">
                                            <p:txEl>
                                              <p:pRg st="5" end="5"/>
                                            </p:txEl>
                                          </p:spTgt>
                                        </p:tgtEl>
                                        <p:attrNameLst>
                                          <p:attrName>style.visibility</p:attrName>
                                        </p:attrNameLst>
                                      </p:cBhvr>
                                      <p:to>
                                        <p:strVal val="visible"/>
                                      </p:to>
                                    </p:set>
                                    <p:animEffect transition="in" filter="fade">
                                      <p:cBhvr>
                                        <p:cTn id="37" dur="500"/>
                                        <p:tgtEl>
                                          <p:spTgt spid="21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12">
                                            <p:txEl>
                                              <p:pRg st="6" end="6"/>
                                            </p:txEl>
                                          </p:spTgt>
                                        </p:tgtEl>
                                        <p:attrNameLst>
                                          <p:attrName>style.visibility</p:attrName>
                                        </p:attrNameLst>
                                      </p:cBhvr>
                                      <p:to>
                                        <p:strVal val="visible"/>
                                      </p:to>
                                    </p:set>
                                    <p:animEffect transition="in" filter="fade">
                                      <p:cBhvr>
                                        <p:cTn id="42" dur="500"/>
                                        <p:tgtEl>
                                          <p:spTgt spid="21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12">
                                            <p:txEl>
                                              <p:pRg st="7" end="7"/>
                                            </p:txEl>
                                          </p:spTgt>
                                        </p:tgtEl>
                                        <p:attrNameLst>
                                          <p:attrName>style.visibility</p:attrName>
                                        </p:attrNameLst>
                                      </p:cBhvr>
                                      <p:to>
                                        <p:strVal val="visible"/>
                                      </p:to>
                                    </p:set>
                                    <p:animEffect transition="in" filter="fade">
                                      <p:cBhvr>
                                        <p:cTn id="47" dur="500"/>
                                        <p:tgtEl>
                                          <p:spTgt spid="212">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12">
                                            <p:txEl>
                                              <p:pRg st="8" end="8"/>
                                            </p:txEl>
                                          </p:spTgt>
                                        </p:tgtEl>
                                        <p:attrNameLst>
                                          <p:attrName>style.visibility</p:attrName>
                                        </p:attrNameLst>
                                      </p:cBhvr>
                                      <p:to>
                                        <p:strVal val="visible"/>
                                      </p:to>
                                    </p:set>
                                    <p:animEffect transition="in" filter="fade">
                                      <p:cBhvr>
                                        <p:cTn id="52" dur="500"/>
                                        <p:tgtEl>
                                          <p:spTgt spid="212">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12">
                                            <p:txEl>
                                              <p:pRg st="9" end="9"/>
                                            </p:txEl>
                                          </p:spTgt>
                                        </p:tgtEl>
                                        <p:attrNameLst>
                                          <p:attrName>style.visibility</p:attrName>
                                        </p:attrNameLst>
                                      </p:cBhvr>
                                      <p:to>
                                        <p:strVal val="visible"/>
                                      </p:to>
                                    </p:set>
                                    <p:animEffect transition="in" filter="fade">
                                      <p:cBhvr>
                                        <p:cTn id="57" dur="500"/>
                                        <p:tgtEl>
                                          <p:spTgt spid="21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p:txBody>
          <a:bodyPr/>
          <a:lstStyle/>
          <a:p>
            <a:pPr lvl="0"/>
            <a:r>
              <a:rPr lang="fa-IR" smtClean="0">
                <a:sym typeface="Trebuchet MS"/>
              </a:rPr>
              <a:t>روایات کتمان</a:t>
            </a:r>
            <a:endParaRPr lang="fa-IR">
              <a:sym typeface="Trebuchet MS"/>
            </a:endParaRPr>
          </a:p>
        </p:txBody>
      </p:sp>
      <p:sp>
        <p:nvSpPr>
          <p:cNvPr id="219" name="Shape 219"/>
          <p:cNvSpPr txBox="1">
            <a:spLocks noGrp="1"/>
          </p:cNvSpPr>
          <p:nvPr>
            <p:ph type="body" idx="1"/>
          </p:nvPr>
        </p:nvSpPr>
        <p:spPr/>
        <p:txBody>
          <a:bodyPr/>
          <a:lstStyle/>
          <a:p>
            <a:pPr lvl="0"/>
            <a:r>
              <a:rPr lang="fa-IR" dirty="0" smtClean="0">
                <a:sym typeface="Arial"/>
              </a:rPr>
              <a:t>حدیث امام صادق علیه السلام:</a:t>
            </a:r>
          </a:p>
          <a:p>
            <a:pPr lvl="1"/>
            <a:r>
              <a:rPr lang="fa-IR" dirty="0" smtClean="0">
                <a:sym typeface="Arial"/>
              </a:rPr>
              <a:t>3- يَا سُلَيْمَانُ إِنَّكُمْ عَلَى دِينٍ مَنْ كَتَمَهُ أَعَزَّهُ اللَّهُ وَ مَنْ أَذَاعَهُ أَذَلَّهُ اللَّهُ. (کافی، 2 /222)</a:t>
            </a:r>
          </a:p>
          <a:p>
            <a:pPr lvl="1"/>
            <a:r>
              <a:rPr lang="fa-IR" dirty="0" smtClean="0">
                <a:sym typeface="Arial"/>
              </a:rPr>
              <a:t>شما بر دینی هستید که کسی که آن را حفظ کند از نا اهلان خداوند آن را عزیز می کند و کسی که آن را (بی حساب) آشکار کند خداوند آن را پست و خوار می کند. </a:t>
            </a:r>
          </a:p>
          <a:p>
            <a:pPr lvl="0"/>
            <a:r>
              <a:rPr lang="fa-IR" dirty="0" smtClean="0">
                <a:sym typeface="Arial"/>
              </a:rPr>
              <a:t>از بیان عقایدی که موجب ایجاد تفرقه بین شیعیان می شود، پرهیز کنیم</a:t>
            </a:r>
          </a:p>
          <a:p>
            <a:pPr lvl="0"/>
            <a:r>
              <a:rPr lang="fa-IR" dirty="0" smtClean="0">
                <a:sym typeface="Arial"/>
              </a:rPr>
              <a:t>وقتی در جمعی امری را بیان کنیم، آن را تایید کرده ایم و باید پای آن بایستیم</a:t>
            </a:r>
          </a:p>
          <a:p>
            <a:pPr lvl="0"/>
            <a:r>
              <a:rPr lang="fa-IR" dirty="0" smtClean="0">
                <a:sym typeface="Arial"/>
              </a:rPr>
              <a:t>بسیاری از روایات سر بوده و بعضا ائمه به سر بودن آن ها تصریح کرده اند</a:t>
            </a:r>
          </a:p>
          <a:p>
            <a:r>
              <a:rPr lang="fa-IR" dirty="0">
                <a:sym typeface="Arial"/>
              </a:rPr>
              <a:t>با مردمانی که در افق ما با مطالب دینی آشنا نیستند، هر امری را در میان </a:t>
            </a:r>
            <a:r>
              <a:rPr lang="fa-IR" dirty="0" smtClean="0">
                <a:sym typeface="Arial"/>
              </a:rPr>
              <a:t>نگذاریم</a:t>
            </a:r>
            <a:endParaRPr lang="fa-IR" dirty="0">
              <a:sym typeface="Arial"/>
            </a:endParaRPr>
          </a:p>
        </p:txBody>
      </p:sp>
    </p:spTree>
    <p:extLst>
      <p:ext uri="{BB962C8B-B14F-4D97-AF65-F5344CB8AC3E}">
        <p14:creationId xmlns:p14="http://schemas.microsoft.com/office/powerpoint/2010/main" val="36260264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8"/>
                                        </p:tgtEl>
                                        <p:attrNameLst>
                                          <p:attrName>style.visibility</p:attrName>
                                        </p:attrNameLst>
                                      </p:cBhvr>
                                      <p:to>
                                        <p:strVal val="visible"/>
                                      </p:to>
                                    </p:set>
                                    <p:animEffect transition="in" filter="fade">
                                      <p:cBhvr>
                                        <p:cTn id="7" dur="500"/>
                                        <p:tgtEl>
                                          <p:spTgt spid="2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9">
                                            <p:txEl>
                                              <p:pRg st="0" end="0"/>
                                            </p:txEl>
                                          </p:spTgt>
                                        </p:tgtEl>
                                        <p:attrNameLst>
                                          <p:attrName>style.visibility</p:attrName>
                                        </p:attrNameLst>
                                      </p:cBhvr>
                                      <p:to>
                                        <p:strVal val="visible"/>
                                      </p:to>
                                    </p:set>
                                    <p:animEffect transition="in" filter="fade">
                                      <p:cBhvr>
                                        <p:cTn id="12" dur="500"/>
                                        <p:tgtEl>
                                          <p:spTgt spid="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9">
                                            <p:txEl>
                                              <p:pRg st="1" end="1"/>
                                            </p:txEl>
                                          </p:spTgt>
                                        </p:tgtEl>
                                        <p:attrNameLst>
                                          <p:attrName>style.visibility</p:attrName>
                                        </p:attrNameLst>
                                      </p:cBhvr>
                                      <p:to>
                                        <p:strVal val="visible"/>
                                      </p:to>
                                    </p:set>
                                    <p:animEffect transition="in" filter="fade">
                                      <p:cBhvr>
                                        <p:cTn id="17" dur="500"/>
                                        <p:tgtEl>
                                          <p:spTgt spid="2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9">
                                            <p:txEl>
                                              <p:pRg st="2" end="2"/>
                                            </p:txEl>
                                          </p:spTgt>
                                        </p:tgtEl>
                                        <p:attrNameLst>
                                          <p:attrName>style.visibility</p:attrName>
                                        </p:attrNameLst>
                                      </p:cBhvr>
                                      <p:to>
                                        <p:strVal val="visible"/>
                                      </p:to>
                                    </p:set>
                                    <p:animEffect transition="in" filter="fade">
                                      <p:cBhvr>
                                        <p:cTn id="22" dur="500"/>
                                        <p:tgtEl>
                                          <p:spTgt spid="2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19">
                                            <p:txEl>
                                              <p:pRg st="3" end="3"/>
                                            </p:txEl>
                                          </p:spTgt>
                                        </p:tgtEl>
                                        <p:attrNameLst>
                                          <p:attrName>style.visibility</p:attrName>
                                        </p:attrNameLst>
                                      </p:cBhvr>
                                      <p:to>
                                        <p:strVal val="visible"/>
                                      </p:to>
                                    </p:set>
                                    <p:animEffect transition="in" filter="fade">
                                      <p:cBhvr>
                                        <p:cTn id="27" dur="500"/>
                                        <p:tgtEl>
                                          <p:spTgt spid="21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19">
                                            <p:txEl>
                                              <p:pRg st="4" end="4"/>
                                            </p:txEl>
                                          </p:spTgt>
                                        </p:tgtEl>
                                        <p:attrNameLst>
                                          <p:attrName>style.visibility</p:attrName>
                                        </p:attrNameLst>
                                      </p:cBhvr>
                                      <p:to>
                                        <p:strVal val="visible"/>
                                      </p:to>
                                    </p:set>
                                    <p:animEffect transition="in" filter="fade">
                                      <p:cBhvr>
                                        <p:cTn id="32" dur="500"/>
                                        <p:tgtEl>
                                          <p:spTgt spid="21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19">
                                            <p:txEl>
                                              <p:pRg st="5" end="5"/>
                                            </p:txEl>
                                          </p:spTgt>
                                        </p:tgtEl>
                                        <p:attrNameLst>
                                          <p:attrName>style.visibility</p:attrName>
                                        </p:attrNameLst>
                                      </p:cBhvr>
                                      <p:to>
                                        <p:strVal val="visible"/>
                                      </p:to>
                                    </p:set>
                                    <p:animEffect transition="in" filter="fade">
                                      <p:cBhvr>
                                        <p:cTn id="37" dur="500"/>
                                        <p:tgtEl>
                                          <p:spTgt spid="21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19">
                                            <p:txEl>
                                              <p:pRg st="6" end="6"/>
                                            </p:txEl>
                                          </p:spTgt>
                                        </p:tgtEl>
                                        <p:attrNameLst>
                                          <p:attrName>style.visibility</p:attrName>
                                        </p:attrNameLst>
                                      </p:cBhvr>
                                      <p:to>
                                        <p:strVal val="visible"/>
                                      </p:to>
                                    </p:set>
                                    <p:animEffect transition="in" filter="fade">
                                      <p:cBhvr>
                                        <p:cTn id="42" dur="500"/>
                                        <p:tgtEl>
                                          <p:spTgt spid="2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p:txBody>
          <a:bodyPr/>
          <a:lstStyle/>
          <a:p>
            <a:pPr lvl="0"/>
            <a:r>
              <a:rPr lang="fa-IR" dirty="0" smtClean="0">
                <a:sym typeface="Trebuchet MS"/>
              </a:rPr>
              <a:t>در این جلسه ...</a:t>
            </a:r>
            <a:endParaRPr lang="fa-IR" dirty="0">
              <a:sym typeface="Trebuchet MS"/>
            </a:endParaRPr>
          </a:p>
        </p:txBody>
      </p:sp>
      <p:sp>
        <p:nvSpPr>
          <p:cNvPr id="155" name="Shape 155"/>
          <p:cNvSpPr txBox="1">
            <a:spLocks noGrp="1"/>
          </p:cNvSpPr>
          <p:nvPr>
            <p:ph type="body" idx="1"/>
          </p:nvPr>
        </p:nvSpPr>
        <p:spPr/>
        <p:txBody>
          <a:bodyPr>
            <a:normAutofit fontScale="92500" lnSpcReduction="10000"/>
          </a:bodyPr>
          <a:lstStyle/>
          <a:p>
            <a:pPr lvl="0"/>
            <a:r>
              <a:rPr lang="fa-IR" dirty="0">
                <a:sym typeface="Arial"/>
              </a:rPr>
              <a:t>تولی و تبری</a:t>
            </a:r>
          </a:p>
          <a:p>
            <a:pPr lvl="0"/>
            <a:r>
              <a:rPr lang="fa-IR" dirty="0">
                <a:sym typeface="Arial"/>
              </a:rPr>
              <a:t>عزاداری برای اهل بیت علیهم السلام</a:t>
            </a:r>
          </a:p>
          <a:p>
            <a:pPr lvl="0"/>
            <a:r>
              <a:rPr lang="fa-IR" dirty="0">
                <a:sym typeface="Arial"/>
              </a:rPr>
              <a:t>طرح بحث</a:t>
            </a:r>
          </a:p>
          <a:p>
            <a:pPr lvl="0"/>
            <a:r>
              <a:rPr lang="fa-IR" dirty="0">
                <a:sym typeface="Arial"/>
              </a:rPr>
              <a:t>جایگاه تقیه</a:t>
            </a:r>
          </a:p>
          <a:p>
            <a:pPr lvl="0"/>
            <a:r>
              <a:rPr lang="fa-IR" dirty="0">
                <a:sym typeface="Arial"/>
              </a:rPr>
              <a:t>روایات تقیه</a:t>
            </a:r>
          </a:p>
          <a:p>
            <a:pPr lvl="0"/>
            <a:r>
              <a:rPr lang="fa-IR" dirty="0">
                <a:sym typeface="Arial"/>
              </a:rPr>
              <a:t>تقیه در برابر اهل سنت</a:t>
            </a:r>
          </a:p>
          <a:p>
            <a:pPr lvl="0"/>
            <a:r>
              <a:rPr lang="fa-IR" dirty="0">
                <a:sym typeface="Arial"/>
              </a:rPr>
              <a:t>تفاوت تقیه با نفاق</a:t>
            </a:r>
          </a:p>
          <a:p>
            <a:pPr lvl="0"/>
            <a:r>
              <a:rPr lang="fa-IR" dirty="0">
                <a:sym typeface="Arial"/>
              </a:rPr>
              <a:t>جایگاه کتمان</a:t>
            </a:r>
          </a:p>
          <a:p>
            <a:pPr lvl="0"/>
            <a:r>
              <a:rPr lang="fa-IR" dirty="0">
                <a:sym typeface="Arial"/>
              </a:rPr>
              <a:t>روایات کتمان</a:t>
            </a:r>
          </a:p>
        </p:txBody>
      </p:sp>
    </p:spTree>
    <p:extLst>
      <p:ext uri="{BB962C8B-B14F-4D97-AF65-F5344CB8AC3E}">
        <p14:creationId xmlns:p14="http://schemas.microsoft.com/office/powerpoint/2010/main" val="40856826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txBox="1">
            <a:spLocks noGrp="1"/>
          </p:cNvSpPr>
          <p:nvPr>
            <p:ph type="title"/>
          </p:nvPr>
        </p:nvSpPr>
        <p:spPr/>
        <p:txBody>
          <a:bodyPr/>
          <a:lstStyle/>
          <a:p>
            <a:pPr lvl="0"/>
            <a:r>
              <a:rPr lang="fa-IR" smtClean="0">
                <a:sym typeface="Trebuchet MS"/>
              </a:rPr>
              <a:t>روایات کتمان</a:t>
            </a:r>
            <a:endParaRPr lang="fa-IR">
              <a:sym typeface="Trebuchet MS"/>
            </a:endParaRPr>
          </a:p>
        </p:txBody>
      </p:sp>
      <p:sp>
        <p:nvSpPr>
          <p:cNvPr id="226" name="Shape 226"/>
          <p:cNvSpPr txBox="1">
            <a:spLocks noGrp="1"/>
          </p:cNvSpPr>
          <p:nvPr>
            <p:ph type="body" idx="1"/>
          </p:nvPr>
        </p:nvSpPr>
        <p:spPr/>
        <p:txBody>
          <a:bodyPr>
            <a:normAutofit/>
          </a:bodyPr>
          <a:lstStyle/>
          <a:p>
            <a:pPr lvl="0"/>
            <a:r>
              <a:rPr lang="fa-IR" dirty="0" smtClean="0">
                <a:sym typeface="Arial"/>
              </a:rPr>
              <a:t>حدیث امام صادق علیه السلام (الكافي، ج 2، ص 222)</a:t>
            </a:r>
          </a:p>
          <a:p>
            <a:pPr lvl="0"/>
            <a:r>
              <a:rPr lang="fa-IR" dirty="0" smtClean="0">
                <a:sym typeface="Arial"/>
              </a:rPr>
              <a:t>5-....  إِنَّهُ لَيْسَ مِنِ احْتِمَالِ أَمْرِنَا التَّصْدِيقُ لَهُ وَ الْقَبُولُ فَقَطْ مِنِ احْتِمَال أَمْرِنَا سَتْرُهُ وَ صِيَانَتُهُ مِنْ غَيْرِ أَهْلِهِ فَأَقْرِئْهُمُ السَّلَامَ وَ قُلْ لَهُمْ رَحِمَ اللَّهُ عَبْداً اجْتَرَّ مَوَدَّةَ النَّاسِ إِلَى نَفْسِهِ حَدِّثُوهُمْ بِمَا يَعْرِفُونَ وَ اسْتُرُوا عَنْهُمْ مَا يُنْكِرُونَ ثُمَّ قَالَ وَ اللَّهِ مَا النَّاصِبُ لَنَا حَرْباً بِأَشَدَّ عَلَيْنَا مَئُونَةً مِنَ النَّاطِقِ عَلَيْنَا بِمَا نَكْرَهُ فَإِذَا عَرَفْتُمْ مِنْ عَبْدٍ إِذَاعَةً فَامْشُوا إِلَيْهِ وَ رُدُّوهُ عَنْهَا فَإِنْ قَبِلَ مِنْكُمْ وَ إِلَّا فَتَحَمَّلُوا عَلَيْهِ بِمَنْ يَثْقُلُ عَلَيْهِ وَ يَسْمَعُ مِنْهُ فَإِنَّ الرَّجُلَ مِنْكُمْ يَطْلُبُ الْحَاجَةَ فَيَلْطُفُ فِيهَا حَتَّى تُقْضَى لَهُ فَالْطُفُوا فِي حَاجَتِي كَمَا تَلْطُفُونَ فِي حَوَائِجِكُمْ فَإِنْ هُوَ قَبِلَ مِنْكُمْ وَ إِلَّا فَادْفِنُوا كَلَامَهُ تَحْتَ أَقْدَامِكُمْ وَ لَا تَقُولُوا إِنَّهُ يَقُولُ وَ يَقُولُ فَإِنَّ ذَلِكَ يُحْمَلُ عَلَيَّ وَ عَلَيْكُمْ أَمَا وَ اللَّهِ لَوْ كُنْتُمْ تَقُولُونَ مَا أَقُولُ لَأَقْرَرْتُ أَنَّكُمْ أَصْحَابِي هَذَا أَبُو حَنِيفَةَ لَهُ أَصْحَابٌ وَ هَذَا الْحَسَنُ الْبَصْرِيُّ لَهُ أَصْحَابٌ وَ أَنَا امْرُؤٌ مِنْ قُرَيْشٍ قَدْ وَلَدَنِي رَسُولُ اللَّهِ ص وَ عَلِمْتُ كِتَابَ اللَّهِ وَ فِيهِ تِبْيَانُ كُلِّ شَيْ ءٍ بَدْءِ الْخَلْقِ وَ أَمْرِ السَّمَاءِ وَ أَمْرِ الْأَرْضِ وَ أَمْرِ الْأَوَّلِينَ وَ أَمْرِ الْآخِرِينَ وَ أَمْرِ مَا كَانَ وَ أَمْرِ مَا يَكُونُ كَأَنِّي أَنْظُرُ إِلَى ذَلِكَ نُصْبَ عَيْنِي.</a:t>
            </a:r>
            <a:endParaRPr lang="fa-IR" dirty="0">
              <a:sym typeface="Arial"/>
            </a:endParaRPr>
          </a:p>
        </p:txBody>
      </p:sp>
    </p:spTree>
    <p:extLst>
      <p:ext uri="{BB962C8B-B14F-4D97-AF65-F5344CB8AC3E}">
        <p14:creationId xmlns:p14="http://schemas.microsoft.com/office/powerpoint/2010/main" val="249342497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
                                        </p:tgtEl>
                                        <p:attrNameLst>
                                          <p:attrName>style.visibility</p:attrName>
                                        </p:attrNameLst>
                                      </p:cBhvr>
                                      <p:to>
                                        <p:strVal val="visible"/>
                                      </p:to>
                                    </p:set>
                                    <p:animEffect transition="in" filter="fade">
                                      <p:cBhvr>
                                        <p:cTn id="7" dur="500"/>
                                        <p:tgtEl>
                                          <p:spTgt spid="2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6">
                                            <p:txEl>
                                              <p:pRg st="0" end="0"/>
                                            </p:txEl>
                                          </p:spTgt>
                                        </p:tgtEl>
                                        <p:attrNameLst>
                                          <p:attrName>style.visibility</p:attrName>
                                        </p:attrNameLst>
                                      </p:cBhvr>
                                      <p:to>
                                        <p:strVal val="visible"/>
                                      </p:to>
                                    </p:set>
                                    <p:animEffect transition="in" filter="fade">
                                      <p:cBhvr>
                                        <p:cTn id="12" dur="500"/>
                                        <p:tgtEl>
                                          <p:spTgt spid="22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6">
                                            <p:txEl>
                                              <p:pRg st="1" end="1"/>
                                            </p:txEl>
                                          </p:spTgt>
                                        </p:tgtEl>
                                        <p:attrNameLst>
                                          <p:attrName>style.visibility</p:attrName>
                                        </p:attrNameLst>
                                      </p:cBhvr>
                                      <p:to>
                                        <p:strVal val="visible"/>
                                      </p:to>
                                    </p:set>
                                    <p:animEffect transition="in" filter="fade">
                                      <p:cBhvr>
                                        <p:cTn id="17" dur="500"/>
                                        <p:tgtEl>
                                          <p:spTgt spid="22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title"/>
          </p:nvPr>
        </p:nvSpPr>
        <p:spPr/>
        <p:txBody>
          <a:bodyPr/>
          <a:lstStyle/>
          <a:p>
            <a:pPr lvl="0"/>
            <a:r>
              <a:rPr lang="fa-IR" smtClean="0">
                <a:sym typeface="Trebuchet MS"/>
              </a:rPr>
              <a:t>روایات کتمان</a:t>
            </a:r>
            <a:endParaRPr lang="fa-IR">
              <a:sym typeface="Trebuchet MS"/>
            </a:endParaRPr>
          </a:p>
        </p:txBody>
      </p:sp>
      <p:sp>
        <p:nvSpPr>
          <p:cNvPr id="233" name="Shape 233"/>
          <p:cNvSpPr txBox="1">
            <a:spLocks noGrp="1"/>
          </p:cNvSpPr>
          <p:nvPr>
            <p:ph type="body" idx="1"/>
          </p:nvPr>
        </p:nvSpPr>
        <p:spPr/>
        <p:txBody>
          <a:bodyPr>
            <a:normAutofit fontScale="92500" lnSpcReduction="10000"/>
          </a:bodyPr>
          <a:lstStyle/>
          <a:p>
            <a:pPr lvl="0"/>
            <a:r>
              <a:rPr lang="fa-IR" dirty="0" smtClean="0">
                <a:sym typeface="Arial"/>
              </a:rPr>
              <a:t>نمونه ای از روایات بیانگر «صعب مستصعب» بودن احادیث: (الكافي، ج 1، ص 404) </a:t>
            </a:r>
          </a:p>
          <a:p>
            <a:pPr lvl="0"/>
            <a:r>
              <a:rPr lang="fa-IR" dirty="0" smtClean="0">
                <a:sym typeface="Arial"/>
              </a:rPr>
              <a:t>1- ... قَالَ أَبُو جَعْفَرٍ ع قَالَ رَسُولُ اللَّهِ ص  إِنَّ حَدِيثَ آلِ مُحَمَّدٍ صَعْبٌ مُسْتَصْعَبٌ لَا يُؤْمِنُ بِهِ إِلَّا مَلَكٌ مُقَرَّبٌ أَوْ نَبِيٌّ مُرْسَلٌ أَوْ عَبْدٌ امْتَحَنَ  اللَّهُ  قَلْبَهُ  لِلْإِيمَانِ فَمَا وَرَدَ عَلَيْكُمْ مِنْ حَدِيثِ آلِ مُحَمَّدٍ ص فَلَانَتْ لَهُ قُلُوبُكُمْ وَ عَرَفْتُمُوهُ فَاقْبَلُوهُ وَ مَا اشْمَأَزَّتْ مِنْهُ قُلُوبُكُمْ وَ أَنْكَرْتُمُوهُ فَرُدُّوهُ إِلَى اللَّهِ وَ إِلَى الرَّسُولِ وَ إِلَى الْعَالِمِ مِنْ آلِ مُحَمَّدٍ وَ إِنَّمَا الْهَالِكُ أَنْ يُحَدِّثَ أَحَدُكُمْ بِشَيْ ءٍ مِنْهُ لَا يَحْتَمِلُهُ فَيَقُولَ وَ اللَّهِ مَا كَانَ هَذَا وَ اللَّهِ مَا كَانَ هَذَا وَ الْإِنْكَارُ هُوَ الْكُفْرُ.</a:t>
            </a:r>
          </a:p>
          <a:p>
            <a:pPr lvl="0"/>
            <a:r>
              <a:rPr lang="fa-IR" dirty="0" smtClean="0">
                <a:sym typeface="Arial"/>
              </a:rPr>
              <a:t>در روایت بعدی امام صادق علیه السلام می فرمایند که اگر اباذر از آن چه در قلب سلمان است با خبر می شد او را می کشت: </a:t>
            </a:r>
          </a:p>
          <a:p>
            <a:pPr lvl="0"/>
            <a:r>
              <a:rPr lang="fa-IR" dirty="0" smtClean="0">
                <a:sym typeface="Arial"/>
              </a:rPr>
              <a:t>2- ...عَنْ أَبِي عَبْدِ اللَّهِ ع قَالَ: ذُكِرَتِ التَّقِيَّةُ يَوْماً عِنْدَ عَلِيِّ بْنِ الْحُسَيْنِ ع فَقَالَ وَ اللَّهِ لَوْ عَلِمَ أَبُو ذَرٍّ مَا فِي  قَلْبِ  سَلْمَانَ  لَقَتَلَهُ وَ لَقَدْ آخَى رَسُولُ اللَّهِ ص بَيْنَهُمَا فَمَا ظَنُّكُمْ بِسَائِرِ الْخَلْقِ إِنَّ عِلْمَ الْعُلَمَاءِ صَعْبٌ مُسْتَصْعَبٌ لَا يَحْتَمِلُهُ إِلَّا نَبِيٌّ مُرْسَلٌ  أَوْ مَلَكٌ مُقَرَّبٌ أَوْ عَبْدٌ مُؤْمِنٌ امْتَحَنَ اللَّهُ قَلْبَهُ لِلْإِيمَانِ فَقَالَ وَ إِنَّمَا صَارَ سَلْمَانُ مِنَ الْعُلَمَاءِ لِأَنَّهُ امْرُؤٌ مِنَّا أَهْلَ الْبَيْتِ فَلِذَلِكَ نَسَبْتُهُ إِلَى الْعُلَمَاءِ. </a:t>
            </a:r>
            <a:endParaRPr lang="fa-IR" dirty="0">
              <a:sym typeface="Arial"/>
            </a:endParaRPr>
          </a:p>
        </p:txBody>
      </p:sp>
    </p:spTree>
    <p:extLst>
      <p:ext uri="{BB962C8B-B14F-4D97-AF65-F5344CB8AC3E}">
        <p14:creationId xmlns:p14="http://schemas.microsoft.com/office/powerpoint/2010/main" val="190879762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2"/>
                                        </p:tgtEl>
                                        <p:attrNameLst>
                                          <p:attrName>style.visibility</p:attrName>
                                        </p:attrNameLst>
                                      </p:cBhvr>
                                      <p:to>
                                        <p:strVal val="visible"/>
                                      </p:to>
                                    </p:set>
                                    <p:animEffect transition="in" filter="fade">
                                      <p:cBhvr>
                                        <p:cTn id="7" dur="500"/>
                                        <p:tgtEl>
                                          <p:spTgt spid="2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3">
                                            <p:txEl>
                                              <p:pRg st="0" end="0"/>
                                            </p:txEl>
                                          </p:spTgt>
                                        </p:tgtEl>
                                        <p:attrNameLst>
                                          <p:attrName>style.visibility</p:attrName>
                                        </p:attrNameLst>
                                      </p:cBhvr>
                                      <p:to>
                                        <p:strVal val="visible"/>
                                      </p:to>
                                    </p:set>
                                    <p:animEffect transition="in" filter="fade">
                                      <p:cBhvr>
                                        <p:cTn id="12" dur="500"/>
                                        <p:tgtEl>
                                          <p:spTgt spid="23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3">
                                            <p:txEl>
                                              <p:pRg st="1" end="1"/>
                                            </p:txEl>
                                          </p:spTgt>
                                        </p:tgtEl>
                                        <p:attrNameLst>
                                          <p:attrName>style.visibility</p:attrName>
                                        </p:attrNameLst>
                                      </p:cBhvr>
                                      <p:to>
                                        <p:strVal val="visible"/>
                                      </p:to>
                                    </p:set>
                                    <p:animEffect transition="in" filter="fade">
                                      <p:cBhvr>
                                        <p:cTn id="17" dur="500"/>
                                        <p:tgtEl>
                                          <p:spTgt spid="23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3">
                                            <p:txEl>
                                              <p:pRg st="2" end="2"/>
                                            </p:txEl>
                                          </p:spTgt>
                                        </p:tgtEl>
                                        <p:attrNameLst>
                                          <p:attrName>style.visibility</p:attrName>
                                        </p:attrNameLst>
                                      </p:cBhvr>
                                      <p:to>
                                        <p:strVal val="visible"/>
                                      </p:to>
                                    </p:set>
                                    <p:animEffect transition="in" filter="fade">
                                      <p:cBhvr>
                                        <p:cTn id="22" dur="500"/>
                                        <p:tgtEl>
                                          <p:spTgt spid="23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33">
                                            <p:txEl>
                                              <p:pRg st="3" end="3"/>
                                            </p:txEl>
                                          </p:spTgt>
                                        </p:tgtEl>
                                        <p:attrNameLst>
                                          <p:attrName>style.visibility</p:attrName>
                                        </p:attrNameLst>
                                      </p:cBhvr>
                                      <p:to>
                                        <p:strVal val="visible"/>
                                      </p:to>
                                    </p:set>
                                    <p:animEffect transition="in" filter="fade">
                                      <p:cBhvr>
                                        <p:cTn id="27" dur="500"/>
                                        <p:tgtEl>
                                          <p:spTgt spid="23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Shape 295"/>
          <p:cNvSpPr txBox="1">
            <a:spLocks noGrp="1"/>
          </p:cNvSpPr>
          <p:nvPr>
            <p:ph type="title"/>
          </p:nvPr>
        </p:nvSpPr>
        <p:spPr/>
        <p:txBody>
          <a:bodyPr/>
          <a:lstStyle/>
          <a:p>
            <a:pPr lvl="0"/>
            <a:r>
              <a:rPr lang="fa-IR" smtClean="0"/>
              <a:t>محتوای زیارات مأثورة</a:t>
            </a:r>
            <a:endParaRPr lang="fa-IR"/>
          </a:p>
        </p:txBody>
      </p:sp>
      <p:sp>
        <p:nvSpPr>
          <p:cNvPr id="4" name="Content Placeholder 3"/>
          <p:cNvSpPr>
            <a:spLocks noGrp="1"/>
          </p:cNvSpPr>
          <p:nvPr>
            <p:ph idx="1"/>
          </p:nvPr>
        </p:nvSpPr>
        <p:spPr/>
        <p:txBody>
          <a:bodyPr/>
          <a:lstStyle/>
          <a:p>
            <a:r>
              <a:rPr lang="fa-IR" dirty="0"/>
              <a:t>به آن دسته از زیارات و دعاها که توسط معصومین علیهم السلام تعلیم داده شده، مأثوره می گویند.</a:t>
            </a:r>
          </a:p>
          <a:p>
            <a:r>
              <a:rPr lang="fa-IR" dirty="0"/>
              <a:t>عموم زیارات مأثوره، دارای تعابیری هستند که برای عموم قابل قبول هستند و فاقد تعابیر فرابشری می باشند، نظیر: گواهی به برپایی نماز، کمک به مستمندان، عبادت خالصانه خداوند، پرهیز از هر خطا، درستکاری و نیکی و …</a:t>
            </a:r>
          </a:p>
          <a:p>
            <a:r>
              <a:rPr lang="fa-IR" dirty="0"/>
              <a:t>آن دسته از زیاراتی که دارای مضامین سطح بالای اعتقادی می باشند، برای خواص از شیعه تعلیم شده و صلاح نیست که منتشر شوند و در مجامع عمومی قرائت شده، یا مورد بحث و درس قرار گیرند.</a:t>
            </a:r>
          </a:p>
          <a:p>
            <a:r>
              <a:rPr lang="fa-IR" dirty="0"/>
              <a:t>زیارات ائمه، در کنار بعد معنوی که برای ما در پیوند با موالیانمان دارد، یک الگوی زندگی هم هست، که ما سعی کنیم خود را شبیه همان ویژگی هایی کنیم که ایشان را در زیارات توصیف می کنیم، و لذا بایستی برای عموم شدنی باشد</a:t>
            </a:r>
            <a:r>
              <a:rPr lang="fa-IR" dirty="0" smtClean="0"/>
              <a:t>.</a:t>
            </a:r>
            <a:endParaRPr lang="fa-IR" dirty="0"/>
          </a:p>
        </p:txBody>
      </p:sp>
    </p:spTree>
    <p:extLst>
      <p:ext uri="{BB962C8B-B14F-4D97-AF65-F5344CB8AC3E}">
        <p14:creationId xmlns:p14="http://schemas.microsoft.com/office/powerpoint/2010/main" val="21240948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5"/>
                                        </p:tgtEl>
                                        <p:attrNameLst>
                                          <p:attrName>style.visibility</p:attrName>
                                        </p:attrNameLst>
                                      </p:cBhvr>
                                      <p:to>
                                        <p:strVal val="visible"/>
                                      </p:to>
                                    </p:set>
                                    <p:animEffect transition="in" filter="fade">
                                      <p:cBhvr>
                                        <p:cTn id="7" dur="500"/>
                                        <p:tgtEl>
                                          <p:spTgt spid="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p:txBody>
          <a:bodyPr/>
          <a:lstStyle/>
          <a:p>
            <a:pPr lvl="0"/>
            <a:r>
              <a:rPr lang="fa-IR" smtClean="0"/>
              <a:t>کتمان و تقیه در تربیت اسلامی</a:t>
            </a:r>
            <a:endParaRPr lang="fa-IR"/>
          </a:p>
        </p:txBody>
      </p:sp>
      <p:sp>
        <p:nvSpPr>
          <p:cNvPr id="248" name="Shape 248"/>
          <p:cNvSpPr txBox="1">
            <a:spLocks noGrp="1"/>
          </p:cNvSpPr>
          <p:nvPr>
            <p:ph type="body" idx="1"/>
          </p:nvPr>
        </p:nvSpPr>
        <p:spPr/>
        <p:txBody>
          <a:bodyPr/>
          <a:lstStyle/>
          <a:p>
            <a:pPr lvl="0"/>
            <a:r>
              <a:rPr lang="fa-IR" dirty="0" smtClean="0">
                <a:sym typeface="Verdana"/>
              </a:rPr>
              <a:t>ابتدائاً بایستی حب خدا،  پیغمبر و اهل بیت را در کودکان زنده کنیم</a:t>
            </a:r>
          </a:p>
          <a:p>
            <a:pPr lvl="0"/>
            <a:r>
              <a:rPr lang="fa-IR" dirty="0" smtClean="0">
                <a:sym typeface="Verdana"/>
              </a:rPr>
              <a:t>سپس از دشمنانِ آشکارتر اهل بیت همچون یزید، ابن ملجم، معاویه سخن بگوییم</a:t>
            </a:r>
          </a:p>
          <a:p>
            <a:pPr lvl="0"/>
            <a:r>
              <a:rPr lang="fa-IR" dirty="0" smtClean="0">
                <a:sym typeface="Verdana"/>
              </a:rPr>
              <a:t>به فرزندانمان بیاموزیم که شباهتهای بسیاری داریم. از آنها بپرسیم که شباهت ها می دانید چیست؟ عمده کودکان تصورات غلطی دارند و فکر می کنند که هر سنی ای وهابی است</a:t>
            </a:r>
          </a:p>
          <a:p>
            <a:pPr lvl="0"/>
            <a:r>
              <a:rPr lang="fa-IR" dirty="0" smtClean="0">
                <a:sym typeface="Verdana"/>
              </a:rPr>
              <a:t>برای سطح ۳ کاملاً به صورت یک کارگاه آموزشی برگزار کنیم. (یاد بدهیم که چگونه در مقابل بی احترامی غیر شیعه صبوری و سکوت کنند و غیر شیعه را تکریم کنند)</a:t>
            </a:r>
            <a:endParaRPr lang="fa-IR" dirty="0">
              <a:sym typeface="Verdana"/>
            </a:endParaRPr>
          </a:p>
        </p:txBody>
      </p:sp>
    </p:spTree>
    <p:extLst>
      <p:ext uri="{BB962C8B-B14F-4D97-AF65-F5344CB8AC3E}">
        <p14:creationId xmlns:p14="http://schemas.microsoft.com/office/powerpoint/2010/main" val="15003059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p:txBody>
          <a:bodyPr/>
          <a:lstStyle/>
          <a:p>
            <a:pPr lvl="0"/>
            <a:r>
              <a:rPr lang="fa-IR" dirty="0" smtClean="0">
                <a:sym typeface="Trebuchet MS"/>
              </a:rPr>
              <a:t>در این جلسه ...</a:t>
            </a:r>
            <a:endParaRPr lang="fa-IR" dirty="0">
              <a:sym typeface="Trebuchet MS"/>
            </a:endParaRPr>
          </a:p>
        </p:txBody>
      </p:sp>
      <p:sp>
        <p:nvSpPr>
          <p:cNvPr id="155" name="Shape 155"/>
          <p:cNvSpPr txBox="1">
            <a:spLocks noGrp="1"/>
          </p:cNvSpPr>
          <p:nvPr>
            <p:ph type="body" idx="1"/>
          </p:nvPr>
        </p:nvSpPr>
        <p:spPr/>
        <p:txBody>
          <a:bodyPr>
            <a:normAutofit lnSpcReduction="10000"/>
          </a:bodyPr>
          <a:lstStyle/>
          <a:p>
            <a:pPr lvl="0"/>
            <a:r>
              <a:rPr lang="fa-IR" dirty="0" smtClean="0">
                <a:sym typeface="Arial"/>
              </a:rPr>
              <a:t>مقدمه</a:t>
            </a:r>
          </a:p>
          <a:p>
            <a:pPr lvl="0"/>
            <a:r>
              <a:rPr lang="fa-IR" dirty="0" smtClean="0">
                <a:sym typeface="Arial"/>
              </a:rPr>
              <a:t>جایگاه تقیه</a:t>
            </a:r>
          </a:p>
          <a:p>
            <a:pPr lvl="0"/>
            <a:r>
              <a:rPr lang="fa-IR" dirty="0" smtClean="0">
                <a:sym typeface="Arial"/>
              </a:rPr>
              <a:t>روایات تقیه</a:t>
            </a:r>
          </a:p>
          <a:p>
            <a:pPr lvl="0"/>
            <a:r>
              <a:rPr lang="fa-IR" dirty="0" smtClean="0">
                <a:sym typeface="Arial"/>
              </a:rPr>
              <a:t>تقیه در برابر اهل سنت</a:t>
            </a:r>
          </a:p>
          <a:p>
            <a:pPr lvl="0"/>
            <a:r>
              <a:rPr lang="fa-IR" dirty="0" smtClean="0">
                <a:sym typeface="Arial"/>
              </a:rPr>
              <a:t>تفاوت تقیه با نفاق</a:t>
            </a:r>
          </a:p>
          <a:p>
            <a:pPr lvl="0"/>
            <a:r>
              <a:rPr lang="fa-IR" dirty="0" smtClean="0">
                <a:sym typeface="Arial"/>
              </a:rPr>
              <a:t>جایگاه کتمان</a:t>
            </a:r>
          </a:p>
          <a:p>
            <a:pPr lvl="0"/>
            <a:r>
              <a:rPr lang="fa-IR" dirty="0" smtClean="0">
                <a:sym typeface="Arial"/>
              </a:rPr>
              <a:t>روایات کتمان</a:t>
            </a:r>
          </a:p>
          <a:p>
            <a:pPr lvl="0"/>
            <a:r>
              <a:rPr lang="fa-IR" dirty="0" smtClean="0">
                <a:sym typeface="Arial"/>
              </a:rPr>
              <a:t>عزاداری برای اهل بیت علیهم السلام</a:t>
            </a:r>
            <a:endParaRPr lang="fa-IR" dirty="0">
              <a:sym typeface="Arial"/>
            </a:endParaRPr>
          </a:p>
        </p:txBody>
      </p:sp>
    </p:spTree>
    <p:extLst>
      <p:ext uri="{BB962C8B-B14F-4D97-AF65-F5344CB8AC3E}">
        <p14:creationId xmlns:p14="http://schemas.microsoft.com/office/powerpoint/2010/main" val="4019157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p:txBody>
          <a:bodyPr/>
          <a:lstStyle/>
          <a:p>
            <a:pPr lvl="0"/>
            <a:r>
              <a:rPr lang="fa-IR" smtClean="0"/>
              <a:t>تولی و تبری در اسلام</a:t>
            </a:r>
            <a:endParaRPr lang="fa-IR"/>
          </a:p>
        </p:txBody>
      </p:sp>
      <p:sp>
        <p:nvSpPr>
          <p:cNvPr id="162" name="Shape 162"/>
          <p:cNvSpPr txBox="1">
            <a:spLocks noGrp="1"/>
          </p:cNvSpPr>
          <p:nvPr>
            <p:ph type="body" idx="1"/>
          </p:nvPr>
        </p:nvSpPr>
        <p:spPr/>
        <p:txBody>
          <a:bodyPr/>
          <a:lstStyle/>
          <a:p>
            <a:pPr lvl="0"/>
            <a:r>
              <a:rPr lang="fa-IR" smtClean="0"/>
              <a:t>تولی به معنی پذیرفتن ولایت و سرپرستی است و منظور از آن در مکتب اسلام این است که هر مسلمان، در درجه اول، خداوند متعال را مولا و آقای خود داند، در درجه بعد، پیامبر را و در رتبه بعد، امامان علیهم السلام را.</a:t>
            </a:r>
          </a:p>
          <a:p>
            <a:pPr lvl="0"/>
            <a:r>
              <a:rPr lang="fa-IR" smtClean="0"/>
              <a:t>تبری به معنی دوری کردن است و منظور از آن در مکتب اسلام این است که هر مسلمان، از دشمنان خداوند و رسول او و جانشینان پیامبر و حتی از دشمنان دوستان خداوند دوری گزیند. این دوری در درجه اول، پرهیز از باورهای شیطانی و روش و منش دشمنان خداوند است، و در درجه بعد، اعلام این جدایی و بی علاقگی است.</a:t>
            </a:r>
            <a:endParaRPr lang="fa-IR"/>
          </a:p>
        </p:txBody>
      </p:sp>
      <p:sp>
        <p:nvSpPr>
          <p:cNvPr id="163" name="Shape 163"/>
          <p:cNvSpPr txBox="1">
            <a:spLocks noGrp="1"/>
          </p:cNvSpPr>
          <p:nvPr>
            <p:ph type="sldNum" idx="12"/>
          </p:nvPr>
        </p:nvSpPr>
        <p:spPr/>
        <p:txBody>
          <a:bodyPr/>
          <a:lstStyle/>
          <a:p>
            <a:pPr lvl="0"/>
            <a:fld id="{00000000-1234-1234-1234-123412341234}" type="slidenum">
              <a:rPr lang="fa-IR" smtClean="0">
                <a:sym typeface="Trebuchet MS"/>
              </a:rPr>
              <a:pPr lvl="0"/>
              <a:t>3</a:t>
            </a:fld>
            <a:endParaRPr lang="fa-IR">
              <a:sym typeface="Trebuchet MS"/>
            </a:endParaRPr>
          </a:p>
        </p:txBody>
      </p:sp>
    </p:spTree>
    <p:extLst>
      <p:ext uri="{BB962C8B-B14F-4D97-AF65-F5344CB8AC3E}">
        <p14:creationId xmlns:p14="http://schemas.microsoft.com/office/powerpoint/2010/main" val="491934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1"/>
                                        </p:tgtEl>
                                        <p:attrNameLst>
                                          <p:attrName>style.visibility</p:attrName>
                                        </p:attrNameLst>
                                      </p:cBhvr>
                                      <p:to>
                                        <p:strVal val="visible"/>
                                      </p:to>
                                    </p:set>
                                    <p:animEffect transition="in" filter="fade">
                                      <p:cBhvr>
                                        <p:cTn id="7" dur="500"/>
                                        <p:tgtEl>
                                          <p:spTgt spid="16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2">
                                            <p:txEl>
                                              <p:pRg st="0" end="0"/>
                                            </p:txEl>
                                          </p:spTgt>
                                        </p:tgtEl>
                                        <p:attrNameLst>
                                          <p:attrName>style.visibility</p:attrName>
                                        </p:attrNameLst>
                                      </p:cBhvr>
                                      <p:to>
                                        <p:strVal val="visible"/>
                                      </p:to>
                                    </p:set>
                                    <p:animEffect transition="in" filter="fade">
                                      <p:cBhvr>
                                        <p:cTn id="12" dur="500"/>
                                        <p:tgtEl>
                                          <p:spTgt spid="16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2">
                                            <p:txEl>
                                              <p:pRg st="1" end="1"/>
                                            </p:txEl>
                                          </p:spTgt>
                                        </p:tgtEl>
                                        <p:attrNameLst>
                                          <p:attrName>style.visibility</p:attrName>
                                        </p:attrNameLst>
                                      </p:cBhvr>
                                      <p:to>
                                        <p:strVal val="visible"/>
                                      </p:to>
                                    </p:set>
                                    <p:animEffect transition="in" filter="fade">
                                      <p:cBhvr>
                                        <p:cTn id="17" dur="500"/>
                                        <p:tgtEl>
                                          <p:spTgt spid="16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p:txBody>
          <a:bodyPr/>
          <a:lstStyle/>
          <a:p>
            <a:pPr lvl="0"/>
            <a:r>
              <a:rPr lang="fa-IR" smtClean="0"/>
              <a:t>ابراز تولی و تبری</a:t>
            </a:r>
            <a:endParaRPr lang="fa-IR"/>
          </a:p>
        </p:txBody>
      </p:sp>
      <p:sp>
        <p:nvSpPr>
          <p:cNvPr id="169" name="Shape 169"/>
          <p:cNvSpPr txBox="1">
            <a:spLocks noGrp="1"/>
          </p:cNvSpPr>
          <p:nvPr>
            <p:ph type="body" idx="1"/>
          </p:nvPr>
        </p:nvSpPr>
        <p:spPr/>
        <p:txBody>
          <a:bodyPr/>
          <a:lstStyle/>
          <a:p>
            <a:pPr lvl="0"/>
            <a:r>
              <a:rPr lang="fa-IR" smtClean="0"/>
              <a:t>تولی و تبری، همانند بسیاری از تعالیم دینی، علاوه بر اینکه فعلی قلبی می باشند، بروز بیرونی هم دارند. این بروز، هم در راستای تثبیت اعتقادات خود ماست، هم موجب تبلیغ این باورها می شود و هم مصداق تعظیم شعائر الهی است:</a:t>
            </a:r>
          </a:p>
          <a:p>
            <a:pPr lvl="0"/>
            <a:r>
              <a:rPr lang="fa-IR" smtClean="0"/>
              <a:t>و من یعظم شعائر الله فإنها من تقوی القلوب</a:t>
            </a:r>
          </a:p>
          <a:p>
            <a:pPr lvl="0"/>
            <a:r>
              <a:rPr lang="fa-IR" smtClean="0"/>
              <a:t>ابراز تولی و تبری معمولا طی مراسم دینی نظیر مجالس جشن و عزا یا دسته های سوگواری یا برنامه های تبلیغی دینی انجام می شود. علاوه بر این، شکل بروز فردی یا رسانه ای آن نیز متداول است.</a:t>
            </a:r>
          </a:p>
          <a:p>
            <a:pPr lvl="0"/>
            <a:r>
              <a:rPr lang="fa-IR" smtClean="0"/>
              <a:t>یکی از بهترین روش های ابراز تولی، زیارت است.</a:t>
            </a:r>
            <a:endParaRPr lang="fa-IR"/>
          </a:p>
        </p:txBody>
      </p:sp>
      <p:sp>
        <p:nvSpPr>
          <p:cNvPr id="170" name="Shape 170"/>
          <p:cNvSpPr txBox="1">
            <a:spLocks noGrp="1"/>
          </p:cNvSpPr>
          <p:nvPr>
            <p:ph type="sldNum" idx="12"/>
          </p:nvPr>
        </p:nvSpPr>
        <p:spPr/>
        <p:txBody>
          <a:bodyPr/>
          <a:lstStyle/>
          <a:p>
            <a:pPr lvl="0"/>
            <a:fld id="{00000000-1234-1234-1234-123412341234}" type="slidenum">
              <a:rPr lang="fa-IR" smtClean="0">
                <a:sym typeface="Trebuchet MS"/>
              </a:rPr>
              <a:pPr lvl="0"/>
              <a:t>4</a:t>
            </a:fld>
            <a:endParaRPr lang="fa-IR">
              <a:sym typeface="Trebuchet MS"/>
            </a:endParaRPr>
          </a:p>
        </p:txBody>
      </p:sp>
    </p:spTree>
    <p:extLst>
      <p:ext uri="{BB962C8B-B14F-4D97-AF65-F5344CB8AC3E}">
        <p14:creationId xmlns:p14="http://schemas.microsoft.com/office/powerpoint/2010/main" val="79561201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8"/>
                                        </p:tgtEl>
                                        <p:attrNameLst>
                                          <p:attrName>style.visibility</p:attrName>
                                        </p:attrNameLst>
                                      </p:cBhvr>
                                      <p:to>
                                        <p:strVal val="visible"/>
                                      </p:to>
                                    </p:set>
                                    <p:animEffect transition="in" filter="fade">
                                      <p:cBhvr>
                                        <p:cTn id="7" dur="500"/>
                                        <p:tgtEl>
                                          <p:spTgt spid="16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9">
                                            <p:txEl>
                                              <p:pRg st="0" end="0"/>
                                            </p:txEl>
                                          </p:spTgt>
                                        </p:tgtEl>
                                        <p:attrNameLst>
                                          <p:attrName>style.visibility</p:attrName>
                                        </p:attrNameLst>
                                      </p:cBhvr>
                                      <p:to>
                                        <p:strVal val="visible"/>
                                      </p:to>
                                    </p:set>
                                    <p:animEffect transition="in" filter="fade">
                                      <p:cBhvr>
                                        <p:cTn id="12" dur="500"/>
                                        <p:tgtEl>
                                          <p:spTgt spid="16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9">
                                            <p:txEl>
                                              <p:pRg st="1" end="1"/>
                                            </p:txEl>
                                          </p:spTgt>
                                        </p:tgtEl>
                                        <p:attrNameLst>
                                          <p:attrName>style.visibility</p:attrName>
                                        </p:attrNameLst>
                                      </p:cBhvr>
                                      <p:to>
                                        <p:strVal val="visible"/>
                                      </p:to>
                                    </p:set>
                                    <p:animEffect transition="in" filter="fade">
                                      <p:cBhvr>
                                        <p:cTn id="17" dur="500"/>
                                        <p:tgtEl>
                                          <p:spTgt spid="16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9">
                                            <p:txEl>
                                              <p:pRg st="2" end="2"/>
                                            </p:txEl>
                                          </p:spTgt>
                                        </p:tgtEl>
                                        <p:attrNameLst>
                                          <p:attrName>style.visibility</p:attrName>
                                        </p:attrNameLst>
                                      </p:cBhvr>
                                      <p:to>
                                        <p:strVal val="visible"/>
                                      </p:to>
                                    </p:set>
                                    <p:animEffect transition="in" filter="fade">
                                      <p:cBhvr>
                                        <p:cTn id="22" dur="500"/>
                                        <p:tgtEl>
                                          <p:spTgt spid="16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9">
                                            <p:txEl>
                                              <p:pRg st="3" end="3"/>
                                            </p:txEl>
                                          </p:spTgt>
                                        </p:tgtEl>
                                        <p:attrNameLst>
                                          <p:attrName>style.visibility</p:attrName>
                                        </p:attrNameLst>
                                      </p:cBhvr>
                                      <p:to>
                                        <p:strVal val="visible"/>
                                      </p:to>
                                    </p:set>
                                    <p:animEffect transition="in" filter="fade">
                                      <p:cBhvr>
                                        <p:cTn id="27" dur="500"/>
                                        <p:tgtEl>
                                          <p:spTgt spid="16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p:txBody>
          <a:bodyPr/>
          <a:lstStyle/>
          <a:p>
            <a:pPr lvl="0"/>
            <a:r>
              <a:rPr lang="fa-IR" smtClean="0"/>
              <a:t>زیارت، شیوه ابراز تولی</a:t>
            </a:r>
            <a:endParaRPr lang="fa-IR"/>
          </a:p>
        </p:txBody>
      </p:sp>
      <p:sp>
        <p:nvSpPr>
          <p:cNvPr id="4" name="Content Placeholder 3"/>
          <p:cNvSpPr>
            <a:spLocks noGrp="1"/>
          </p:cNvSpPr>
          <p:nvPr>
            <p:ph idx="1"/>
          </p:nvPr>
        </p:nvSpPr>
        <p:spPr/>
        <p:txBody>
          <a:bodyPr/>
          <a:lstStyle/>
          <a:p>
            <a:r>
              <a:rPr lang="fa-IR" dirty="0"/>
              <a:t>ما در زیارت ائمه و حتی مؤمنان، درواقع ، پیوندمان را با ایشان و علاقه خود نسبت به ایشان و سرسپردگی خود به راه و روش ایشان را ابراز می کنیم.</a:t>
            </a:r>
          </a:p>
          <a:p>
            <a:r>
              <a:rPr lang="fa-IR" dirty="0"/>
              <a:t>در روایات و سنت معصومان، هم درباره روش زیارت و هم درباره متون زیارات به ما توصیه هایی شده است.</a:t>
            </a:r>
          </a:p>
          <a:p>
            <a:r>
              <a:rPr lang="fa-IR" dirty="0"/>
              <a:t>مجموعا از روش های بیان شده، نظیر غسل، یاد خدا، گام های کوتاه، اذن دخول و آداب زیارت قبر، درمی یابیم که زیارت بزرگان دین، راهی برای تقرب به خدا و پذیرش ولایت ایشان است.</a:t>
            </a:r>
          </a:p>
          <a:p>
            <a:r>
              <a:rPr lang="fa-IR" dirty="0"/>
              <a:t>متون زیارات، عموما حاوی اعتراف ما نسبت به بزرگی معصومان و عمل کردن ایشان نسبت به محتوای دین و نیز قبول ولایت ایشان توسط ما است. برخی زیارات، دارای مضامین بالاتری می باشند که به نظر می رسد مخصوص خواص بوده است.</a:t>
            </a:r>
          </a:p>
          <a:p>
            <a:endParaRPr lang="de-DE" dirty="0"/>
          </a:p>
        </p:txBody>
      </p:sp>
    </p:spTree>
    <p:extLst>
      <p:ext uri="{BB962C8B-B14F-4D97-AF65-F5344CB8AC3E}">
        <p14:creationId xmlns:p14="http://schemas.microsoft.com/office/powerpoint/2010/main" val="310123514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5"/>
                                        </p:tgtEl>
                                        <p:attrNameLst>
                                          <p:attrName>style.visibility</p:attrName>
                                        </p:attrNameLst>
                                      </p:cBhvr>
                                      <p:to>
                                        <p:strVal val="visible"/>
                                      </p:to>
                                    </p:set>
                                    <p:animEffect transition="in" filter="fade">
                                      <p:cBhvr>
                                        <p:cTn id="7" dur="500"/>
                                        <p:tgtEl>
                                          <p:spTgt spid="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p:txBody>
          <a:bodyPr/>
          <a:lstStyle/>
          <a:p>
            <a:pPr lvl="0"/>
            <a:r>
              <a:rPr lang="fa-IR" smtClean="0"/>
              <a:t>مجالس جشن و شادی</a:t>
            </a:r>
            <a:endParaRPr lang="fa-IR"/>
          </a:p>
        </p:txBody>
      </p:sp>
      <p:sp>
        <p:nvSpPr>
          <p:cNvPr id="183" name="Shape 183"/>
          <p:cNvSpPr txBox="1">
            <a:spLocks noGrp="1"/>
          </p:cNvSpPr>
          <p:nvPr>
            <p:ph type="body" idx="1"/>
          </p:nvPr>
        </p:nvSpPr>
        <p:spPr/>
        <p:txBody>
          <a:bodyPr/>
          <a:lstStyle/>
          <a:p>
            <a:pPr lvl="0"/>
            <a:r>
              <a:rPr lang="fa-IR" smtClean="0"/>
              <a:t>برگزاری مجالس جشن به مناسبت ولادت پیامبر و ائمه علیهم السلام به طور صریح مورد توصیه قرآن و روایات قرار نگرفته، بلکه چیزی که بدان توصیه شده، برگزاری مجالس گردهمایی مؤمنین برمبنای رضای الهی است. لذا این گونه مجالس که امروزه بین مؤمنان متداول شده، از این جهت، فرصت خوبی برای همنشینی مؤمنان و بهرمندی از هم و ذکر فضائل و تعالیم پیامبر و اهل بیت می باشد.</a:t>
            </a:r>
          </a:p>
          <a:p>
            <a:pPr lvl="0"/>
            <a:r>
              <a:rPr lang="fa-IR" smtClean="0"/>
              <a:t>به عنوان مثال، در اعمال توصیه شده در اعیاد اسلامی، نظیر جمعه، غدیر و فطر، شاهد سفارش به دید و بازدید مؤمنان و صله ارحام هستیم. از این رو، بجاست که در برگزاری جشن ها، در کنار توجه به رویکرد تبلیغ کلامی، به نفس همنشینی و تربیت از نوع تبلیغ عملی نیز توجه ویژه داشته باشیم.</a:t>
            </a:r>
            <a:endParaRPr lang="fa-IR"/>
          </a:p>
        </p:txBody>
      </p:sp>
    </p:spTree>
    <p:extLst>
      <p:ext uri="{BB962C8B-B14F-4D97-AF65-F5344CB8AC3E}">
        <p14:creationId xmlns:p14="http://schemas.microsoft.com/office/powerpoint/2010/main" val="427177969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2"/>
                                        </p:tgtEl>
                                        <p:attrNameLst>
                                          <p:attrName>style.visibility</p:attrName>
                                        </p:attrNameLst>
                                      </p:cBhvr>
                                      <p:to>
                                        <p:strVal val="visible"/>
                                      </p:to>
                                    </p:set>
                                    <p:animEffect transition="in" filter="fade">
                                      <p:cBhvr>
                                        <p:cTn id="7" dur="500"/>
                                        <p:tgtEl>
                                          <p:spTgt spid="18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3">
                                            <p:txEl>
                                              <p:pRg st="0" end="0"/>
                                            </p:txEl>
                                          </p:spTgt>
                                        </p:tgtEl>
                                        <p:attrNameLst>
                                          <p:attrName>style.visibility</p:attrName>
                                        </p:attrNameLst>
                                      </p:cBhvr>
                                      <p:to>
                                        <p:strVal val="visible"/>
                                      </p:to>
                                    </p:set>
                                    <p:animEffect transition="in" filter="fade">
                                      <p:cBhvr>
                                        <p:cTn id="12" dur="500"/>
                                        <p:tgtEl>
                                          <p:spTgt spid="1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3">
                                            <p:txEl>
                                              <p:pRg st="1" end="1"/>
                                            </p:txEl>
                                          </p:spTgt>
                                        </p:tgtEl>
                                        <p:attrNameLst>
                                          <p:attrName>style.visibility</p:attrName>
                                        </p:attrNameLst>
                                      </p:cBhvr>
                                      <p:to>
                                        <p:strVal val="visible"/>
                                      </p:to>
                                    </p:set>
                                    <p:animEffect transition="in" filter="fade">
                                      <p:cBhvr>
                                        <p:cTn id="17" dur="500"/>
                                        <p:tgtEl>
                                          <p:spTgt spid="1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p:txBody>
          <a:bodyPr/>
          <a:lstStyle/>
          <a:p>
            <a:pPr lvl="0"/>
            <a:r>
              <a:rPr lang="fa-IR" smtClean="0"/>
              <a:t>مجالس عزای امام حسین علیه السلام</a:t>
            </a:r>
            <a:endParaRPr lang="fa-IR"/>
          </a:p>
        </p:txBody>
      </p:sp>
      <p:sp>
        <p:nvSpPr>
          <p:cNvPr id="190" name="Shape 190"/>
          <p:cNvSpPr txBox="1">
            <a:spLocks noGrp="1"/>
          </p:cNvSpPr>
          <p:nvPr>
            <p:ph type="body" idx="1"/>
          </p:nvPr>
        </p:nvSpPr>
        <p:spPr/>
        <p:txBody>
          <a:bodyPr/>
          <a:lstStyle/>
          <a:p>
            <a:pPr lvl="0"/>
            <a:r>
              <a:rPr lang="fa-IR" smtClean="0"/>
              <a:t>برگزاری مراسم عزای حضرت سیدالشهداء علیه السلام خصوصا در دهه اول محرم، مورد تأکید روایات ما و گزارش شده در سنت امامان ما است. این عزاداری ثمرات سازنده فراوان فردی و اجتماعی دارد. از جمله ثمرات آن می توان به موارد زیر اشاره کرد:</a:t>
            </a:r>
          </a:p>
          <a:p>
            <a:pPr lvl="1"/>
            <a:r>
              <a:rPr lang="fa-IR" smtClean="0"/>
              <a:t>بستری برای تعلیم و تربیت دینی مردم</a:t>
            </a:r>
          </a:p>
          <a:p>
            <a:pPr lvl="1"/>
            <a:r>
              <a:rPr lang="fa-IR" smtClean="0"/>
              <a:t>شستشوی معنوی به واسطه ارتباط با وجود مقدس امام حسین علیه السلام</a:t>
            </a:r>
          </a:p>
          <a:p>
            <a:pPr lvl="1"/>
            <a:r>
              <a:rPr lang="fa-IR" smtClean="0"/>
              <a:t>بیزاری از دشمنان امامان</a:t>
            </a:r>
          </a:p>
          <a:p>
            <a:pPr lvl="1"/>
            <a:r>
              <a:rPr lang="fa-IR" smtClean="0"/>
              <a:t>آشنایی با الگوی کامل رفتاری یک انسان کامل، در آیینه سیره امام حسین علیه السلام در حرکت کربلا از مدینه تا شهادت</a:t>
            </a:r>
          </a:p>
          <a:p>
            <a:pPr lvl="1"/>
            <a:r>
              <a:rPr lang="fa-IR" smtClean="0"/>
              <a:t>جایگاهی برای تعادل رویکرد غم و شادی انسان و پرهیز از افراط در شادی</a:t>
            </a:r>
            <a:endParaRPr lang="fa-IR"/>
          </a:p>
        </p:txBody>
      </p:sp>
    </p:spTree>
    <p:extLst>
      <p:ext uri="{BB962C8B-B14F-4D97-AF65-F5344CB8AC3E}">
        <p14:creationId xmlns:p14="http://schemas.microsoft.com/office/powerpoint/2010/main" val="21843369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9"/>
                                        </p:tgtEl>
                                        <p:attrNameLst>
                                          <p:attrName>style.visibility</p:attrName>
                                        </p:attrNameLst>
                                      </p:cBhvr>
                                      <p:to>
                                        <p:strVal val="visible"/>
                                      </p:to>
                                    </p:set>
                                    <p:animEffect transition="in" filter="fade">
                                      <p:cBhvr>
                                        <p:cTn id="7" dur="500"/>
                                        <p:tgtEl>
                                          <p:spTgt spid="18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0">
                                            <p:txEl>
                                              <p:pRg st="0" end="0"/>
                                            </p:txEl>
                                          </p:spTgt>
                                        </p:tgtEl>
                                        <p:attrNameLst>
                                          <p:attrName>style.visibility</p:attrName>
                                        </p:attrNameLst>
                                      </p:cBhvr>
                                      <p:to>
                                        <p:strVal val="visible"/>
                                      </p:to>
                                    </p:set>
                                    <p:animEffect transition="in" filter="fade">
                                      <p:cBhvr>
                                        <p:cTn id="12" dur="500"/>
                                        <p:tgtEl>
                                          <p:spTgt spid="19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0">
                                            <p:txEl>
                                              <p:pRg st="1" end="1"/>
                                            </p:txEl>
                                          </p:spTgt>
                                        </p:tgtEl>
                                        <p:attrNameLst>
                                          <p:attrName>style.visibility</p:attrName>
                                        </p:attrNameLst>
                                      </p:cBhvr>
                                      <p:to>
                                        <p:strVal val="visible"/>
                                      </p:to>
                                    </p:set>
                                    <p:animEffect transition="in" filter="fade">
                                      <p:cBhvr>
                                        <p:cTn id="17" dur="500"/>
                                        <p:tgtEl>
                                          <p:spTgt spid="19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0">
                                            <p:txEl>
                                              <p:pRg st="2" end="2"/>
                                            </p:txEl>
                                          </p:spTgt>
                                        </p:tgtEl>
                                        <p:attrNameLst>
                                          <p:attrName>style.visibility</p:attrName>
                                        </p:attrNameLst>
                                      </p:cBhvr>
                                      <p:to>
                                        <p:strVal val="visible"/>
                                      </p:to>
                                    </p:set>
                                    <p:animEffect transition="in" filter="fade">
                                      <p:cBhvr>
                                        <p:cTn id="22" dur="500"/>
                                        <p:tgtEl>
                                          <p:spTgt spid="19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0">
                                            <p:txEl>
                                              <p:pRg st="3" end="3"/>
                                            </p:txEl>
                                          </p:spTgt>
                                        </p:tgtEl>
                                        <p:attrNameLst>
                                          <p:attrName>style.visibility</p:attrName>
                                        </p:attrNameLst>
                                      </p:cBhvr>
                                      <p:to>
                                        <p:strVal val="visible"/>
                                      </p:to>
                                    </p:set>
                                    <p:animEffect transition="in" filter="fade">
                                      <p:cBhvr>
                                        <p:cTn id="27" dur="500"/>
                                        <p:tgtEl>
                                          <p:spTgt spid="19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0">
                                            <p:txEl>
                                              <p:pRg st="4" end="4"/>
                                            </p:txEl>
                                          </p:spTgt>
                                        </p:tgtEl>
                                        <p:attrNameLst>
                                          <p:attrName>style.visibility</p:attrName>
                                        </p:attrNameLst>
                                      </p:cBhvr>
                                      <p:to>
                                        <p:strVal val="visible"/>
                                      </p:to>
                                    </p:set>
                                    <p:animEffect transition="in" filter="fade">
                                      <p:cBhvr>
                                        <p:cTn id="32" dur="500"/>
                                        <p:tgtEl>
                                          <p:spTgt spid="190">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90">
                                            <p:txEl>
                                              <p:pRg st="5" end="5"/>
                                            </p:txEl>
                                          </p:spTgt>
                                        </p:tgtEl>
                                        <p:attrNameLst>
                                          <p:attrName>style.visibility</p:attrName>
                                        </p:attrNameLst>
                                      </p:cBhvr>
                                      <p:to>
                                        <p:strVal val="visible"/>
                                      </p:to>
                                    </p:set>
                                    <p:animEffect transition="in" filter="fade">
                                      <p:cBhvr>
                                        <p:cTn id="37" dur="500"/>
                                        <p:tgtEl>
                                          <p:spTgt spid="19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title"/>
          </p:nvPr>
        </p:nvSpPr>
        <p:spPr/>
        <p:txBody>
          <a:bodyPr/>
          <a:lstStyle/>
          <a:p>
            <a:pPr lvl="0"/>
            <a:r>
              <a:rPr lang="fa-IR" smtClean="0">
                <a:sym typeface="Trebuchet MS"/>
              </a:rPr>
              <a:t>عزاداری برای اهل بیت علیهم السلام</a:t>
            </a:r>
            <a:endParaRPr lang="fa-IR">
              <a:sym typeface="Trebuchet MS"/>
            </a:endParaRPr>
          </a:p>
        </p:txBody>
      </p:sp>
      <p:sp>
        <p:nvSpPr>
          <p:cNvPr id="240" name="Shape 240"/>
          <p:cNvSpPr txBox="1">
            <a:spLocks noGrp="1"/>
          </p:cNvSpPr>
          <p:nvPr>
            <p:ph type="body" idx="1"/>
          </p:nvPr>
        </p:nvSpPr>
        <p:spPr/>
        <p:txBody>
          <a:bodyPr>
            <a:normAutofit lnSpcReduction="10000"/>
          </a:bodyPr>
          <a:lstStyle/>
          <a:p>
            <a:pPr lvl="0"/>
            <a:r>
              <a:rPr lang="fa-IR" dirty="0" smtClean="0">
                <a:latin typeface="Adobe Arabic" panose="02040503050201020203" pitchFamily="18" charset="-78"/>
                <a:cs typeface="Adobe Arabic" panose="02040503050201020203" pitchFamily="18" charset="-78"/>
                <a:sym typeface="Arial"/>
              </a:rPr>
              <a:t>امام صادق علیه السلام از فضیل پرسیدند: تَجْلِسُونَ وَ تَتَحَدَّثُونَ؟ </a:t>
            </a:r>
            <a:r>
              <a:rPr lang="fa-IR" dirty="0" smtClean="0">
                <a:latin typeface="Adobe Arabic" panose="02040503050201020203" pitchFamily="18" charset="-78"/>
                <a:cs typeface="B Mitra" panose="00000400000000000000" pitchFamily="2" charset="-78"/>
                <a:sym typeface="Arial"/>
              </a:rPr>
              <a:t>می گوید: بله! حضرت می فرمایند:</a:t>
            </a:r>
            <a:r>
              <a:rPr lang="fa-IR" dirty="0" smtClean="0">
                <a:latin typeface="Adobe Arabic" panose="02040503050201020203" pitchFamily="18" charset="-78"/>
                <a:cs typeface="Adobe Arabic" panose="02040503050201020203" pitchFamily="18" charset="-78"/>
                <a:sym typeface="Arial"/>
              </a:rPr>
              <a:t/>
            </a:r>
            <a:br>
              <a:rPr lang="fa-IR" dirty="0" smtClean="0">
                <a:latin typeface="Adobe Arabic" panose="02040503050201020203" pitchFamily="18" charset="-78"/>
                <a:cs typeface="Adobe Arabic" panose="02040503050201020203" pitchFamily="18" charset="-78"/>
                <a:sym typeface="Arial"/>
              </a:rPr>
            </a:br>
            <a:r>
              <a:rPr lang="fa-IR" dirty="0" smtClean="0">
                <a:latin typeface="Adobe Arabic" panose="02040503050201020203" pitchFamily="18" charset="-78"/>
                <a:cs typeface="Adobe Arabic" panose="02040503050201020203" pitchFamily="18" charset="-78"/>
                <a:sym typeface="Arial"/>
              </a:rPr>
              <a:t>إِنَّ تِلْكَ الْمَجَالِسَ أُحِبُّهَا فَأَحْيُوا أَمْرَنَا فَرَحِمَ اللَّهُ مَنْ أَحْيَا أَمْرَنَا يَا فُضَيْلُ مَنْ ذَكَرَنَا أَوْ ذُكِرْنَا عِنْدَهُ فَفَاضَتْ عَيْنَاهُ وَ لَوْ مِثْلَ جَنَاحِ الذُّبَابِ غَفَرَ اللَّهُ ذُنُوبَهُ وَ لَوْ كَانَتْ مِثْلَ زَبَدِ الْبَحْرِ (وسائل، 14/ 501)</a:t>
            </a:r>
          </a:p>
          <a:p>
            <a:pPr lvl="0"/>
            <a:r>
              <a:rPr lang="fa-IR" dirty="0" smtClean="0">
                <a:latin typeface="Adobe Arabic" panose="02040503050201020203" pitchFamily="18" charset="-78"/>
                <a:cs typeface="Adobe Arabic" panose="02040503050201020203" pitchFamily="18" charset="-78"/>
                <a:sym typeface="Arial"/>
              </a:rPr>
              <a:t>امام رضا علیه السلام: «فَعَلَى مِثْلِ الْحُسَيْنِ فَلْيَبْكِ الْبَاكُونَ فَإِنَّ الْبُكَاءَ عَلَيْهِ يَحُطُّ الذُّنُوبَ الْعِظَامَ» ، ثُمَّ قَالَ ع: «كَانَ أَبِي ع إِذَا دَخَلَ شَهْرُ الْمُحَرَّمِ- لَا يُرَى ضَاحِكاً وَ كَانَتِ الْكَآبَةُ تَغْلِبُ عَلَيْهِ حَتَّى تَمْضِيَ عَشَرَةُ أَيَّامٍ فَإِذَا كَانَ يَوْمُ الْعَاشِرِ- كَانَ ذَلِكَ الْيَوْمُ يَوْمَ مُصِيبَتِهِ وَ حُزْنِهِ وَ بُكَائِهِ وَ يَقُولُ هُوَ الْيَوْمُ الَّذِي قُتِلَ فِيهِ الْحُسَيْنُ ع».» (وسائل، 14/ 504-505)</a:t>
            </a:r>
          </a:p>
          <a:p>
            <a:pPr lvl="0"/>
            <a:r>
              <a:rPr lang="fa-IR" dirty="0" smtClean="0">
                <a:latin typeface="Adobe Arabic" panose="02040503050201020203" pitchFamily="18" charset="-78"/>
                <a:cs typeface="Adobe Arabic" panose="02040503050201020203" pitchFamily="18" charset="-78"/>
                <a:sym typeface="Arial"/>
              </a:rPr>
              <a:t>عَنْ أَبِي عَبْدِ اللَّهِ ع فِي حَدِيثٍ  أَنَّهُ قَالَ لِشَيْخٍ أَيْنَ أَنْتَ عَنْ قَبْرِ جَدِّيَ الْمَظْلُومِ الْحُسَيْنِ- قَالَ إِنِّي لَقَرِيبٌ مِنْهُ قَالَ كَيْفَ إِتْيَانُكَ لَهُ قَالَ إِنِّي لآَتِيهِ وَ أُكْثِرُ قَالَ : ذَاكَ دَمٌ يَطْلُبُ اللَّهُ تَعَالَى بِهِ. ثُمَّ قَالَ : كُلُ  الْجَزَعِ  وَ الْبُكَاءِ مَكْرُوهٌ مَا خَلَا الْجَزَعَ وَ الْبُكَاءَ لِقَتْلِ الْحُسَيْنِ ع . (وسائل، 14/ 505)</a:t>
            </a:r>
          </a:p>
          <a:p>
            <a:pPr lvl="0"/>
            <a:endParaRPr lang="fa-IR" dirty="0">
              <a:sym typeface="Arial"/>
            </a:endParaRPr>
          </a:p>
        </p:txBody>
      </p:sp>
    </p:spTree>
    <p:extLst>
      <p:ext uri="{BB962C8B-B14F-4D97-AF65-F5344CB8AC3E}">
        <p14:creationId xmlns:p14="http://schemas.microsoft.com/office/powerpoint/2010/main" val="19799043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9"/>
                                        </p:tgtEl>
                                        <p:attrNameLst>
                                          <p:attrName>style.visibility</p:attrName>
                                        </p:attrNameLst>
                                      </p:cBhvr>
                                      <p:to>
                                        <p:strVal val="visible"/>
                                      </p:to>
                                    </p:set>
                                    <p:animEffect transition="in" filter="fade">
                                      <p:cBhvr>
                                        <p:cTn id="7" dur="500"/>
                                        <p:tgtEl>
                                          <p:spTgt spid="23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0">
                                            <p:txEl>
                                              <p:pRg st="0" end="0"/>
                                            </p:txEl>
                                          </p:spTgt>
                                        </p:tgtEl>
                                        <p:attrNameLst>
                                          <p:attrName>style.visibility</p:attrName>
                                        </p:attrNameLst>
                                      </p:cBhvr>
                                      <p:to>
                                        <p:strVal val="visible"/>
                                      </p:to>
                                    </p:set>
                                    <p:animEffect transition="in" filter="fade">
                                      <p:cBhvr>
                                        <p:cTn id="12" dur="500"/>
                                        <p:tgtEl>
                                          <p:spTgt spid="24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0">
                                            <p:txEl>
                                              <p:pRg st="1" end="1"/>
                                            </p:txEl>
                                          </p:spTgt>
                                        </p:tgtEl>
                                        <p:attrNameLst>
                                          <p:attrName>style.visibility</p:attrName>
                                        </p:attrNameLst>
                                      </p:cBhvr>
                                      <p:to>
                                        <p:strVal val="visible"/>
                                      </p:to>
                                    </p:set>
                                    <p:animEffect transition="in" filter="fade">
                                      <p:cBhvr>
                                        <p:cTn id="17" dur="500"/>
                                        <p:tgtEl>
                                          <p:spTgt spid="24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0">
                                            <p:txEl>
                                              <p:pRg st="2" end="2"/>
                                            </p:txEl>
                                          </p:spTgt>
                                        </p:tgtEl>
                                        <p:attrNameLst>
                                          <p:attrName>style.visibility</p:attrName>
                                        </p:attrNameLst>
                                      </p:cBhvr>
                                      <p:to>
                                        <p:strVal val="visible"/>
                                      </p:to>
                                    </p:set>
                                    <p:animEffect transition="in" filter="fade">
                                      <p:cBhvr>
                                        <p:cTn id="22" dur="500"/>
                                        <p:tgtEl>
                                          <p:spTgt spid="24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p:txBody>
          <a:bodyPr/>
          <a:lstStyle/>
          <a:p>
            <a:pPr lvl="0"/>
            <a:r>
              <a:rPr lang="fa-IR" smtClean="0"/>
              <a:t>دیگر مجالس عزا و سوگواری</a:t>
            </a:r>
            <a:endParaRPr lang="fa-IR"/>
          </a:p>
        </p:txBody>
      </p:sp>
      <p:sp>
        <p:nvSpPr>
          <p:cNvPr id="204" name="Shape 204"/>
          <p:cNvSpPr txBox="1">
            <a:spLocks noGrp="1"/>
          </p:cNvSpPr>
          <p:nvPr>
            <p:ph type="body" idx="1"/>
          </p:nvPr>
        </p:nvSpPr>
        <p:spPr/>
        <p:txBody>
          <a:bodyPr/>
          <a:lstStyle/>
          <a:p>
            <a:pPr lvl="0"/>
            <a:r>
              <a:rPr lang="fa-IR" smtClean="0"/>
              <a:t>برگزاری مجالس اختصاصی عزا به مناسبت وفات پیامبر و شهادت ائمه علیهم السلام به طور صریح مورد توصیه قرآن و روایات قرار نگرفته، و در سیره امامان نیز به چشم نمی خورد، اگرچه موضوع ذکر مصائب آن بزرگواران در بعضی روایات سفارش شده است. از این رو، به نظر می رسد که برگزاری مجالس سوگواری برای بزرگان دین اگرچه توصیه نشده، اما بستر خوبی برای اجتماع مؤمنین و ذکر فضائل و معارف پیامبر و اهل بیت ایشان است و می توان در این مجالس، به ذکر مصائب آن گرامیان نیز پرداخت. اگرچه ذکر این مصائب نه در تاریخ شهادت ایشان منحصر است و نه در کیفیت شهادت، بلکه مصائب جسمانی و روحانی دوران حیاتشان را نیز شامل می شود.</a:t>
            </a:r>
          </a:p>
          <a:p>
            <a:pPr lvl="0"/>
            <a:r>
              <a:rPr lang="fa-IR" smtClean="0"/>
              <a:t>بایستی توجه داشت که برگزاری فراوان مجالس سوگواری، با توجه به جامعه مخاطب، آثار منفی نداشته باشد.</a:t>
            </a:r>
            <a:endParaRPr lang="fa-IR"/>
          </a:p>
        </p:txBody>
      </p:sp>
      <p:sp>
        <p:nvSpPr>
          <p:cNvPr id="205" name="Shape 205"/>
          <p:cNvSpPr txBox="1">
            <a:spLocks noGrp="1"/>
          </p:cNvSpPr>
          <p:nvPr>
            <p:ph type="sldNum" idx="12"/>
          </p:nvPr>
        </p:nvSpPr>
        <p:spPr/>
        <p:txBody>
          <a:bodyPr/>
          <a:lstStyle/>
          <a:p>
            <a:pPr lvl="0"/>
            <a:fld id="{00000000-1234-1234-1234-123412341234}" type="slidenum">
              <a:rPr lang="fa-IR" smtClean="0">
                <a:sym typeface="Trebuchet MS"/>
              </a:rPr>
              <a:pPr lvl="0"/>
              <a:t>9</a:t>
            </a:fld>
            <a:endParaRPr lang="fa-IR">
              <a:sym typeface="Trebuchet MS"/>
            </a:endParaRPr>
          </a:p>
        </p:txBody>
      </p:sp>
    </p:spTree>
    <p:extLst>
      <p:ext uri="{BB962C8B-B14F-4D97-AF65-F5344CB8AC3E}">
        <p14:creationId xmlns:p14="http://schemas.microsoft.com/office/powerpoint/2010/main" val="14870321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3"/>
                                        </p:tgtEl>
                                        <p:attrNameLst>
                                          <p:attrName>style.visibility</p:attrName>
                                        </p:attrNameLst>
                                      </p:cBhvr>
                                      <p:to>
                                        <p:strVal val="visible"/>
                                      </p:to>
                                    </p:set>
                                    <p:animEffect transition="in" filter="fade">
                                      <p:cBhvr>
                                        <p:cTn id="7" dur="500"/>
                                        <p:tgtEl>
                                          <p:spTgt spid="20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4">
                                            <p:txEl>
                                              <p:pRg st="0" end="0"/>
                                            </p:txEl>
                                          </p:spTgt>
                                        </p:tgtEl>
                                        <p:attrNameLst>
                                          <p:attrName>style.visibility</p:attrName>
                                        </p:attrNameLst>
                                      </p:cBhvr>
                                      <p:to>
                                        <p:strVal val="visible"/>
                                      </p:to>
                                    </p:set>
                                    <p:animEffect transition="in" filter="fade">
                                      <p:cBhvr>
                                        <p:cTn id="12" dur="500"/>
                                        <p:tgtEl>
                                          <p:spTgt spid="20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4">
                                            <p:txEl>
                                              <p:pRg st="1" end="1"/>
                                            </p:txEl>
                                          </p:spTgt>
                                        </p:tgtEl>
                                        <p:attrNameLst>
                                          <p:attrName>style.visibility</p:attrName>
                                        </p:attrNameLst>
                                      </p:cBhvr>
                                      <p:to>
                                        <p:strVal val="visible"/>
                                      </p:to>
                                    </p:set>
                                    <p:animEffect transition="in" filter="fade">
                                      <p:cBhvr>
                                        <p:cTn id="17" dur="500"/>
                                        <p:tgtEl>
                                          <p:spTgt spid="20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esentation10" id="{3FBF8412-4B77-4820-8F60-0E0798B77482}" vid="{BB76AAC6-8423-4736-BF37-B68CD08A71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Line1</Template>
  <TotalTime>0</TotalTime>
  <Words>4016</Words>
  <Application>Microsoft Office PowerPoint</Application>
  <PresentationFormat>Widescreen</PresentationFormat>
  <Paragraphs>178</Paragraphs>
  <Slides>24</Slides>
  <Notes>24</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24</vt:i4>
      </vt:variant>
    </vt:vector>
  </HeadingPairs>
  <TitlesOfParts>
    <vt:vector size="40" baseType="lpstr">
      <vt:lpstr>Adobe Arabic</vt:lpstr>
      <vt:lpstr>Arial</vt:lpstr>
      <vt:lpstr>B Badr</vt:lpstr>
      <vt:lpstr>B Majid Shadow</vt:lpstr>
      <vt:lpstr>B Mitra</vt:lpstr>
      <vt:lpstr>B Tehran</vt:lpstr>
      <vt:lpstr>B Titr</vt:lpstr>
      <vt:lpstr>B Yagut</vt:lpstr>
      <vt:lpstr>Calibri</vt:lpstr>
      <vt:lpstr>Noto Sans Symbols</vt:lpstr>
      <vt:lpstr>Sakkal Majalla</vt:lpstr>
      <vt:lpstr>Traditional Arabic</vt:lpstr>
      <vt:lpstr>Trebuchet MS</vt:lpstr>
      <vt:lpstr>Verdana</vt:lpstr>
      <vt:lpstr>Wingdings 3</vt:lpstr>
      <vt:lpstr>Facet</vt:lpstr>
      <vt:lpstr>مکتب تربیتی اسلام</vt:lpstr>
      <vt:lpstr>در این جلسه ...</vt:lpstr>
      <vt:lpstr>تولی و تبری در اسلام</vt:lpstr>
      <vt:lpstr>ابراز تولی و تبری</vt:lpstr>
      <vt:lpstr>زیارت، شیوه ابراز تولی</vt:lpstr>
      <vt:lpstr>مجالس جشن و شادی</vt:lpstr>
      <vt:lpstr>مجالس عزای امام حسین علیه السلام</vt:lpstr>
      <vt:lpstr>عزاداری برای اهل بیت علیهم السلام</vt:lpstr>
      <vt:lpstr>دیگر مجالس عزا و سوگواری</vt:lpstr>
      <vt:lpstr>مقدّمه</vt:lpstr>
      <vt:lpstr>کتمان و تقیّه</vt:lpstr>
      <vt:lpstr>جایگاه تقیّه</vt:lpstr>
      <vt:lpstr>روایات کتمان و تقیه</vt:lpstr>
      <vt:lpstr>تقیّه در برابر اهل سنت</vt:lpstr>
      <vt:lpstr>معاشرت، کتمان و تقیّه در مقابل اهل سنت</vt:lpstr>
      <vt:lpstr>تفاوت تقیه با نفاق</vt:lpstr>
      <vt:lpstr>برگزاری مجالس تبری</vt:lpstr>
      <vt:lpstr>جایگاه کتمان</vt:lpstr>
      <vt:lpstr>روایات کتمان</vt:lpstr>
      <vt:lpstr>روایات کتمان</vt:lpstr>
      <vt:lpstr>روایات کتمان</vt:lpstr>
      <vt:lpstr>محتوای زیارات مأثورة</vt:lpstr>
      <vt:lpstr>کتمان و تقیه در تربیت اسلامی</vt:lpstr>
      <vt:lpstr>در این جلسه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کلاس تربیت دینی (جلسۀ سی و سوم)</dc:title>
  <dc:creator>Windows User</dc:creator>
  <cp:lastModifiedBy>Hamidreza Ahmadian</cp:lastModifiedBy>
  <cp:revision>36</cp:revision>
  <dcterms:created xsi:type="dcterms:W3CDTF">2016-12-12T16:22:44Z</dcterms:created>
  <dcterms:modified xsi:type="dcterms:W3CDTF">2017-12-18T16:32:59Z</dcterms:modified>
</cp:coreProperties>
</file>