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notesMasterIdLst>
    <p:notesMasterId r:id="rId17"/>
  </p:notesMasterIdLst>
  <p:sldIdLst>
    <p:sldId id="257" r:id="rId2"/>
    <p:sldId id="258" r:id="rId3"/>
    <p:sldId id="259" r:id="rId4"/>
    <p:sldId id="260" r:id="rId5"/>
    <p:sldId id="261" r:id="rId6"/>
    <p:sldId id="271" r:id="rId7"/>
    <p:sldId id="263" r:id="rId8"/>
    <p:sldId id="262"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نوان" id="{83CAF145-67E2-4B2E-A217-0F7154C50D9C}">
          <p14:sldIdLst>
            <p14:sldId id="257"/>
          </p14:sldIdLst>
        </p14:section>
        <p14:section name="خلاصه جلسه قبل" id="{CF886C03-A84A-4EC1-907D-69364902CC7C}">
          <p14:sldIdLst/>
        </p14:section>
        <p14:section name="مباحث این جلسه" id="{A7A8F69C-C0EF-4C33-8CD4-3A0722C2798F}">
          <p14:sldIdLst>
            <p14:sldId id="258"/>
            <p14:sldId id="259"/>
            <p14:sldId id="260"/>
            <p14:sldId id="261"/>
            <p14:sldId id="271"/>
            <p14:sldId id="263"/>
            <p14:sldId id="262"/>
            <p14:sldId id="264"/>
            <p14:sldId id="265"/>
            <p14:sldId id="266"/>
            <p14:sldId id="267"/>
            <p14:sldId id="268"/>
            <p14:sldId id="269"/>
          </p14:sldIdLst>
        </p14:section>
        <p14:section name="جمع بندی" id="{9CD56971-F431-46AA-9906-40C15B34AB6D}">
          <p14:sldIdLst>
            <p14:sldId id="270"/>
          </p14:sldIdLst>
        </p14:section>
        <p14:section name="کار در هفته" id="{E19B7265-B780-4A19-8E52-7C07A96CA2DA}">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adian" initials="HA" lastIdx="27" clrIdx="0">
    <p:extLst>
      <p:ext uri="{19B8F6BF-5375-455C-9EA6-DF929625EA0E}">
        <p15:presenceInfo xmlns:p15="http://schemas.microsoft.com/office/powerpoint/2012/main" userId="ahmadi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013" autoAdjust="0"/>
    <p:restoredTop sz="68786" autoAdjust="0"/>
  </p:normalViewPr>
  <p:slideViewPr>
    <p:cSldViewPr snapToGrid="0">
      <p:cViewPr varScale="1">
        <p:scale>
          <a:sx n="84" d="100"/>
          <a:sy n="84" d="100"/>
        </p:scale>
        <p:origin x="162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B6EEC-5ED1-4EBD-B7F2-B706A6BE7F3C}" type="datetimeFigureOut">
              <a:rPr lang="en-US" smtClean="0"/>
              <a:t>2/26/2018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EC810D-5A90-4787-9BCE-FD430E0AAD09}" type="slidenum">
              <a:rPr lang="en-US" smtClean="0"/>
              <a:t>‹#›</a:t>
            </a:fld>
            <a:endParaRPr lang="en-US"/>
          </a:p>
        </p:txBody>
      </p:sp>
    </p:spTree>
    <p:extLst>
      <p:ext uri="{BB962C8B-B14F-4D97-AF65-F5344CB8AC3E}">
        <p14:creationId xmlns:p14="http://schemas.microsoft.com/office/powerpoint/2010/main" val="2641518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r" rtl="1">
              <a:spcBef>
                <a:spcPts val="0"/>
              </a:spcBef>
              <a:buNone/>
            </a:pPr>
            <a:r>
              <a:rPr lang="fa-IR" sz="1200" b="0" i="0" u="none" strike="noStrike" cap="none" baseline="0" dirty="0" smtClean="0">
                <a:solidFill>
                  <a:schemeClr val="dk1"/>
                </a:solidFill>
                <a:latin typeface="Calibri"/>
                <a:ea typeface="Calibri"/>
                <a:cs typeface="Calibri"/>
                <a:sym typeface="Calibri"/>
              </a:rPr>
              <a:t>شروع کلاس با </a:t>
            </a:r>
            <a:r>
              <a:rPr lang="fa-IR" sz="1200" b="0" i="0" u="none" strike="noStrike" cap="none" baseline="0" smtClean="0">
                <a:solidFill>
                  <a:schemeClr val="dk1"/>
                </a:solidFill>
                <a:latin typeface="Calibri"/>
                <a:ea typeface="Calibri"/>
                <a:cs typeface="Calibri"/>
                <a:sym typeface="Calibri"/>
              </a:rPr>
              <a:t>دعای فرج</a:t>
            </a:r>
            <a:endParaRPr lang="fa-IR" sz="1200" b="0" i="0" u="none" strike="noStrike" cap="none" baseline="0" dirty="0" smtClean="0">
              <a:solidFill>
                <a:schemeClr val="dk1"/>
              </a:solidFill>
              <a:latin typeface="Calibri"/>
              <a:ea typeface="Calibri"/>
              <a:cs typeface="Calibri"/>
              <a:sym typeface="Calibri"/>
            </a:endParaRPr>
          </a:p>
        </p:txBody>
      </p:sp>
      <p:sp>
        <p:nvSpPr>
          <p:cNvPr id="148" name="Shape 148"/>
          <p:cNvSpPr txBox="1">
            <a:spLocks noGrp="1"/>
          </p:cNvSpPr>
          <p:nvPr>
            <p:ph type="sldNum" idx="12"/>
          </p:nvPr>
        </p:nvSpPr>
        <p:spPr>
          <a:xfrm>
            <a:off x="1588" y="8685213"/>
            <a:ext cx="2971799" cy="458786"/>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fld id="{00000000-1234-1234-1234-123412341234}" type="slidenum">
              <a:rPr lang="ar" sz="1200" b="0" i="0" u="none" strike="noStrike" cap="none" baseline="0">
                <a:solidFill>
                  <a:schemeClr val="dk1"/>
                </a:solidFill>
                <a:latin typeface="Calibri"/>
                <a:ea typeface="Calibri"/>
                <a:cs typeface="Calibri"/>
                <a:sym typeface="Calibri"/>
              </a:rPr>
              <a:t>1</a:t>
            </a:fld>
            <a:endParaRPr lang="a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0310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11" name="Shape 21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6093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just" rtl="1">
              <a:lnSpc>
                <a:spcPct val="115000"/>
              </a:lnSpc>
              <a:spcBef>
                <a:spcPts val="0"/>
              </a:spcBef>
              <a:buClr>
                <a:schemeClr val="dk1"/>
              </a:buClr>
              <a:buSzPct val="91666"/>
              <a:buFont typeface="Arial"/>
              <a:buNone/>
            </a:pPr>
            <a:r>
              <a:rPr lang="fa-IR" dirty="0">
                <a:latin typeface="Traditional Arabic"/>
                <a:ea typeface="Traditional Arabic"/>
                <a:cs typeface="Traditional Arabic"/>
                <a:sym typeface="Traditional Arabic"/>
              </a:rPr>
              <a:t> از حضرت باقر (عليه السلام ) پرسيدم : از آن دينى كه بر بندگان روا نيست نسبت بدان نادان باشند (و بايد بدانند كه آن چه دينى است ؟) فرمود: </a:t>
            </a:r>
            <a:r>
              <a:rPr lang="fa-IR" dirty="0" smtClean="0">
                <a:latin typeface="Traditional Arabic"/>
                <a:ea typeface="Traditional Arabic"/>
                <a:cs typeface="Traditional Arabic"/>
                <a:sym typeface="Traditional Arabic"/>
              </a:rPr>
              <a:t>دين وسيع </a:t>
            </a:r>
            <a:r>
              <a:rPr lang="fa-IR" dirty="0">
                <a:latin typeface="Traditional Arabic"/>
                <a:ea typeface="Traditional Arabic"/>
                <a:cs typeface="Traditional Arabic"/>
                <a:sym typeface="Traditional Arabic"/>
              </a:rPr>
              <a:t>است ، ولى خوارج از روى نادانى خودشان بر خود تنگ گرفتند (و گرفتار شدند) عرض كردم : قربانت (اجازه مى فرمائيد) من دين خودم را كه بر آن هستم براى شما </a:t>
            </a:r>
            <a:r>
              <a:rPr lang="fa-IR" dirty="0" smtClean="0">
                <a:latin typeface="Traditional Arabic"/>
                <a:ea typeface="Traditional Arabic"/>
                <a:cs typeface="Traditional Arabic"/>
                <a:sym typeface="Traditional Arabic"/>
              </a:rPr>
              <a:t>باز گويم </a:t>
            </a:r>
            <a:r>
              <a:rPr lang="fa-IR" dirty="0">
                <a:latin typeface="Traditional Arabic"/>
                <a:ea typeface="Traditional Arabic"/>
                <a:cs typeface="Traditional Arabic"/>
                <a:sym typeface="Traditional Arabic"/>
              </a:rPr>
              <a:t>؟ فرمود: آرى ، عرض كردم گواهى دهم كه معبودى جز خداى يگانه نيست ، و </a:t>
            </a:r>
            <a:r>
              <a:rPr lang="fa-IR" dirty="0" smtClean="0">
                <a:latin typeface="Traditional Arabic"/>
                <a:ea typeface="Traditional Arabic"/>
                <a:cs typeface="Traditional Arabic"/>
                <a:sym typeface="Traditional Arabic"/>
              </a:rPr>
              <a:t>گ واه ى ده م ك ه م ح م د ب ن ده </a:t>
            </a:r>
            <a:r>
              <a:rPr lang="fa-IR" dirty="0">
                <a:latin typeface="Traditional Arabic"/>
                <a:ea typeface="Traditional Arabic"/>
                <a:cs typeface="Traditional Arabic"/>
                <a:sym typeface="Traditional Arabic"/>
              </a:rPr>
              <a:t>و </a:t>
            </a:r>
            <a:r>
              <a:rPr lang="fa-IR" dirty="0" smtClean="0">
                <a:latin typeface="Traditional Arabic"/>
                <a:ea typeface="Traditional Arabic"/>
                <a:cs typeface="Traditional Arabic"/>
                <a:sym typeface="Traditional Arabic"/>
              </a:rPr>
              <a:t>رس ول اوس ت </a:t>
            </a:r>
            <a:r>
              <a:rPr lang="fa-IR" dirty="0">
                <a:latin typeface="Traditional Arabic"/>
                <a:ea typeface="Traditional Arabic"/>
                <a:cs typeface="Traditional Arabic"/>
                <a:sym typeface="Traditional Arabic"/>
              </a:rPr>
              <a:t>، و </a:t>
            </a:r>
            <a:r>
              <a:rPr lang="fa-IR" dirty="0" smtClean="0">
                <a:latin typeface="Traditional Arabic"/>
                <a:ea typeface="Traditional Arabic"/>
                <a:cs typeface="Traditional Arabic"/>
                <a:sym typeface="Traditional Arabic"/>
              </a:rPr>
              <a:t>آن چ ه </a:t>
            </a:r>
            <a:r>
              <a:rPr lang="fa-IR" dirty="0">
                <a:latin typeface="Traditional Arabic"/>
                <a:ea typeface="Traditional Arabic"/>
                <a:cs typeface="Traditional Arabic"/>
                <a:sym typeface="Traditional Arabic"/>
              </a:rPr>
              <a:t>از </a:t>
            </a:r>
            <a:r>
              <a:rPr lang="fa-IR" dirty="0" smtClean="0">
                <a:latin typeface="Traditional Arabic"/>
                <a:ea typeface="Traditional Arabic"/>
                <a:cs typeface="Traditional Arabic"/>
                <a:sym typeface="Traditional Arabic"/>
              </a:rPr>
              <a:t>ج ان ب خ داون د </a:t>
            </a:r>
            <a:r>
              <a:rPr lang="fa-IR" dirty="0">
                <a:latin typeface="Traditional Arabic"/>
                <a:ea typeface="Traditional Arabic"/>
                <a:cs typeface="Traditional Arabic"/>
                <a:sym typeface="Traditional Arabic"/>
              </a:rPr>
              <a:t>آورده </a:t>
            </a:r>
            <a:r>
              <a:rPr lang="fa-IR" dirty="0" smtClean="0">
                <a:latin typeface="Traditional Arabic"/>
                <a:ea typeface="Traditional Arabic"/>
                <a:cs typeface="Traditional Arabic"/>
                <a:sym typeface="Traditional Arabic"/>
              </a:rPr>
              <a:t>اس ت </a:t>
            </a:r>
            <a:r>
              <a:rPr lang="fa-IR" dirty="0">
                <a:latin typeface="Traditional Arabic"/>
                <a:ea typeface="Traditional Arabic"/>
                <a:cs typeface="Traditional Arabic"/>
                <a:sym typeface="Traditional Arabic"/>
              </a:rPr>
              <a:t>قبول دارم ، و شما را دوست دارم ، و از دشمن شما و هر كه بر شما بزرگى كند و استيلاء خواهد و خود را امير و حاكم بر شما داند، و حق </a:t>
            </a:r>
            <a:r>
              <a:rPr lang="fa-IR" dirty="0" smtClean="0">
                <a:latin typeface="Traditional Arabic"/>
                <a:ea typeface="Traditional Arabic"/>
                <a:cs typeface="Traditional Arabic"/>
                <a:sym typeface="Traditional Arabic"/>
              </a:rPr>
              <a:t>شما </a:t>
            </a:r>
            <a:r>
              <a:rPr lang="fa-IR" dirty="0">
                <a:latin typeface="Traditional Arabic"/>
                <a:ea typeface="Traditional Arabic"/>
                <a:cs typeface="Traditional Arabic"/>
                <a:sym typeface="Traditional Arabic"/>
              </a:rPr>
              <a:t>را بستم بگيرد بيزارم ؟ فرمود: تو چيزى را نادان نيستى ، اين همانست كه به خدا سوگند ما هم بر آن هستيم (و بدان معتقديم ) عرض كردم : آيا كسى كه اين امر را نداند (و از عذاب خداوند يا خلود در آتش ) سالم ماند؟ </a:t>
            </a:r>
            <a:r>
              <a:rPr lang="fa-IR" dirty="0" smtClean="0">
                <a:latin typeface="Traditional Arabic"/>
                <a:ea typeface="Traditional Arabic"/>
                <a:cs typeface="Traditional Arabic"/>
                <a:sym typeface="Traditional Arabic"/>
              </a:rPr>
              <a:t>ف رم ود</a:t>
            </a:r>
            <a:r>
              <a:rPr lang="fa-IR" dirty="0">
                <a:latin typeface="Traditional Arabic"/>
                <a:ea typeface="Traditional Arabic"/>
                <a:cs typeface="Traditional Arabic"/>
                <a:sym typeface="Traditional Arabic"/>
              </a:rPr>
              <a:t>: </a:t>
            </a:r>
            <a:r>
              <a:rPr lang="fa-IR" dirty="0" smtClean="0">
                <a:latin typeface="Traditional Arabic"/>
                <a:ea typeface="Traditional Arabic"/>
                <a:cs typeface="Traditional Arabic"/>
                <a:sym typeface="Traditional Arabic"/>
              </a:rPr>
              <a:t>ن ه </a:t>
            </a:r>
            <a:r>
              <a:rPr lang="fa-IR" dirty="0">
                <a:latin typeface="Traditional Arabic"/>
                <a:ea typeface="Traditional Arabic"/>
                <a:cs typeface="Traditional Arabic"/>
                <a:sym typeface="Traditional Arabic"/>
              </a:rPr>
              <a:t>، </a:t>
            </a:r>
            <a:r>
              <a:rPr lang="fa-IR" dirty="0" smtClean="0">
                <a:latin typeface="Traditional Arabic"/>
                <a:ea typeface="Traditional Arabic"/>
                <a:cs typeface="Traditional Arabic"/>
                <a:sym typeface="Traditional Arabic"/>
              </a:rPr>
              <a:t>مگر </a:t>
            </a:r>
            <a:r>
              <a:rPr lang="fa-IR" dirty="0">
                <a:latin typeface="Traditional Arabic"/>
                <a:ea typeface="Traditional Arabic"/>
                <a:cs typeface="Traditional Arabic"/>
                <a:sym typeface="Traditional Arabic"/>
              </a:rPr>
              <a:t>مستضعفان ، عرض كردم : آنها كيانند؟ فرمود: زنان و فرزندان شما، </a:t>
            </a:r>
            <a:r>
              <a:rPr lang="fa-IR" dirty="0" smtClean="0">
                <a:latin typeface="Traditional Arabic"/>
                <a:ea typeface="Traditional Arabic"/>
                <a:cs typeface="Traditional Arabic"/>
                <a:sym typeface="Traditional Arabic"/>
              </a:rPr>
              <a:t>سپس فرمود</a:t>
            </a:r>
            <a:r>
              <a:rPr lang="fa-IR" dirty="0">
                <a:latin typeface="Traditional Arabic"/>
                <a:ea typeface="Traditional Arabic"/>
                <a:cs typeface="Traditional Arabic"/>
                <a:sym typeface="Traditional Arabic"/>
              </a:rPr>
              <a:t>: </a:t>
            </a:r>
            <a:r>
              <a:rPr lang="fa-IR" dirty="0" smtClean="0">
                <a:latin typeface="Traditional Arabic"/>
                <a:ea typeface="Traditional Arabic"/>
                <a:cs typeface="Traditional Arabic"/>
                <a:sym typeface="Traditional Arabic"/>
              </a:rPr>
              <a:t>آي  ام ايمن </a:t>
            </a:r>
            <a:r>
              <a:rPr lang="fa-IR" dirty="0">
                <a:latin typeface="Traditional Arabic"/>
                <a:ea typeface="Traditional Arabic"/>
                <a:cs typeface="Traditional Arabic"/>
                <a:sym typeface="Traditional Arabic"/>
              </a:rPr>
              <a:t>را </a:t>
            </a:r>
            <a:r>
              <a:rPr lang="fa-IR" dirty="0" smtClean="0">
                <a:latin typeface="Traditional Arabic"/>
                <a:ea typeface="Traditional Arabic"/>
                <a:cs typeface="Traditional Arabic"/>
                <a:sym typeface="Traditional Arabic"/>
              </a:rPr>
              <a:t>ديده </a:t>
            </a:r>
            <a:r>
              <a:rPr lang="fa-IR" dirty="0">
                <a:latin typeface="Traditional Arabic"/>
                <a:ea typeface="Traditional Arabic"/>
                <a:cs typeface="Traditional Arabic"/>
                <a:sym typeface="Traditional Arabic"/>
              </a:rPr>
              <a:t>اى ؟ </a:t>
            </a:r>
            <a:r>
              <a:rPr lang="fa-IR" dirty="0" smtClean="0">
                <a:latin typeface="Traditional Arabic"/>
                <a:ea typeface="Traditional Arabic"/>
                <a:cs typeface="Traditional Arabic"/>
                <a:sym typeface="Traditional Arabic"/>
              </a:rPr>
              <a:t>همانامن گواهى دهم كه </a:t>
            </a:r>
            <a:r>
              <a:rPr lang="fa-IR" dirty="0">
                <a:latin typeface="Traditional Arabic"/>
                <a:ea typeface="Traditional Arabic"/>
                <a:cs typeface="Traditional Arabic"/>
                <a:sym typeface="Traditional Arabic"/>
              </a:rPr>
              <a:t>او اهل بهشت است در صورتى كه آنچه شما بر آنيد (و بدان معتقديد) نمى دانست </a:t>
            </a:r>
          </a:p>
          <a:p>
            <a:pPr lvl="0" rtl="1">
              <a:spcBef>
                <a:spcPts val="0"/>
              </a:spcBef>
              <a:buNone/>
            </a:pPr>
            <a:endParaRPr dirty="0"/>
          </a:p>
        </p:txBody>
      </p:sp>
      <p:sp>
        <p:nvSpPr>
          <p:cNvPr id="218" name="Shape 21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746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lgn="r" rtl="1"/>
            <a:r>
              <a:rPr lang="fa-IR" dirty="0" smtClean="0"/>
              <a:t>هاشم صاحب بريد گويد</a:t>
            </a:r>
            <a:r>
              <a:rPr lang="en-US" dirty="0" smtClean="0"/>
              <a:t>: </a:t>
            </a:r>
            <a:r>
              <a:rPr lang="fa-IR" dirty="0" smtClean="0"/>
              <a:t>من</a:t>
            </a:r>
            <a:r>
              <a:rPr lang="en-US" dirty="0" smtClean="0"/>
              <a:t> </a:t>
            </a:r>
            <a:r>
              <a:rPr lang="fa-IR" dirty="0" smtClean="0"/>
              <a:t>با</a:t>
            </a:r>
            <a:r>
              <a:rPr lang="en-US" dirty="0" smtClean="0"/>
              <a:t> </a:t>
            </a:r>
            <a:r>
              <a:rPr lang="fa-IR" dirty="0" smtClean="0"/>
              <a:t>محمدبن</a:t>
            </a:r>
            <a:r>
              <a:rPr lang="en-US" dirty="0" smtClean="0"/>
              <a:t> </a:t>
            </a:r>
            <a:r>
              <a:rPr lang="fa-IR" dirty="0" smtClean="0"/>
              <a:t>مس</a:t>
            </a:r>
            <a:r>
              <a:rPr lang="en-US" dirty="0" smtClean="0"/>
              <a:t> </a:t>
            </a:r>
            <a:r>
              <a:rPr lang="fa-IR" dirty="0" smtClean="0"/>
              <a:t>لم</a:t>
            </a:r>
            <a:r>
              <a:rPr lang="en-US" dirty="0" smtClean="0"/>
              <a:t>  </a:t>
            </a:r>
            <a:r>
              <a:rPr lang="fa-IR" dirty="0" smtClean="0"/>
              <a:t>ابو</a:t>
            </a:r>
            <a:r>
              <a:rPr lang="en-US" dirty="0" smtClean="0"/>
              <a:t> </a:t>
            </a:r>
            <a:r>
              <a:rPr lang="fa-IR" dirty="0" smtClean="0"/>
              <a:t>الخطاب</a:t>
            </a:r>
            <a:r>
              <a:rPr lang="en-US" dirty="0" smtClean="0"/>
              <a:t> </a:t>
            </a:r>
            <a:r>
              <a:rPr lang="fa-IR" dirty="0" smtClean="0"/>
              <a:t>گردهم</a:t>
            </a:r>
            <a:r>
              <a:rPr lang="en-US" dirty="0" smtClean="0"/>
              <a:t> </a:t>
            </a:r>
            <a:r>
              <a:rPr lang="fa-IR" dirty="0" smtClean="0"/>
              <a:t>بوديم</a:t>
            </a:r>
            <a:r>
              <a:rPr lang="en-US" dirty="0" smtClean="0"/>
              <a:t> </a:t>
            </a:r>
            <a:r>
              <a:rPr lang="fa-IR" dirty="0" smtClean="0"/>
              <a:t>پس</a:t>
            </a:r>
            <a:r>
              <a:rPr lang="en-US" dirty="0" smtClean="0"/>
              <a:t> </a:t>
            </a:r>
            <a:r>
              <a:rPr lang="fa-IR" dirty="0" smtClean="0"/>
              <a:t>ابوالخطاب</a:t>
            </a:r>
            <a:r>
              <a:rPr lang="en-US" dirty="0" smtClean="0"/>
              <a:t> </a:t>
            </a:r>
            <a:r>
              <a:rPr lang="fa-IR" dirty="0" smtClean="0"/>
              <a:t>به</a:t>
            </a:r>
            <a:r>
              <a:rPr lang="en-US" dirty="0" smtClean="0"/>
              <a:t> </a:t>
            </a:r>
            <a:r>
              <a:rPr lang="fa-IR" dirty="0" smtClean="0"/>
              <a:t>ما</a:t>
            </a:r>
            <a:r>
              <a:rPr lang="en-US" dirty="0" smtClean="0"/>
              <a:t> </a:t>
            </a:r>
            <a:r>
              <a:rPr lang="fa-IR" dirty="0" smtClean="0"/>
              <a:t>گفت</a:t>
            </a:r>
            <a:r>
              <a:rPr lang="en-US" dirty="0" smtClean="0"/>
              <a:t> : </a:t>
            </a:r>
            <a:r>
              <a:rPr lang="fa-IR" dirty="0" smtClean="0"/>
              <a:t>چه</a:t>
            </a:r>
            <a:r>
              <a:rPr lang="en-US" dirty="0" smtClean="0"/>
              <a:t> </a:t>
            </a:r>
            <a:r>
              <a:rPr lang="fa-IR" dirty="0" smtClean="0"/>
              <a:t>گوئيد</a:t>
            </a:r>
            <a:r>
              <a:rPr lang="en-US" dirty="0" smtClean="0"/>
              <a:t> </a:t>
            </a:r>
            <a:r>
              <a:rPr lang="fa-IR" dirty="0" smtClean="0"/>
              <a:t>درباره</a:t>
            </a:r>
            <a:r>
              <a:rPr lang="en-US" dirty="0" smtClean="0"/>
              <a:t> </a:t>
            </a:r>
            <a:r>
              <a:rPr lang="fa-IR" dirty="0" smtClean="0"/>
              <a:t>كسى</a:t>
            </a:r>
            <a:r>
              <a:rPr lang="en-US" dirty="0" smtClean="0"/>
              <a:t> </a:t>
            </a:r>
            <a:r>
              <a:rPr lang="fa-IR" dirty="0" smtClean="0"/>
              <a:t>كه</a:t>
            </a:r>
            <a:r>
              <a:rPr lang="en-US" dirty="0" smtClean="0"/>
              <a:t> </a:t>
            </a:r>
            <a:r>
              <a:rPr lang="fa-IR" dirty="0" smtClean="0"/>
              <a:t>امر</a:t>
            </a:r>
            <a:r>
              <a:rPr lang="en-US" dirty="0" smtClean="0"/>
              <a:t> </a:t>
            </a:r>
            <a:r>
              <a:rPr lang="fa-IR" dirty="0" smtClean="0"/>
              <a:t>امامت</a:t>
            </a:r>
            <a:r>
              <a:rPr lang="en-US" dirty="0" smtClean="0"/>
              <a:t> </a:t>
            </a:r>
            <a:r>
              <a:rPr lang="fa-IR" dirty="0" smtClean="0"/>
              <a:t>را</a:t>
            </a:r>
            <a:r>
              <a:rPr lang="en-US" dirty="0" smtClean="0"/>
              <a:t> </a:t>
            </a:r>
            <a:r>
              <a:rPr lang="fa-IR" dirty="0" smtClean="0"/>
              <a:t>نشناسد؟</a:t>
            </a:r>
            <a:r>
              <a:rPr lang="en-US" dirty="0" smtClean="0"/>
              <a:t> </a:t>
            </a:r>
            <a:r>
              <a:rPr lang="fa-IR" dirty="0" smtClean="0"/>
              <a:t>من</a:t>
            </a:r>
            <a:r>
              <a:rPr lang="en-US" dirty="0" smtClean="0"/>
              <a:t> </a:t>
            </a:r>
            <a:r>
              <a:rPr lang="fa-IR" dirty="0" smtClean="0"/>
              <a:t>گفتم</a:t>
            </a:r>
            <a:r>
              <a:rPr lang="en-US" dirty="0" smtClean="0"/>
              <a:t> : </a:t>
            </a:r>
            <a:r>
              <a:rPr lang="fa-IR" dirty="0" smtClean="0"/>
              <a:t>هر</a:t>
            </a:r>
            <a:r>
              <a:rPr lang="en-US" dirty="0" smtClean="0"/>
              <a:t> </a:t>
            </a:r>
            <a:r>
              <a:rPr lang="fa-IR" dirty="0" smtClean="0"/>
              <a:t>كه</a:t>
            </a:r>
            <a:r>
              <a:rPr lang="en-US" dirty="0" smtClean="0"/>
              <a:t> </a:t>
            </a:r>
            <a:r>
              <a:rPr lang="fa-IR" dirty="0" smtClean="0"/>
              <a:t>آن</a:t>
            </a:r>
            <a:r>
              <a:rPr lang="en-US" dirty="0" smtClean="0"/>
              <a:t> </a:t>
            </a:r>
            <a:r>
              <a:rPr lang="fa-IR" dirty="0" smtClean="0"/>
              <a:t>را</a:t>
            </a:r>
            <a:r>
              <a:rPr lang="en-US" dirty="0" smtClean="0"/>
              <a:t> </a:t>
            </a:r>
            <a:r>
              <a:rPr lang="fa-IR" dirty="0" smtClean="0"/>
              <a:t>نشناسد</a:t>
            </a:r>
            <a:r>
              <a:rPr lang="en-US" dirty="0" smtClean="0"/>
              <a:t> </a:t>
            </a:r>
            <a:r>
              <a:rPr lang="fa-IR" dirty="0" smtClean="0"/>
              <a:t>كافر</a:t>
            </a:r>
            <a:r>
              <a:rPr lang="en-US" dirty="0" smtClean="0"/>
              <a:t> </a:t>
            </a:r>
            <a:r>
              <a:rPr lang="fa-IR" dirty="0" smtClean="0"/>
              <a:t>است</a:t>
            </a:r>
            <a:r>
              <a:rPr lang="en-US" dirty="0" smtClean="0"/>
              <a:t> </a:t>
            </a:r>
            <a:r>
              <a:rPr lang="fa-IR" dirty="0" smtClean="0"/>
              <a:t>،</a:t>
            </a:r>
            <a:r>
              <a:rPr lang="en-US" dirty="0" smtClean="0"/>
              <a:t> </a:t>
            </a:r>
            <a:r>
              <a:rPr lang="fa-IR" dirty="0" smtClean="0"/>
              <a:t>ابوالخطاب</a:t>
            </a:r>
            <a:r>
              <a:rPr lang="en-US" dirty="0" smtClean="0"/>
              <a:t> </a:t>
            </a:r>
            <a:r>
              <a:rPr lang="fa-IR" dirty="0" smtClean="0"/>
              <a:t>گفت</a:t>
            </a:r>
            <a:r>
              <a:rPr lang="en-US" dirty="0" smtClean="0"/>
              <a:t> : </a:t>
            </a:r>
            <a:r>
              <a:rPr lang="fa-IR" dirty="0" smtClean="0"/>
              <a:t>كافر</a:t>
            </a:r>
            <a:r>
              <a:rPr lang="en-US" dirty="0" smtClean="0"/>
              <a:t> </a:t>
            </a:r>
            <a:r>
              <a:rPr lang="fa-IR" dirty="0" smtClean="0"/>
              <a:t>نيست</a:t>
            </a:r>
            <a:r>
              <a:rPr lang="en-US" dirty="0" smtClean="0"/>
              <a:t> </a:t>
            </a:r>
            <a:r>
              <a:rPr lang="fa-IR" dirty="0" smtClean="0"/>
              <a:t>تا</a:t>
            </a:r>
            <a:r>
              <a:rPr lang="en-US" dirty="0" smtClean="0"/>
              <a:t> </a:t>
            </a:r>
            <a:r>
              <a:rPr lang="fa-IR" dirty="0" smtClean="0"/>
              <a:t>حجت</a:t>
            </a:r>
            <a:r>
              <a:rPr lang="en-US" dirty="0" smtClean="0"/>
              <a:t> </a:t>
            </a:r>
            <a:r>
              <a:rPr lang="fa-IR" dirty="0" smtClean="0"/>
              <a:t>بر</a:t>
            </a:r>
            <a:r>
              <a:rPr lang="en-US" dirty="0" smtClean="0"/>
              <a:t> </a:t>
            </a:r>
            <a:r>
              <a:rPr lang="fa-IR" dirty="0" smtClean="0"/>
              <a:t>او</a:t>
            </a:r>
            <a:r>
              <a:rPr lang="en-US" dirty="0" smtClean="0"/>
              <a:t> </a:t>
            </a:r>
            <a:r>
              <a:rPr lang="fa-IR" dirty="0" smtClean="0"/>
              <a:t>اقامه</a:t>
            </a:r>
            <a:r>
              <a:rPr lang="en-US" dirty="0" smtClean="0"/>
              <a:t> </a:t>
            </a:r>
            <a:r>
              <a:rPr lang="fa-IR" dirty="0" smtClean="0"/>
              <a:t>شود</a:t>
            </a:r>
            <a:r>
              <a:rPr lang="en-US" dirty="0" smtClean="0"/>
              <a:t> </a:t>
            </a:r>
            <a:r>
              <a:rPr lang="fa-IR" dirty="0" smtClean="0"/>
              <a:t>و</a:t>
            </a:r>
            <a:r>
              <a:rPr lang="en-US" dirty="0" smtClean="0"/>
              <a:t> </a:t>
            </a:r>
            <a:r>
              <a:rPr lang="fa-IR" dirty="0" smtClean="0"/>
              <a:t>چون</a:t>
            </a:r>
            <a:r>
              <a:rPr lang="en-US" dirty="0" smtClean="0"/>
              <a:t> </a:t>
            </a:r>
            <a:r>
              <a:rPr lang="fa-IR" dirty="0" smtClean="0"/>
              <a:t>حجت</a:t>
            </a:r>
            <a:r>
              <a:rPr lang="en-US" dirty="0" smtClean="0"/>
              <a:t> </a:t>
            </a:r>
            <a:r>
              <a:rPr lang="fa-IR" dirty="0" smtClean="0"/>
              <a:t>بر</a:t>
            </a:r>
            <a:r>
              <a:rPr lang="en-US" dirty="0" smtClean="0"/>
              <a:t> </a:t>
            </a:r>
            <a:r>
              <a:rPr lang="fa-IR" dirty="0" smtClean="0"/>
              <a:t>او</a:t>
            </a:r>
            <a:r>
              <a:rPr lang="en-US" dirty="0" smtClean="0"/>
              <a:t> </a:t>
            </a:r>
            <a:r>
              <a:rPr lang="fa-IR" dirty="0" smtClean="0"/>
              <a:t>اقامه</a:t>
            </a:r>
            <a:r>
              <a:rPr lang="en-US" dirty="0" smtClean="0"/>
              <a:t> </a:t>
            </a:r>
            <a:r>
              <a:rPr lang="fa-IR" dirty="0" smtClean="0"/>
              <a:t>شد</a:t>
            </a:r>
            <a:r>
              <a:rPr lang="en-US" dirty="0" smtClean="0"/>
              <a:t> </a:t>
            </a:r>
            <a:r>
              <a:rPr lang="fa-IR" dirty="0" smtClean="0"/>
              <a:t>و</a:t>
            </a:r>
            <a:r>
              <a:rPr lang="en-US" dirty="0" smtClean="0"/>
              <a:t> </a:t>
            </a:r>
            <a:r>
              <a:rPr lang="fa-IR" dirty="0" smtClean="0"/>
              <a:t>آنرا</a:t>
            </a:r>
            <a:r>
              <a:rPr lang="en-US" dirty="0" smtClean="0"/>
              <a:t> </a:t>
            </a:r>
            <a:r>
              <a:rPr lang="fa-IR" dirty="0" smtClean="0"/>
              <a:t>نپذيرفت</a:t>
            </a:r>
            <a:r>
              <a:rPr lang="en-US" dirty="0" smtClean="0"/>
              <a:t> </a:t>
            </a:r>
            <a:r>
              <a:rPr lang="fa-IR" dirty="0" smtClean="0"/>
              <a:t>آنگاه</a:t>
            </a:r>
            <a:r>
              <a:rPr lang="en-US" dirty="0" smtClean="0"/>
              <a:t> </a:t>
            </a:r>
            <a:r>
              <a:rPr lang="fa-IR" dirty="0" smtClean="0"/>
              <a:t>كافر</a:t>
            </a:r>
            <a:r>
              <a:rPr lang="en-US" dirty="0" smtClean="0"/>
              <a:t> </a:t>
            </a:r>
            <a:r>
              <a:rPr lang="fa-IR" dirty="0" smtClean="0"/>
              <a:t>است</a:t>
            </a:r>
            <a:r>
              <a:rPr lang="en-US" dirty="0" smtClean="0"/>
              <a:t> </a:t>
            </a:r>
            <a:r>
              <a:rPr lang="fa-IR" dirty="0" smtClean="0"/>
              <a:t>،</a:t>
            </a:r>
            <a:r>
              <a:rPr lang="en-US" dirty="0" smtClean="0"/>
              <a:t> </a:t>
            </a:r>
            <a:r>
              <a:rPr lang="fa-IR" dirty="0" smtClean="0"/>
              <a:t>محمد</a:t>
            </a:r>
            <a:r>
              <a:rPr lang="en-US" dirty="0" smtClean="0"/>
              <a:t> </a:t>
            </a:r>
            <a:r>
              <a:rPr lang="fa-IR" dirty="0" smtClean="0"/>
              <a:t>بن</a:t>
            </a:r>
            <a:r>
              <a:rPr lang="en-US" dirty="0" smtClean="0"/>
              <a:t> </a:t>
            </a:r>
            <a:r>
              <a:rPr lang="fa-IR" dirty="0" smtClean="0"/>
              <a:t>مسلم</a:t>
            </a:r>
            <a:r>
              <a:rPr lang="en-US" dirty="0" smtClean="0"/>
              <a:t> </a:t>
            </a:r>
            <a:r>
              <a:rPr lang="fa-IR" dirty="0" smtClean="0"/>
              <a:t>به</a:t>
            </a:r>
            <a:r>
              <a:rPr lang="en-US" dirty="0" smtClean="0"/>
              <a:t> </a:t>
            </a:r>
            <a:r>
              <a:rPr lang="fa-IR" dirty="0" smtClean="0"/>
              <a:t>او</a:t>
            </a:r>
            <a:r>
              <a:rPr lang="en-US" dirty="0" smtClean="0"/>
              <a:t> </a:t>
            </a:r>
            <a:r>
              <a:rPr lang="fa-IR" dirty="0" smtClean="0"/>
              <a:t>گفت</a:t>
            </a:r>
            <a:r>
              <a:rPr lang="en-US" dirty="0" smtClean="0"/>
              <a:t> : </a:t>
            </a:r>
            <a:r>
              <a:rPr lang="fa-IR" dirty="0" smtClean="0"/>
              <a:t>سبحان</a:t>
            </a:r>
            <a:r>
              <a:rPr lang="en-US" dirty="0" smtClean="0"/>
              <a:t> </a:t>
            </a:r>
            <a:r>
              <a:rPr lang="fa-IR" dirty="0" smtClean="0"/>
              <a:t>الله</a:t>
            </a:r>
            <a:r>
              <a:rPr lang="en-US" dirty="0" smtClean="0"/>
              <a:t> </a:t>
            </a:r>
            <a:r>
              <a:rPr lang="fa-IR" dirty="0" smtClean="0"/>
              <a:t>اگر</a:t>
            </a:r>
            <a:r>
              <a:rPr lang="en-US" dirty="0" smtClean="0"/>
              <a:t> </a:t>
            </a:r>
            <a:r>
              <a:rPr lang="fa-IR" dirty="0" smtClean="0"/>
              <a:t>نپذیرد</a:t>
            </a:r>
            <a:r>
              <a:rPr lang="en-US" dirty="0" smtClean="0"/>
              <a:t> </a:t>
            </a:r>
            <a:r>
              <a:rPr lang="fa-IR" dirty="0" smtClean="0"/>
              <a:t>و</a:t>
            </a:r>
            <a:r>
              <a:rPr lang="en-US" dirty="0" smtClean="0"/>
              <a:t> </a:t>
            </a:r>
            <a:r>
              <a:rPr lang="fa-IR" dirty="0" smtClean="0"/>
              <a:t>انكار هم</a:t>
            </a:r>
            <a:r>
              <a:rPr lang="en-US" dirty="0" smtClean="0"/>
              <a:t> </a:t>
            </a:r>
            <a:r>
              <a:rPr lang="fa-IR" dirty="0" smtClean="0"/>
              <a:t>نكند</a:t>
            </a:r>
            <a:r>
              <a:rPr lang="en-US" dirty="0" smtClean="0"/>
              <a:t> </a:t>
            </a:r>
            <a:r>
              <a:rPr lang="fa-IR" dirty="0" smtClean="0"/>
              <a:t>كافر</a:t>
            </a:r>
            <a:r>
              <a:rPr lang="en-US" dirty="0" smtClean="0"/>
              <a:t> </a:t>
            </a:r>
            <a:r>
              <a:rPr lang="fa-IR" dirty="0" smtClean="0"/>
              <a:t>است</a:t>
            </a:r>
            <a:r>
              <a:rPr lang="en-US" dirty="0" smtClean="0"/>
              <a:t> </a:t>
            </a:r>
            <a:r>
              <a:rPr lang="fa-IR" dirty="0" smtClean="0"/>
              <a:t>؟</a:t>
            </a:r>
            <a:r>
              <a:rPr lang="en-US" dirty="0" smtClean="0"/>
              <a:t> </a:t>
            </a:r>
            <a:r>
              <a:rPr lang="fa-IR" dirty="0" smtClean="0"/>
              <a:t>اگر</a:t>
            </a:r>
            <a:r>
              <a:rPr lang="en-US" dirty="0" smtClean="0"/>
              <a:t> </a:t>
            </a:r>
            <a:r>
              <a:rPr lang="fa-IR" dirty="0" smtClean="0"/>
              <a:t>انكار</a:t>
            </a:r>
            <a:r>
              <a:rPr lang="en-US" dirty="0" smtClean="0"/>
              <a:t> </a:t>
            </a:r>
            <a:r>
              <a:rPr lang="fa-IR" dirty="0" smtClean="0"/>
              <a:t>نكند</a:t>
            </a:r>
            <a:r>
              <a:rPr lang="en-US" dirty="0" smtClean="0"/>
              <a:t> </a:t>
            </a:r>
            <a:r>
              <a:rPr lang="fa-IR" dirty="0" smtClean="0"/>
              <a:t>كافر</a:t>
            </a:r>
            <a:r>
              <a:rPr lang="en-US" dirty="0" smtClean="0"/>
              <a:t> </a:t>
            </a:r>
            <a:r>
              <a:rPr lang="fa-IR" dirty="0" smtClean="0"/>
              <a:t>نيست</a:t>
            </a:r>
            <a:r>
              <a:rPr lang="en-US" dirty="0" smtClean="0"/>
              <a:t> </a:t>
            </a:r>
            <a:r>
              <a:rPr lang="fa-IR" dirty="0" smtClean="0"/>
              <a:t>،</a:t>
            </a:r>
            <a:r>
              <a:rPr lang="en-US" dirty="0" smtClean="0"/>
              <a:t> </a:t>
            </a:r>
            <a:r>
              <a:rPr lang="fa-IR" dirty="0" smtClean="0"/>
              <a:t>گويد</a:t>
            </a:r>
            <a:r>
              <a:rPr lang="en-US" dirty="0" smtClean="0"/>
              <a:t> (</a:t>
            </a:r>
            <a:r>
              <a:rPr lang="fa-IR" dirty="0" smtClean="0"/>
              <a:t>اين</a:t>
            </a:r>
            <a:r>
              <a:rPr lang="en-US" dirty="0" smtClean="0"/>
              <a:t> </a:t>
            </a:r>
            <a:r>
              <a:rPr lang="fa-IR" dirty="0" smtClean="0"/>
              <a:t>ج</a:t>
            </a:r>
            <a:r>
              <a:rPr lang="en-US" dirty="0" smtClean="0"/>
              <a:t> </a:t>
            </a:r>
            <a:r>
              <a:rPr lang="fa-IR" dirty="0" smtClean="0"/>
              <a:t>ريان</a:t>
            </a:r>
            <a:r>
              <a:rPr lang="en-US" dirty="0" smtClean="0"/>
              <a:t> </a:t>
            </a:r>
            <a:r>
              <a:rPr lang="fa-IR" dirty="0" smtClean="0"/>
              <a:t>گذشت</a:t>
            </a:r>
            <a:r>
              <a:rPr lang="en-US" dirty="0" smtClean="0"/>
              <a:t> </a:t>
            </a:r>
            <a:r>
              <a:rPr lang="fa-IR" dirty="0" smtClean="0"/>
              <a:t>تا</a:t>
            </a:r>
            <a:r>
              <a:rPr lang="en-US" dirty="0" smtClean="0"/>
              <a:t> </a:t>
            </a:r>
            <a:r>
              <a:rPr lang="fa-IR" dirty="0" smtClean="0"/>
              <a:t>به</a:t>
            </a:r>
            <a:r>
              <a:rPr lang="en-US" dirty="0" smtClean="0"/>
              <a:t> </a:t>
            </a:r>
            <a:r>
              <a:rPr lang="fa-IR" dirty="0" smtClean="0"/>
              <a:t>حج</a:t>
            </a:r>
            <a:r>
              <a:rPr lang="en-US" dirty="0" smtClean="0"/>
              <a:t> </a:t>
            </a:r>
            <a:r>
              <a:rPr lang="fa-IR" dirty="0" smtClean="0"/>
              <a:t>رفتيم</a:t>
            </a:r>
            <a:r>
              <a:rPr lang="en-US" dirty="0" smtClean="0"/>
              <a:t> ) </a:t>
            </a:r>
            <a:r>
              <a:rPr lang="fa-IR" dirty="0" smtClean="0"/>
              <a:t>همين</a:t>
            </a:r>
            <a:r>
              <a:rPr lang="en-US" dirty="0" smtClean="0"/>
              <a:t> </a:t>
            </a:r>
            <a:r>
              <a:rPr lang="fa-IR" dirty="0" smtClean="0"/>
              <a:t>كه</a:t>
            </a:r>
            <a:r>
              <a:rPr lang="en-US" dirty="0" smtClean="0"/>
              <a:t> </a:t>
            </a:r>
            <a:r>
              <a:rPr lang="fa-IR" dirty="0" smtClean="0"/>
              <a:t>حج</a:t>
            </a:r>
            <a:r>
              <a:rPr lang="en-US" dirty="0" smtClean="0"/>
              <a:t> </a:t>
            </a:r>
            <a:r>
              <a:rPr lang="fa-IR" dirty="0" smtClean="0"/>
              <a:t>كردم</a:t>
            </a:r>
            <a:r>
              <a:rPr lang="en-US" dirty="0" smtClean="0"/>
              <a:t> </a:t>
            </a:r>
            <a:r>
              <a:rPr lang="fa-IR" dirty="0" smtClean="0"/>
              <a:t>خدمت</a:t>
            </a:r>
            <a:r>
              <a:rPr lang="en-US" dirty="0" smtClean="0"/>
              <a:t> </a:t>
            </a:r>
            <a:r>
              <a:rPr lang="fa-IR" dirty="0" smtClean="0"/>
              <a:t>حضرت</a:t>
            </a:r>
            <a:r>
              <a:rPr lang="en-US" dirty="0" smtClean="0"/>
              <a:t> </a:t>
            </a:r>
            <a:r>
              <a:rPr lang="fa-IR" dirty="0" smtClean="0"/>
              <a:t>صادق</a:t>
            </a:r>
            <a:r>
              <a:rPr lang="en-US" dirty="0" smtClean="0"/>
              <a:t> (</a:t>
            </a:r>
            <a:r>
              <a:rPr lang="fa-IR" dirty="0" smtClean="0"/>
              <a:t>عليه</a:t>
            </a:r>
            <a:r>
              <a:rPr lang="en-US" dirty="0" smtClean="0"/>
              <a:t> </a:t>
            </a:r>
            <a:r>
              <a:rPr lang="fa-IR" dirty="0" smtClean="0"/>
              <a:t>السلام</a:t>
            </a:r>
            <a:r>
              <a:rPr lang="en-US" dirty="0" smtClean="0"/>
              <a:t> ) </a:t>
            </a:r>
            <a:r>
              <a:rPr lang="fa-IR" dirty="0" smtClean="0"/>
              <a:t>شرفیاب</a:t>
            </a:r>
            <a:r>
              <a:rPr lang="en-US" dirty="0" smtClean="0"/>
              <a:t> </a:t>
            </a:r>
            <a:r>
              <a:rPr lang="fa-IR" dirty="0" smtClean="0"/>
              <a:t>شدیم</a:t>
            </a:r>
            <a:r>
              <a:rPr lang="en-US" dirty="0" smtClean="0"/>
              <a:t> </a:t>
            </a:r>
            <a:r>
              <a:rPr lang="fa-IR" dirty="0" smtClean="0"/>
              <a:t>و</a:t>
            </a:r>
            <a:r>
              <a:rPr lang="en-US" dirty="0" smtClean="0"/>
              <a:t> </a:t>
            </a:r>
            <a:r>
              <a:rPr lang="fa-IR" dirty="0" smtClean="0"/>
              <a:t>جري</a:t>
            </a:r>
            <a:r>
              <a:rPr lang="en-US" dirty="0" smtClean="0"/>
              <a:t> </a:t>
            </a:r>
            <a:r>
              <a:rPr lang="fa-IR" dirty="0" smtClean="0"/>
              <a:t>ان</a:t>
            </a:r>
            <a:r>
              <a:rPr lang="en-US" dirty="0" smtClean="0"/>
              <a:t> </a:t>
            </a:r>
            <a:r>
              <a:rPr lang="fa-IR" dirty="0" smtClean="0"/>
              <a:t>را</a:t>
            </a:r>
            <a:r>
              <a:rPr lang="en-US" dirty="0" smtClean="0"/>
              <a:t> </a:t>
            </a:r>
            <a:r>
              <a:rPr lang="fa-IR" dirty="0" smtClean="0"/>
              <a:t>خ</a:t>
            </a:r>
            <a:r>
              <a:rPr lang="en-US" dirty="0" smtClean="0"/>
              <a:t> </a:t>
            </a:r>
            <a:r>
              <a:rPr lang="fa-IR" dirty="0" smtClean="0"/>
              <a:t>دم</a:t>
            </a:r>
            <a:r>
              <a:rPr lang="en-US" dirty="0" smtClean="0"/>
              <a:t> </a:t>
            </a:r>
            <a:r>
              <a:rPr lang="fa-IR" dirty="0" smtClean="0"/>
              <a:t>ت</a:t>
            </a:r>
            <a:r>
              <a:rPr lang="en-US" dirty="0" smtClean="0"/>
              <a:t> </a:t>
            </a:r>
            <a:r>
              <a:rPr lang="fa-IR" dirty="0" smtClean="0"/>
              <a:t>ش</a:t>
            </a:r>
            <a:r>
              <a:rPr lang="en-US" dirty="0" smtClean="0"/>
              <a:t> </a:t>
            </a:r>
            <a:r>
              <a:rPr lang="fa-IR" dirty="0" smtClean="0"/>
              <a:t>عرضه</a:t>
            </a:r>
            <a:r>
              <a:rPr lang="en-US" dirty="0" smtClean="0"/>
              <a:t> </a:t>
            </a:r>
            <a:r>
              <a:rPr lang="fa-IR" dirty="0" smtClean="0"/>
              <a:t>داشتم</a:t>
            </a:r>
            <a:r>
              <a:rPr lang="en-US" dirty="0" smtClean="0"/>
              <a:t> </a:t>
            </a:r>
            <a:r>
              <a:rPr lang="fa-IR" dirty="0" smtClean="0"/>
              <a:t>،</a:t>
            </a:r>
            <a:r>
              <a:rPr lang="en-US" dirty="0" smtClean="0"/>
              <a:t> </a:t>
            </a:r>
            <a:r>
              <a:rPr lang="fa-IR" dirty="0" smtClean="0"/>
              <a:t>فرمود</a:t>
            </a:r>
            <a:r>
              <a:rPr lang="en-US" dirty="0" smtClean="0"/>
              <a:t>: </a:t>
            </a:r>
            <a:r>
              <a:rPr lang="fa-IR" dirty="0" smtClean="0"/>
              <a:t>تو</a:t>
            </a:r>
            <a:r>
              <a:rPr lang="en-US" dirty="0" smtClean="0"/>
              <a:t> </a:t>
            </a:r>
            <a:r>
              <a:rPr lang="fa-IR" dirty="0" smtClean="0"/>
              <a:t>اكنوى</a:t>
            </a:r>
            <a:r>
              <a:rPr lang="en-US" dirty="0" smtClean="0"/>
              <a:t> </a:t>
            </a:r>
            <a:r>
              <a:rPr lang="fa-IR" dirty="0" smtClean="0"/>
              <a:t>هستى</a:t>
            </a:r>
            <a:r>
              <a:rPr lang="en-US" dirty="0" smtClean="0"/>
              <a:t> </a:t>
            </a:r>
            <a:r>
              <a:rPr lang="fa-IR" dirty="0" smtClean="0"/>
              <a:t>ولى</a:t>
            </a:r>
            <a:r>
              <a:rPr lang="en-US" dirty="0" smtClean="0"/>
              <a:t> </a:t>
            </a:r>
            <a:r>
              <a:rPr lang="fa-IR" dirty="0" smtClean="0"/>
              <a:t>آن</a:t>
            </a:r>
            <a:r>
              <a:rPr lang="en-US" dirty="0" smtClean="0"/>
              <a:t> </a:t>
            </a:r>
            <a:r>
              <a:rPr lang="fa-IR" dirty="0" smtClean="0"/>
              <a:t>دو</a:t>
            </a:r>
            <a:r>
              <a:rPr lang="en-US" dirty="0" smtClean="0"/>
              <a:t> </a:t>
            </a:r>
            <a:r>
              <a:rPr lang="fa-IR" dirty="0" smtClean="0"/>
              <a:t>غايبند</a:t>
            </a:r>
            <a:r>
              <a:rPr lang="en-US" dirty="0" smtClean="0"/>
              <a:t> </a:t>
            </a:r>
            <a:r>
              <a:rPr lang="fa-IR" dirty="0" smtClean="0"/>
              <a:t>موعد</a:t>
            </a:r>
            <a:r>
              <a:rPr lang="en-US" dirty="0" smtClean="0"/>
              <a:t> </a:t>
            </a:r>
            <a:r>
              <a:rPr lang="fa-IR" dirty="0" smtClean="0"/>
              <a:t>شما</a:t>
            </a:r>
            <a:r>
              <a:rPr lang="en-US" dirty="0" smtClean="0"/>
              <a:t> (</a:t>
            </a:r>
            <a:r>
              <a:rPr lang="fa-IR" dirty="0" smtClean="0"/>
              <a:t>هر</a:t>
            </a:r>
            <a:r>
              <a:rPr lang="en-US" dirty="0" smtClean="0"/>
              <a:t> </a:t>
            </a:r>
            <a:r>
              <a:rPr lang="fa-IR" dirty="0" smtClean="0"/>
              <a:t>سه</a:t>
            </a:r>
            <a:r>
              <a:rPr lang="en-US" dirty="0" smtClean="0"/>
              <a:t> ) </a:t>
            </a:r>
            <a:r>
              <a:rPr lang="fa-IR" dirty="0" smtClean="0"/>
              <a:t>امشب</a:t>
            </a:r>
            <a:r>
              <a:rPr lang="en-US" dirty="0" smtClean="0"/>
              <a:t> </a:t>
            </a:r>
            <a:r>
              <a:rPr lang="fa-IR" dirty="0" smtClean="0"/>
              <a:t>نزد</a:t>
            </a:r>
            <a:r>
              <a:rPr lang="en-US" dirty="0" smtClean="0"/>
              <a:t> </a:t>
            </a:r>
            <a:r>
              <a:rPr lang="fa-IR" dirty="0" smtClean="0"/>
              <a:t>جمره</a:t>
            </a:r>
            <a:r>
              <a:rPr lang="en-US" dirty="0" smtClean="0"/>
              <a:t> </a:t>
            </a:r>
            <a:r>
              <a:rPr lang="fa-IR" dirty="0" smtClean="0"/>
              <a:t>وسطى</a:t>
            </a:r>
            <a:r>
              <a:rPr lang="en-US" dirty="0" smtClean="0"/>
              <a:t> </a:t>
            </a:r>
            <a:r>
              <a:rPr lang="fa-IR" dirty="0" smtClean="0"/>
              <a:t>درمنى</a:t>
            </a:r>
            <a:r>
              <a:rPr lang="en-US" dirty="0" smtClean="0"/>
              <a:t> </a:t>
            </a:r>
            <a:r>
              <a:rPr lang="fa-IR" dirty="0" smtClean="0"/>
              <a:t>باشد</a:t>
            </a:r>
            <a:r>
              <a:rPr lang="en-US" dirty="0" smtClean="0"/>
              <a:t>.</a:t>
            </a:r>
            <a:endParaRPr lang="de-DE" dirty="0" smtClean="0"/>
          </a:p>
          <a:p>
            <a:pPr algn="r" rtl="1"/>
            <a:r>
              <a:rPr lang="fa-IR" dirty="0" smtClean="0"/>
              <a:t>گويد</a:t>
            </a:r>
            <a:r>
              <a:rPr lang="en-US" dirty="0" smtClean="0"/>
              <a:t> </a:t>
            </a:r>
            <a:r>
              <a:rPr lang="fa-IR" dirty="0" smtClean="0"/>
              <a:t>همينكه</a:t>
            </a:r>
            <a:r>
              <a:rPr lang="en-US" dirty="0" smtClean="0"/>
              <a:t> </a:t>
            </a:r>
            <a:r>
              <a:rPr lang="fa-IR" dirty="0" smtClean="0"/>
              <a:t>شب</a:t>
            </a:r>
            <a:r>
              <a:rPr lang="en-US" dirty="0" smtClean="0"/>
              <a:t> </a:t>
            </a:r>
            <a:r>
              <a:rPr lang="fa-IR" dirty="0" smtClean="0"/>
              <a:t>شد</a:t>
            </a:r>
            <a:r>
              <a:rPr lang="en-US" dirty="0" smtClean="0"/>
              <a:t> </a:t>
            </a:r>
            <a:r>
              <a:rPr lang="fa-IR" dirty="0" smtClean="0"/>
              <a:t>من</a:t>
            </a:r>
            <a:r>
              <a:rPr lang="en-US" dirty="0" smtClean="0"/>
              <a:t> </a:t>
            </a:r>
            <a:r>
              <a:rPr lang="fa-IR" dirty="0" smtClean="0"/>
              <a:t>و</a:t>
            </a:r>
            <a:r>
              <a:rPr lang="en-US" dirty="0" smtClean="0"/>
              <a:t> </a:t>
            </a:r>
            <a:r>
              <a:rPr lang="fa-IR" dirty="0" smtClean="0"/>
              <a:t>محمد</a:t>
            </a:r>
            <a:r>
              <a:rPr lang="en-US" dirty="0" smtClean="0"/>
              <a:t> </a:t>
            </a:r>
            <a:r>
              <a:rPr lang="fa-IR" dirty="0" smtClean="0"/>
              <a:t>بن</a:t>
            </a:r>
            <a:r>
              <a:rPr lang="en-US" dirty="0" smtClean="0"/>
              <a:t> </a:t>
            </a:r>
            <a:r>
              <a:rPr lang="fa-IR" dirty="0" smtClean="0"/>
              <a:t>مسلم</a:t>
            </a:r>
            <a:r>
              <a:rPr lang="en-US" dirty="0" smtClean="0"/>
              <a:t> </a:t>
            </a:r>
            <a:r>
              <a:rPr lang="fa-IR" dirty="0" smtClean="0"/>
              <a:t>و</a:t>
            </a:r>
            <a:r>
              <a:rPr lang="en-US" dirty="0" smtClean="0"/>
              <a:t> </a:t>
            </a:r>
            <a:r>
              <a:rPr lang="fa-IR" dirty="0" smtClean="0"/>
              <a:t>اءبولخطاب</a:t>
            </a:r>
            <a:r>
              <a:rPr lang="en-US" dirty="0" smtClean="0"/>
              <a:t> </a:t>
            </a:r>
            <a:r>
              <a:rPr lang="fa-IR" dirty="0" smtClean="0"/>
              <a:t>خدمتش</a:t>
            </a:r>
            <a:r>
              <a:rPr lang="en-US" dirty="0" smtClean="0"/>
              <a:t> </a:t>
            </a:r>
            <a:r>
              <a:rPr lang="fa-IR" dirty="0" smtClean="0"/>
              <a:t>رفتيم</a:t>
            </a:r>
            <a:r>
              <a:rPr lang="en-US" dirty="0" smtClean="0"/>
              <a:t> </a:t>
            </a:r>
            <a:r>
              <a:rPr lang="fa-IR" dirty="0" smtClean="0"/>
              <a:t>،</a:t>
            </a:r>
            <a:r>
              <a:rPr lang="en-US" dirty="0" smtClean="0"/>
              <a:t> </a:t>
            </a:r>
            <a:r>
              <a:rPr lang="fa-IR" dirty="0" smtClean="0"/>
              <a:t>پس</a:t>
            </a:r>
            <a:r>
              <a:rPr lang="en-US" dirty="0" smtClean="0"/>
              <a:t> </a:t>
            </a:r>
            <a:r>
              <a:rPr lang="fa-IR" dirty="0" smtClean="0"/>
              <a:t>حضرت</a:t>
            </a:r>
            <a:r>
              <a:rPr lang="en-US" dirty="0" smtClean="0"/>
              <a:t> </a:t>
            </a:r>
            <a:r>
              <a:rPr lang="fa-IR" dirty="0" smtClean="0"/>
              <a:t>بالشى</a:t>
            </a:r>
            <a:r>
              <a:rPr lang="en-US" dirty="0" smtClean="0"/>
              <a:t> </a:t>
            </a:r>
            <a:r>
              <a:rPr lang="fa-IR" dirty="0" smtClean="0"/>
              <a:t>برداشت</a:t>
            </a:r>
            <a:r>
              <a:rPr lang="en-US" dirty="0" smtClean="0"/>
              <a:t> </a:t>
            </a:r>
            <a:r>
              <a:rPr lang="fa-IR" dirty="0" smtClean="0"/>
              <a:t>و</a:t>
            </a:r>
            <a:r>
              <a:rPr lang="en-US" dirty="0" smtClean="0"/>
              <a:t> </a:t>
            </a:r>
            <a:r>
              <a:rPr lang="fa-IR" dirty="0" smtClean="0"/>
              <a:t>بسيهه</a:t>
            </a:r>
            <a:r>
              <a:rPr lang="en-US" dirty="0" smtClean="0"/>
              <a:t> </a:t>
            </a:r>
            <a:r>
              <a:rPr lang="fa-IR" dirty="0" smtClean="0"/>
              <a:t>نهاد</a:t>
            </a:r>
            <a:r>
              <a:rPr lang="en-US" dirty="0" smtClean="0"/>
              <a:t> (</a:t>
            </a:r>
            <a:r>
              <a:rPr lang="fa-IR" dirty="0" smtClean="0"/>
              <a:t>و</a:t>
            </a:r>
            <a:r>
              <a:rPr lang="en-US" dirty="0" smtClean="0"/>
              <a:t> </a:t>
            </a:r>
            <a:r>
              <a:rPr lang="fa-IR" dirty="0" smtClean="0"/>
              <a:t>بر</a:t>
            </a:r>
            <a:r>
              <a:rPr lang="en-US" dirty="0" smtClean="0"/>
              <a:t> </a:t>
            </a:r>
            <a:r>
              <a:rPr lang="fa-IR" dirty="0" smtClean="0"/>
              <a:t>آن</a:t>
            </a:r>
            <a:r>
              <a:rPr lang="en-US" dirty="0" smtClean="0"/>
              <a:t> </a:t>
            </a:r>
            <a:r>
              <a:rPr lang="fa-IR" dirty="0" smtClean="0"/>
              <a:t>تكيه</a:t>
            </a:r>
            <a:r>
              <a:rPr lang="en-US" dirty="0" smtClean="0"/>
              <a:t> </a:t>
            </a:r>
            <a:r>
              <a:rPr lang="fa-IR" dirty="0" smtClean="0"/>
              <a:t>زد</a:t>
            </a:r>
            <a:r>
              <a:rPr lang="en-US" dirty="0" smtClean="0"/>
              <a:t>) </a:t>
            </a:r>
            <a:r>
              <a:rPr lang="fa-IR" dirty="0" smtClean="0"/>
              <a:t>سپس</a:t>
            </a:r>
            <a:r>
              <a:rPr lang="en-US" dirty="0" smtClean="0"/>
              <a:t> </a:t>
            </a:r>
            <a:r>
              <a:rPr lang="fa-IR" dirty="0" smtClean="0"/>
              <a:t>بما</a:t>
            </a:r>
            <a:r>
              <a:rPr lang="en-US" dirty="0" smtClean="0"/>
              <a:t> </a:t>
            </a:r>
            <a:r>
              <a:rPr lang="fa-IR" dirty="0" smtClean="0"/>
              <a:t>فرمود</a:t>
            </a:r>
            <a:r>
              <a:rPr lang="en-US" dirty="0" smtClean="0"/>
              <a:t>: </a:t>
            </a:r>
            <a:r>
              <a:rPr lang="fa-IR" dirty="0" smtClean="0"/>
              <a:t>شما</a:t>
            </a:r>
            <a:r>
              <a:rPr lang="en-US" dirty="0" smtClean="0"/>
              <a:t> </a:t>
            </a:r>
            <a:r>
              <a:rPr lang="fa-IR" dirty="0" smtClean="0"/>
              <a:t>درباره</a:t>
            </a:r>
            <a:r>
              <a:rPr lang="en-US" dirty="0" smtClean="0"/>
              <a:t> </a:t>
            </a:r>
            <a:r>
              <a:rPr lang="fa-IR" dirty="0" smtClean="0"/>
              <a:t>خدمتكاران</a:t>
            </a:r>
            <a:r>
              <a:rPr lang="en-US" dirty="0" smtClean="0"/>
              <a:t> </a:t>
            </a:r>
            <a:r>
              <a:rPr lang="fa-IR" dirty="0" smtClean="0"/>
              <a:t>و</a:t>
            </a:r>
            <a:r>
              <a:rPr lang="en-US" dirty="0" smtClean="0"/>
              <a:t> </a:t>
            </a:r>
            <a:r>
              <a:rPr lang="fa-IR" dirty="0" smtClean="0"/>
              <a:t>زنان</a:t>
            </a:r>
            <a:r>
              <a:rPr lang="en-US" dirty="0" smtClean="0"/>
              <a:t> </a:t>
            </a:r>
            <a:r>
              <a:rPr lang="fa-IR" dirty="0" smtClean="0"/>
              <a:t>و</a:t>
            </a:r>
            <a:r>
              <a:rPr lang="en-US" dirty="0" smtClean="0"/>
              <a:t> </a:t>
            </a:r>
            <a:r>
              <a:rPr lang="fa-IR" dirty="0" smtClean="0"/>
              <a:t>خاندان</a:t>
            </a:r>
            <a:r>
              <a:rPr lang="en-US" dirty="0" smtClean="0"/>
              <a:t> </a:t>
            </a:r>
            <a:r>
              <a:rPr lang="fa-IR" dirty="0" smtClean="0"/>
              <a:t>خود</a:t>
            </a:r>
            <a:r>
              <a:rPr lang="en-US" dirty="0" smtClean="0"/>
              <a:t> </a:t>
            </a:r>
            <a:r>
              <a:rPr lang="fa-IR" dirty="0" smtClean="0"/>
              <a:t>چه</a:t>
            </a:r>
            <a:r>
              <a:rPr lang="en-US" dirty="0" smtClean="0"/>
              <a:t> </a:t>
            </a:r>
            <a:r>
              <a:rPr lang="fa-IR" dirty="0" smtClean="0"/>
              <a:t>گوئيد؟</a:t>
            </a:r>
            <a:endParaRPr lang="de-DE" dirty="0" smtClean="0"/>
          </a:p>
          <a:p>
            <a:pPr algn="r" rtl="1"/>
            <a:r>
              <a:rPr lang="fa-IR" dirty="0" smtClean="0"/>
              <a:t>آي ا ش ه ادت و گ</a:t>
            </a:r>
            <a:r>
              <a:rPr lang="en-US" dirty="0" smtClean="0"/>
              <a:t> </a:t>
            </a:r>
            <a:r>
              <a:rPr lang="fa-IR" dirty="0" smtClean="0"/>
              <a:t>واه</a:t>
            </a:r>
            <a:r>
              <a:rPr lang="en-US" dirty="0" smtClean="0"/>
              <a:t> </a:t>
            </a:r>
            <a:r>
              <a:rPr lang="fa-IR" dirty="0" smtClean="0"/>
              <a:t>ى</a:t>
            </a:r>
            <a:r>
              <a:rPr lang="en-US" dirty="0" smtClean="0"/>
              <a:t> </a:t>
            </a:r>
            <a:r>
              <a:rPr lang="fa-IR" dirty="0" smtClean="0"/>
              <a:t>ب</a:t>
            </a:r>
            <a:r>
              <a:rPr lang="en-US" dirty="0" smtClean="0"/>
              <a:t> </a:t>
            </a:r>
            <a:r>
              <a:rPr lang="fa-IR" dirty="0" smtClean="0"/>
              <a:t>يگانى</a:t>
            </a:r>
            <a:r>
              <a:rPr lang="en-US" dirty="0" smtClean="0"/>
              <a:t> </a:t>
            </a:r>
            <a:r>
              <a:rPr lang="fa-IR" dirty="0" smtClean="0"/>
              <a:t>خدا</a:t>
            </a:r>
            <a:r>
              <a:rPr lang="en-US" dirty="0" smtClean="0"/>
              <a:t> </a:t>
            </a:r>
            <a:r>
              <a:rPr lang="fa-IR" dirty="0" smtClean="0"/>
              <a:t>يگانه</a:t>
            </a:r>
            <a:r>
              <a:rPr lang="en-US" dirty="0" smtClean="0"/>
              <a:t> </a:t>
            </a:r>
            <a:r>
              <a:rPr lang="fa-IR" dirty="0" smtClean="0"/>
              <a:t>ندهند؟</a:t>
            </a:r>
            <a:r>
              <a:rPr lang="en-US" dirty="0" smtClean="0"/>
              <a:t> </a:t>
            </a:r>
            <a:r>
              <a:rPr lang="fa-IR" dirty="0" smtClean="0"/>
              <a:t>عرض</a:t>
            </a:r>
            <a:r>
              <a:rPr lang="en-US" dirty="0" smtClean="0"/>
              <a:t> </a:t>
            </a:r>
            <a:r>
              <a:rPr lang="fa-IR" dirty="0" smtClean="0"/>
              <a:t>كردم</a:t>
            </a:r>
            <a:r>
              <a:rPr lang="en-US" dirty="0" smtClean="0"/>
              <a:t> : </a:t>
            </a:r>
            <a:r>
              <a:rPr lang="fa-IR" dirty="0" smtClean="0"/>
              <a:t>چرا،</a:t>
            </a:r>
            <a:r>
              <a:rPr lang="en-US" dirty="0" smtClean="0"/>
              <a:t> </a:t>
            </a:r>
            <a:r>
              <a:rPr lang="fa-IR" dirty="0" smtClean="0"/>
              <a:t>فرمود</a:t>
            </a:r>
            <a:r>
              <a:rPr lang="en-US" dirty="0" smtClean="0"/>
              <a:t>: </a:t>
            </a:r>
            <a:r>
              <a:rPr lang="fa-IR" dirty="0" smtClean="0"/>
              <a:t>آيا</a:t>
            </a:r>
            <a:r>
              <a:rPr lang="en-US" dirty="0" smtClean="0"/>
              <a:t> </a:t>
            </a:r>
            <a:r>
              <a:rPr lang="fa-IR" dirty="0" smtClean="0"/>
              <a:t>گواهى</a:t>
            </a:r>
            <a:r>
              <a:rPr lang="en-US" dirty="0" smtClean="0"/>
              <a:t> </a:t>
            </a:r>
            <a:r>
              <a:rPr lang="fa-IR" dirty="0" smtClean="0"/>
              <a:t>ندهند</a:t>
            </a:r>
            <a:r>
              <a:rPr lang="en-US" dirty="0" smtClean="0"/>
              <a:t> </a:t>
            </a:r>
            <a:r>
              <a:rPr lang="fa-IR" dirty="0" smtClean="0"/>
              <a:t>كه</a:t>
            </a:r>
            <a:r>
              <a:rPr lang="en-US" dirty="0" smtClean="0"/>
              <a:t> </a:t>
            </a:r>
            <a:r>
              <a:rPr lang="fa-IR" dirty="0" smtClean="0"/>
              <a:t>محمد</a:t>
            </a:r>
            <a:r>
              <a:rPr lang="en-US" dirty="0" smtClean="0"/>
              <a:t> (</a:t>
            </a:r>
            <a:r>
              <a:rPr lang="fa-IR" dirty="0" smtClean="0"/>
              <a:t>ص</a:t>
            </a:r>
            <a:r>
              <a:rPr lang="en-US" dirty="0" smtClean="0"/>
              <a:t> ) </a:t>
            </a:r>
            <a:r>
              <a:rPr lang="fa-IR" dirty="0" smtClean="0"/>
              <a:t>رسول</a:t>
            </a:r>
            <a:r>
              <a:rPr lang="en-US" dirty="0" smtClean="0"/>
              <a:t> (</a:t>
            </a:r>
            <a:r>
              <a:rPr lang="fa-IR" dirty="0" smtClean="0"/>
              <a:t>و</a:t>
            </a:r>
            <a:r>
              <a:rPr lang="en-US" dirty="0" smtClean="0"/>
              <a:t> </a:t>
            </a:r>
            <a:r>
              <a:rPr lang="fa-IR" dirty="0" smtClean="0"/>
              <a:t>فرستاده</a:t>
            </a:r>
            <a:r>
              <a:rPr lang="en-US" dirty="0" smtClean="0"/>
              <a:t> ) </a:t>
            </a:r>
            <a:r>
              <a:rPr lang="fa-IR" dirty="0" smtClean="0"/>
              <a:t>خدا</a:t>
            </a:r>
            <a:r>
              <a:rPr lang="en-US" dirty="0" smtClean="0"/>
              <a:t> </a:t>
            </a:r>
            <a:r>
              <a:rPr lang="fa-IR" dirty="0" smtClean="0"/>
              <a:t>است</a:t>
            </a:r>
            <a:r>
              <a:rPr lang="en-US" dirty="0" smtClean="0"/>
              <a:t> </a:t>
            </a:r>
            <a:r>
              <a:rPr lang="fa-IR" dirty="0" smtClean="0"/>
              <a:t>؟</a:t>
            </a:r>
            <a:r>
              <a:rPr lang="en-US" dirty="0" smtClean="0"/>
              <a:t> </a:t>
            </a:r>
            <a:r>
              <a:rPr lang="fa-IR" dirty="0" smtClean="0"/>
              <a:t>عرض</a:t>
            </a:r>
            <a:r>
              <a:rPr lang="en-US" dirty="0" smtClean="0"/>
              <a:t> </a:t>
            </a:r>
            <a:r>
              <a:rPr lang="fa-IR" dirty="0" smtClean="0"/>
              <a:t>كردم</a:t>
            </a:r>
            <a:r>
              <a:rPr lang="en-US" dirty="0" smtClean="0"/>
              <a:t> : </a:t>
            </a:r>
            <a:r>
              <a:rPr lang="fa-IR" dirty="0" smtClean="0"/>
              <a:t>چرا،</a:t>
            </a:r>
            <a:r>
              <a:rPr lang="en-US" dirty="0" smtClean="0"/>
              <a:t> </a:t>
            </a:r>
            <a:r>
              <a:rPr lang="fa-IR" dirty="0" smtClean="0"/>
              <a:t>فرمود</a:t>
            </a:r>
            <a:r>
              <a:rPr lang="en-US" dirty="0" smtClean="0"/>
              <a:t>: </a:t>
            </a:r>
            <a:r>
              <a:rPr lang="fa-IR" dirty="0" smtClean="0"/>
              <a:t>آيا</a:t>
            </a:r>
            <a:r>
              <a:rPr lang="en-US" dirty="0" smtClean="0"/>
              <a:t> </a:t>
            </a:r>
            <a:r>
              <a:rPr lang="fa-IR" dirty="0" smtClean="0"/>
              <a:t>آنچه</a:t>
            </a:r>
            <a:r>
              <a:rPr lang="en-US" dirty="0" smtClean="0"/>
              <a:t> </a:t>
            </a:r>
            <a:r>
              <a:rPr lang="fa-IR" dirty="0" smtClean="0"/>
              <a:t>ش</a:t>
            </a:r>
            <a:r>
              <a:rPr lang="en-US" dirty="0" smtClean="0"/>
              <a:t> </a:t>
            </a:r>
            <a:r>
              <a:rPr lang="fa-IR" dirty="0" smtClean="0"/>
              <a:t>م</a:t>
            </a:r>
            <a:r>
              <a:rPr lang="en-US" dirty="0" smtClean="0"/>
              <a:t> </a:t>
            </a:r>
            <a:r>
              <a:rPr lang="fa-IR" dirty="0" smtClean="0"/>
              <a:t>ا</a:t>
            </a:r>
            <a:r>
              <a:rPr lang="en-US" dirty="0" smtClean="0"/>
              <a:t> </a:t>
            </a:r>
            <a:r>
              <a:rPr lang="fa-IR" dirty="0" smtClean="0"/>
              <a:t>ب</a:t>
            </a:r>
            <a:r>
              <a:rPr lang="en-US" dirty="0" smtClean="0"/>
              <a:t> </a:t>
            </a:r>
            <a:r>
              <a:rPr lang="fa-IR" dirty="0" smtClean="0"/>
              <a:t>ر</a:t>
            </a:r>
            <a:r>
              <a:rPr lang="en-US" dirty="0" smtClean="0"/>
              <a:t> </a:t>
            </a:r>
            <a:r>
              <a:rPr lang="fa-IR" dirty="0" smtClean="0"/>
              <a:t>آنيد</a:t>
            </a:r>
            <a:r>
              <a:rPr lang="en-US" dirty="0" smtClean="0"/>
              <a:t> (</a:t>
            </a:r>
            <a:r>
              <a:rPr lang="fa-IR" dirty="0" smtClean="0"/>
              <a:t>از</a:t>
            </a:r>
            <a:r>
              <a:rPr lang="en-US" dirty="0" smtClean="0"/>
              <a:t> </a:t>
            </a:r>
            <a:r>
              <a:rPr lang="fa-IR" dirty="0" smtClean="0"/>
              <a:t>شناسائى</a:t>
            </a:r>
            <a:r>
              <a:rPr lang="en-US" dirty="0" smtClean="0"/>
              <a:t> </a:t>
            </a:r>
            <a:r>
              <a:rPr lang="fa-IR" dirty="0" smtClean="0"/>
              <a:t>امام</a:t>
            </a:r>
            <a:r>
              <a:rPr lang="en-US" dirty="0" smtClean="0"/>
              <a:t> </a:t>
            </a:r>
            <a:r>
              <a:rPr lang="fa-IR" dirty="0" smtClean="0"/>
              <a:t>و</a:t>
            </a:r>
            <a:r>
              <a:rPr lang="en-US" dirty="0" smtClean="0"/>
              <a:t> </a:t>
            </a:r>
            <a:r>
              <a:rPr lang="fa-IR" dirty="0" smtClean="0"/>
              <a:t>امر</a:t>
            </a:r>
            <a:r>
              <a:rPr lang="en-US" dirty="0" smtClean="0"/>
              <a:t> </a:t>
            </a:r>
            <a:r>
              <a:rPr lang="fa-IR" dirty="0" smtClean="0"/>
              <a:t>امامت</a:t>
            </a:r>
            <a:r>
              <a:rPr lang="en-US" dirty="0" smtClean="0"/>
              <a:t> ) </a:t>
            </a:r>
            <a:r>
              <a:rPr lang="fa-IR" dirty="0" smtClean="0"/>
              <a:t>آنها</a:t>
            </a:r>
            <a:r>
              <a:rPr lang="en-US" dirty="0" smtClean="0"/>
              <a:t> </a:t>
            </a:r>
            <a:r>
              <a:rPr lang="fa-IR" dirty="0" smtClean="0"/>
              <a:t>مى</a:t>
            </a:r>
            <a:r>
              <a:rPr lang="en-US" dirty="0" smtClean="0"/>
              <a:t> </a:t>
            </a:r>
            <a:r>
              <a:rPr lang="fa-IR" dirty="0" smtClean="0"/>
              <a:t>شناسند</a:t>
            </a:r>
            <a:r>
              <a:rPr lang="en-US" dirty="0" smtClean="0"/>
              <a:t> </a:t>
            </a:r>
            <a:r>
              <a:rPr lang="fa-IR" dirty="0" smtClean="0"/>
              <a:t>و</a:t>
            </a:r>
            <a:r>
              <a:rPr lang="en-US" dirty="0" smtClean="0"/>
              <a:t> </a:t>
            </a:r>
            <a:r>
              <a:rPr lang="fa-IR" dirty="0" smtClean="0"/>
              <a:t>ميفهمند؟</a:t>
            </a:r>
            <a:r>
              <a:rPr lang="en-US" dirty="0" smtClean="0"/>
              <a:t> </a:t>
            </a:r>
            <a:r>
              <a:rPr lang="fa-IR" dirty="0" smtClean="0"/>
              <a:t>عرض</a:t>
            </a:r>
            <a:r>
              <a:rPr lang="en-US" dirty="0" smtClean="0"/>
              <a:t> </a:t>
            </a:r>
            <a:r>
              <a:rPr lang="fa-IR" dirty="0" smtClean="0"/>
              <a:t>كردم</a:t>
            </a:r>
            <a:r>
              <a:rPr lang="en-US" dirty="0" smtClean="0"/>
              <a:t> : </a:t>
            </a:r>
            <a:r>
              <a:rPr lang="fa-IR" dirty="0" smtClean="0"/>
              <a:t>نه</a:t>
            </a:r>
            <a:r>
              <a:rPr lang="en-US" dirty="0" smtClean="0"/>
              <a:t> </a:t>
            </a:r>
            <a:r>
              <a:rPr lang="fa-IR" dirty="0" smtClean="0"/>
              <a:t>،</a:t>
            </a:r>
            <a:r>
              <a:rPr lang="en-US" dirty="0" smtClean="0"/>
              <a:t> </a:t>
            </a:r>
            <a:r>
              <a:rPr lang="fa-IR" dirty="0" smtClean="0"/>
              <a:t>فرمود</a:t>
            </a:r>
            <a:r>
              <a:rPr lang="en-US" dirty="0" smtClean="0"/>
              <a:t>: </a:t>
            </a:r>
            <a:r>
              <a:rPr lang="fa-IR" dirty="0" smtClean="0"/>
              <a:t>آنها</a:t>
            </a:r>
            <a:r>
              <a:rPr lang="en-US" dirty="0" smtClean="0"/>
              <a:t> </a:t>
            </a:r>
            <a:r>
              <a:rPr lang="fa-IR" dirty="0" smtClean="0"/>
              <a:t>در</a:t>
            </a:r>
            <a:r>
              <a:rPr lang="en-US" dirty="0" smtClean="0"/>
              <a:t> </a:t>
            </a:r>
            <a:r>
              <a:rPr lang="fa-IR" dirty="0" smtClean="0"/>
              <a:t>نظر</a:t>
            </a:r>
            <a:r>
              <a:rPr lang="en-US" dirty="0" smtClean="0"/>
              <a:t> </a:t>
            </a:r>
            <a:r>
              <a:rPr lang="fa-IR" dirty="0" smtClean="0"/>
              <a:t>شما</a:t>
            </a:r>
            <a:r>
              <a:rPr lang="en-US" dirty="0" smtClean="0"/>
              <a:t> </a:t>
            </a:r>
            <a:r>
              <a:rPr lang="fa-IR" dirty="0" smtClean="0"/>
              <a:t>چگونه</a:t>
            </a:r>
            <a:r>
              <a:rPr lang="en-US" dirty="0" smtClean="0"/>
              <a:t> </a:t>
            </a:r>
            <a:r>
              <a:rPr lang="fa-IR" dirty="0" smtClean="0"/>
              <a:t>هستند؟</a:t>
            </a:r>
            <a:r>
              <a:rPr lang="en-US" dirty="0" smtClean="0"/>
              <a:t> </a:t>
            </a:r>
            <a:r>
              <a:rPr lang="fa-IR" dirty="0" smtClean="0"/>
              <a:t>عرض</a:t>
            </a:r>
            <a:r>
              <a:rPr lang="en-US" dirty="0" smtClean="0"/>
              <a:t> </a:t>
            </a:r>
            <a:r>
              <a:rPr lang="fa-IR" dirty="0" smtClean="0"/>
              <a:t>كردم</a:t>
            </a:r>
            <a:r>
              <a:rPr lang="en-US" dirty="0" smtClean="0"/>
              <a:t> : </a:t>
            </a:r>
            <a:r>
              <a:rPr lang="fa-IR" dirty="0" smtClean="0"/>
              <a:t>هر</a:t>
            </a:r>
            <a:r>
              <a:rPr lang="en-US" dirty="0" smtClean="0"/>
              <a:t> </a:t>
            </a:r>
            <a:r>
              <a:rPr lang="fa-IR" dirty="0" smtClean="0"/>
              <a:t>كه</a:t>
            </a:r>
            <a:r>
              <a:rPr lang="en-US" dirty="0" smtClean="0"/>
              <a:t> </a:t>
            </a:r>
            <a:r>
              <a:rPr lang="fa-IR" dirty="0" smtClean="0"/>
              <a:t>امر</a:t>
            </a:r>
            <a:r>
              <a:rPr lang="en-US" dirty="0" smtClean="0"/>
              <a:t> </a:t>
            </a:r>
            <a:r>
              <a:rPr lang="fa-IR" dirty="0" smtClean="0"/>
              <a:t>امامت</a:t>
            </a:r>
            <a:r>
              <a:rPr lang="en-US" dirty="0" smtClean="0"/>
              <a:t> </a:t>
            </a:r>
            <a:r>
              <a:rPr lang="fa-IR" dirty="0" smtClean="0"/>
              <a:t>را</a:t>
            </a:r>
            <a:r>
              <a:rPr lang="en-US" dirty="0" smtClean="0"/>
              <a:t> </a:t>
            </a:r>
            <a:r>
              <a:rPr lang="fa-IR" dirty="0" smtClean="0"/>
              <a:t>نشناسد</a:t>
            </a:r>
            <a:r>
              <a:rPr lang="en-US" dirty="0" smtClean="0"/>
              <a:t> </a:t>
            </a:r>
            <a:r>
              <a:rPr lang="fa-IR" dirty="0" smtClean="0"/>
              <a:t>كافر</a:t>
            </a:r>
            <a:r>
              <a:rPr lang="en-US" dirty="0" smtClean="0"/>
              <a:t> </a:t>
            </a:r>
            <a:r>
              <a:rPr lang="fa-IR" dirty="0" smtClean="0"/>
              <a:t>است</a:t>
            </a:r>
            <a:r>
              <a:rPr lang="en-US" dirty="0" smtClean="0"/>
              <a:t> .</a:t>
            </a:r>
            <a:endParaRPr lang="de-DE" dirty="0" smtClean="0"/>
          </a:p>
          <a:p>
            <a:pPr algn="r" rtl="1"/>
            <a:r>
              <a:rPr lang="fa-IR" dirty="0" smtClean="0"/>
              <a:t>فرمود: سبحان الله ؛ آيا اينان كه سر راههاى (ى مكه و غير آن ) و كنار آبها(ى چاه</a:t>
            </a:r>
            <a:r>
              <a:rPr lang="en-US" dirty="0" smtClean="0"/>
              <a:t> </a:t>
            </a:r>
            <a:r>
              <a:rPr lang="fa-IR" dirty="0" smtClean="0"/>
              <a:t>و</a:t>
            </a:r>
            <a:r>
              <a:rPr lang="en-US" dirty="0" smtClean="0"/>
              <a:t> </a:t>
            </a:r>
            <a:r>
              <a:rPr lang="fa-IR" dirty="0" smtClean="0"/>
              <a:t>غيره</a:t>
            </a:r>
            <a:r>
              <a:rPr lang="en-US" dirty="0" smtClean="0"/>
              <a:t> </a:t>
            </a:r>
            <a:r>
              <a:rPr lang="fa-IR" dirty="0" smtClean="0"/>
              <a:t>منزل كرده</a:t>
            </a:r>
            <a:r>
              <a:rPr lang="en-US" dirty="0" smtClean="0"/>
              <a:t> </a:t>
            </a:r>
            <a:r>
              <a:rPr lang="fa-IR" dirty="0" smtClean="0"/>
              <a:t>اند</a:t>
            </a:r>
            <a:r>
              <a:rPr lang="en-US" dirty="0" smtClean="0"/>
              <a:t>) </a:t>
            </a:r>
            <a:r>
              <a:rPr lang="fa-IR" dirty="0" smtClean="0"/>
              <a:t>نديده</a:t>
            </a:r>
            <a:r>
              <a:rPr lang="en-US" dirty="0" smtClean="0"/>
              <a:t> </a:t>
            </a:r>
            <a:r>
              <a:rPr lang="fa-IR" dirty="0" smtClean="0"/>
              <a:t>اى</a:t>
            </a:r>
            <a:r>
              <a:rPr lang="en-US" dirty="0" smtClean="0"/>
              <a:t> </a:t>
            </a:r>
            <a:r>
              <a:rPr lang="fa-IR" dirty="0" smtClean="0"/>
              <a:t>؟</a:t>
            </a:r>
            <a:r>
              <a:rPr lang="en-US" dirty="0" smtClean="0"/>
              <a:t> </a:t>
            </a:r>
            <a:r>
              <a:rPr lang="fa-IR" dirty="0" smtClean="0"/>
              <a:t>عرض</a:t>
            </a:r>
            <a:r>
              <a:rPr lang="en-US" dirty="0" smtClean="0"/>
              <a:t> </a:t>
            </a:r>
            <a:r>
              <a:rPr lang="fa-IR" dirty="0" smtClean="0"/>
              <a:t>كردم</a:t>
            </a:r>
            <a:r>
              <a:rPr lang="en-US" dirty="0" smtClean="0"/>
              <a:t> : </a:t>
            </a:r>
            <a:r>
              <a:rPr lang="fa-IR" dirty="0" smtClean="0"/>
              <a:t>چرا،</a:t>
            </a:r>
            <a:r>
              <a:rPr lang="en-US" dirty="0" smtClean="0"/>
              <a:t> </a:t>
            </a:r>
            <a:r>
              <a:rPr lang="fa-IR" dirty="0" smtClean="0"/>
              <a:t>فرمود</a:t>
            </a:r>
            <a:r>
              <a:rPr lang="en-US" dirty="0" smtClean="0"/>
              <a:t>: </a:t>
            </a:r>
            <a:r>
              <a:rPr lang="fa-IR" dirty="0" smtClean="0"/>
              <a:t>آيا</a:t>
            </a:r>
            <a:r>
              <a:rPr lang="en-US" dirty="0" smtClean="0"/>
              <a:t> </a:t>
            </a:r>
            <a:r>
              <a:rPr lang="fa-IR" dirty="0" smtClean="0"/>
              <a:t>نيستكه</a:t>
            </a:r>
            <a:r>
              <a:rPr lang="en-US" dirty="0" smtClean="0"/>
              <a:t> </a:t>
            </a:r>
            <a:r>
              <a:rPr lang="fa-IR" dirty="0" smtClean="0"/>
              <a:t>اينها</a:t>
            </a:r>
            <a:r>
              <a:rPr lang="en-US" dirty="0" smtClean="0"/>
              <a:t> </a:t>
            </a:r>
            <a:r>
              <a:rPr lang="fa-IR" dirty="0" smtClean="0"/>
              <a:t>نماز</a:t>
            </a:r>
            <a:r>
              <a:rPr lang="en-US" dirty="0" smtClean="0"/>
              <a:t> </a:t>
            </a:r>
            <a:r>
              <a:rPr lang="fa-IR" dirty="0" smtClean="0"/>
              <a:t>مى</a:t>
            </a:r>
            <a:r>
              <a:rPr lang="en-US" dirty="0" smtClean="0"/>
              <a:t> </a:t>
            </a:r>
            <a:r>
              <a:rPr lang="fa-IR" dirty="0" smtClean="0"/>
              <a:t>خوانند</a:t>
            </a:r>
            <a:r>
              <a:rPr lang="en-US" dirty="0" smtClean="0"/>
              <a:t> </a:t>
            </a:r>
            <a:r>
              <a:rPr lang="fa-IR" dirty="0" smtClean="0"/>
              <a:t>و</a:t>
            </a:r>
            <a:r>
              <a:rPr lang="en-US" dirty="0" smtClean="0"/>
              <a:t> </a:t>
            </a:r>
            <a:r>
              <a:rPr lang="fa-IR" dirty="0" smtClean="0"/>
              <a:t>روزه</a:t>
            </a:r>
            <a:r>
              <a:rPr lang="en-US" dirty="0" smtClean="0"/>
              <a:t> </a:t>
            </a:r>
            <a:r>
              <a:rPr lang="fa-IR" dirty="0" smtClean="0"/>
              <a:t>م</a:t>
            </a:r>
            <a:r>
              <a:rPr lang="en-US" dirty="0" smtClean="0"/>
              <a:t> </a:t>
            </a:r>
            <a:r>
              <a:rPr lang="fa-IR" dirty="0" smtClean="0"/>
              <a:t>يگيرند</a:t>
            </a:r>
            <a:r>
              <a:rPr lang="en-US" dirty="0" smtClean="0"/>
              <a:t> </a:t>
            </a:r>
            <a:r>
              <a:rPr lang="fa-IR" dirty="0" smtClean="0"/>
              <a:t>و</a:t>
            </a:r>
            <a:r>
              <a:rPr lang="en-US" dirty="0" smtClean="0"/>
              <a:t> </a:t>
            </a:r>
            <a:r>
              <a:rPr lang="fa-IR" dirty="0" smtClean="0"/>
              <a:t>حج</a:t>
            </a:r>
            <a:r>
              <a:rPr lang="en-US" dirty="0" smtClean="0"/>
              <a:t> </a:t>
            </a:r>
            <a:r>
              <a:rPr lang="fa-IR" dirty="0" smtClean="0"/>
              <a:t>ميكنند؟</a:t>
            </a:r>
            <a:r>
              <a:rPr lang="en-US" dirty="0" smtClean="0"/>
              <a:t> </a:t>
            </a:r>
            <a:r>
              <a:rPr lang="fa-IR" dirty="0" smtClean="0"/>
              <a:t>آيا</a:t>
            </a:r>
            <a:r>
              <a:rPr lang="en-US" dirty="0" smtClean="0"/>
              <a:t> </a:t>
            </a:r>
            <a:r>
              <a:rPr lang="fa-IR" dirty="0" smtClean="0"/>
              <a:t>نيستكه</a:t>
            </a:r>
            <a:r>
              <a:rPr lang="en-US" dirty="0" smtClean="0"/>
              <a:t> </a:t>
            </a:r>
            <a:r>
              <a:rPr lang="fa-IR" dirty="0" smtClean="0"/>
              <a:t>گواهى</a:t>
            </a:r>
            <a:r>
              <a:rPr lang="en-US" dirty="0" smtClean="0"/>
              <a:t> </a:t>
            </a:r>
            <a:r>
              <a:rPr lang="fa-IR" dirty="0" smtClean="0"/>
              <a:t>دهند</a:t>
            </a:r>
            <a:r>
              <a:rPr lang="en-US" dirty="0" smtClean="0"/>
              <a:t> </a:t>
            </a:r>
            <a:r>
              <a:rPr lang="fa-IR" dirty="0" smtClean="0"/>
              <a:t>كه</a:t>
            </a:r>
            <a:r>
              <a:rPr lang="en-US" dirty="0" smtClean="0"/>
              <a:t> </a:t>
            </a:r>
            <a:r>
              <a:rPr lang="fa-IR" dirty="0" smtClean="0"/>
              <a:t>معبودى</a:t>
            </a:r>
            <a:r>
              <a:rPr lang="en-US" dirty="0" smtClean="0"/>
              <a:t> </a:t>
            </a:r>
            <a:r>
              <a:rPr lang="fa-IR" dirty="0" smtClean="0"/>
              <a:t>جز</a:t>
            </a:r>
            <a:r>
              <a:rPr lang="en-US" dirty="0" smtClean="0"/>
              <a:t> </a:t>
            </a:r>
            <a:r>
              <a:rPr lang="fa-IR" dirty="0" smtClean="0"/>
              <a:t>خداى</a:t>
            </a:r>
            <a:r>
              <a:rPr lang="en-US" dirty="0" smtClean="0"/>
              <a:t> </a:t>
            </a:r>
            <a:r>
              <a:rPr lang="fa-IR" dirty="0" smtClean="0"/>
              <a:t>يگانه</a:t>
            </a:r>
            <a:r>
              <a:rPr lang="en-US" dirty="0" smtClean="0"/>
              <a:t> </a:t>
            </a:r>
            <a:r>
              <a:rPr lang="fa-IR" dirty="0" smtClean="0"/>
              <a:t>نيست</a:t>
            </a:r>
            <a:r>
              <a:rPr lang="en-US" dirty="0" smtClean="0"/>
              <a:t> </a:t>
            </a:r>
            <a:r>
              <a:rPr lang="fa-IR" dirty="0" smtClean="0"/>
              <a:t>و</a:t>
            </a:r>
            <a:r>
              <a:rPr lang="en-US" dirty="0" smtClean="0"/>
              <a:t> </a:t>
            </a:r>
            <a:r>
              <a:rPr lang="fa-IR" dirty="0" smtClean="0"/>
              <a:t>محمد</a:t>
            </a:r>
            <a:r>
              <a:rPr lang="en-US" dirty="0" smtClean="0"/>
              <a:t> (</a:t>
            </a:r>
            <a:r>
              <a:rPr lang="fa-IR" dirty="0" smtClean="0"/>
              <a:t>ص</a:t>
            </a:r>
            <a:r>
              <a:rPr lang="en-US" dirty="0" smtClean="0"/>
              <a:t> ) </a:t>
            </a:r>
            <a:r>
              <a:rPr lang="fa-IR" dirty="0" smtClean="0"/>
              <a:t>رسولخدا</a:t>
            </a:r>
            <a:r>
              <a:rPr lang="en-US" dirty="0" smtClean="0"/>
              <a:t> </a:t>
            </a:r>
            <a:r>
              <a:rPr lang="fa-IR" dirty="0" smtClean="0"/>
              <a:t>است</a:t>
            </a:r>
            <a:r>
              <a:rPr lang="en-US" dirty="0" smtClean="0"/>
              <a:t> </a:t>
            </a:r>
            <a:r>
              <a:rPr lang="fa-IR" dirty="0" smtClean="0"/>
              <a:t>؟</a:t>
            </a:r>
            <a:r>
              <a:rPr lang="en-US" dirty="0" smtClean="0"/>
              <a:t> </a:t>
            </a:r>
            <a:r>
              <a:rPr lang="fa-IR" dirty="0" smtClean="0"/>
              <a:t>عرضكردم</a:t>
            </a:r>
            <a:r>
              <a:rPr lang="en-US" dirty="0" smtClean="0"/>
              <a:t> : </a:t>
            </a:r>
            <a:r>
              <a:rPr lang="fa-IR" dirty="0" smtClean="0"/>
              <a:t>چرا،</a:t>
            </a:r>
            <a:r>
              <a:rPr lang="en-US" dirty="0" smtClean="0"/>
              <a:t> </a:t>
            </a:r>
            <a:r>
              <a:rPr lang="fa-IR" dirty="0" smtClean="0"/>
              <a:t>فرمود</a:t>
            </a:r>
            <a:r>
              <a:rPr lang="en-US" dirty="0" smtClean="0"/>
              <a:t>: </a:t>
            </a:r>
            <a:r>
              <a:rPr lang="fa-IR" dirty="0" smtClean="0"/>
              <a:t>آنچه</a:t>
            </a:r>
            <a:r>
              <a:rPr lang="en-US" dirty="0" smtClean="0"/>
              <a:t> </a:t>
            </a:r>
            <a:r>
              <a:rPr lang="fa-IR" dirty="0" smtClean="0"/>
              <a:t>شما</a:t>
            </a:r>
            <a:r>
              <a:rPr lang="en-US" dirty="0" smtClean="0"/>
              <a:t> </a:t>
            </a:r>
            <a:r>
              <a:rPr lang="fa-IR" dirty="0" smtClean="0"/>
              <a:t>برآنيد</a:t>
            </a:r>
            <a:r>
              <a:rPr lang="en-US" dirty="0" smtClean="0"/>
              <a:t> (</a:t>
            </a:r>
            <a:r>
              <a:rPr lang="fa-IR" dirty="0" smtClean="0"/>
              <a:t>از</a:t>
            </a:r>
            <a:r>
              <a:rPr lang="en-US" dirty="0" smtClean="0"/>
              <a:t> </a:t>
            </a:r>
            <a:r>
              <a:rPr lang="fa-IR" dirty="0" smtClean="0"/>
              <a:t>اءمرا</a:t>
            </a:r>
            <a:r>
              <a:rPr lang="en-US" dirty="0" smtClean="0"/>
              <a:t> </a:t>
            </a:r>
            <a:r>
              <a:rPr lang="fa-IR" dirty="0" smtClean="0"/>
              <a:t>است</a:t>
            </a:r>
            <a:r>
              <a:rPr lang="en-US" dirty="0" smtClean="0"/>
              <a:t> ) </a:t>
            </a:r>
            <a:r>
              <a:rPr lang="fa-IR" dirty="0" smtClean="0"/>
              <a:t>ميدانند؟</a:t>
            </a:r>
            <a:r>
              <a:rPr lang="en-US" dirty="0" smtClean="0"/>
              <a:t> </a:t>
            </a:r>
            <a:r>
              <a:rPr lang="fa-IR" dirty="0" smtClean="0"/>
              <a:t>ع</a:t>
            </a:r>
            <a:r>
              <a:rPr lang="en-US" dirty="0" smtClean="0"/>
              <a:t> </a:t>
            </a:r>
            <a:r>
              <a:rPr lang="fa-IR" dirty="0" smtClean="0"/>
              <a:t>رض</a:t>
            </a:r>
            <a:r>
              <a:rPr lang="en-US" dirty="0" smtClean="0"/>
              <a:t> </a:t>
            </a:r>
            <a:r>
              <a:rPr lang="fa-IR" dirty="0" smtClean="0"/>
              <a:t>كردم</a:t>
            </a:r>
            <a:r>
              <a:rPr lang="en-US" dirty="0" smtClean="0"/>
              <a:t> : </a:t>
            </a:r>
            <a:r>
              <a:rPr lang="fa-IR" dirty="0" smtClean="0"/>
              <a:t>نه</a:t>
            </a:r>
            <a:r>
              <a:rPr lang="en-US" dirty="0" smtClean="0"/>
              <a:t> </a:t>
            </a:r>
            <a:r>
              <a:rPr lang="fa-IR" dirty="0" smtClean="0"/>
              <a:t>،</a:t>
            </a:r>
            <a:r>
              <a:rPr lang="en-US" dirty="0" smtClean="0"/>
              <a:t> </a:t>
            </a:r>
            <a:r>
              <a:rPr lang="fa-IR" dirty="0" smtClean="0"/>
              <a:t>فرمود</a:t>
            </a:r>
            <a:r>
              <a:rPr lang="en-US" dirty="0" smtClean="0"/>
              <a:t>: </a:t>
            </a:r>
            <a:r>
              <a:rPr lang="fa-IR" dirty="0" smtClean="0"/>
              <a:t>آنها</a:t>
            </a:r>
            <a:r>
              <a:rPr lang="en-US" dirty="0" smtClean="0"/>
              <a:t> </a:t>
            </a:r>
            <a:r>
              <a:rPr lang="fa-IR" dirty="0" smtClean="0"/>
              <a:t>در</a:t>
            </a:r>
            <a:r>
              <a:rPr lang="en-US" dirty="0" smtClean="0"/>
              <a:t> </a:t>
            </a:r>
            <a:r>
              <a:rPr lang="fa-IR" dirty="0" smtClean="0"/>
              <a:t>نزد</a:t>
            </a:r>
            <a:r>
              <a:rPr lang="en-US" dirty="0" smtClean="0"/>
              <a:t> </a:t>
            </a:r>
            <a:r>
              <a:rPr lang="fa-IR" dirty="0" smtClean="0"/>
              <a:t>شما</a:t>
            </a:r>
            <a:r>
              <a:rPr lang="en-US" dirty="0" smtClean="0"/>
              <a:t> </a:t>
            </a:r>
            <a:r>
              <a:rPr lang="fa-IR" dirty="0" smtClean="0"/>
              <a:t>چگونه</a:t>
            </a:r>
            <a:r>
              <a:rPr lang="en-US" dirty="0" smtClean="0"/>
              <a:t> </a:t>
            </a:r>
            <a:r>
              <a:rPr lang="fa-IR" dirty="0" smtClean="0"/>
              <a:t>هستند؟</a:t>
            </a:r>
            <a:r>
              <a:rPr lang="en-US" dirty="0" smtClean="0"/>
              <a:t> </a:t>
            </a:r>
            <a:r>
              <a:rPr lang="fa-IR" dirty="0" smtClean="0"/>
              <a:t>عرض</a:t>
            </a:r>
            <a:r>
              <a:rPr lang="en-US" dirty="0" smtClean="0"/>
              <a:t> </a:t>
            </a:r>
            <a:r>
              <a:rPr lang="fa-IR" dirty="0" smtClean="0"/>
              <a:t>كردم</a:t>
            </a:r>
            <a:r>
              <a:rPr lang="en-US" dirty="0" smtClean="0"/>
              <a:t> : </a:t>
            </a:r>
            <a:r>
              <a:rPr lang="fa-IR" dirty="0" smtClean="0"/>
              <a:t>هر</a:t>
            </a:r>
            <a:r>
              <a:rPr lang="en-US" dirty="0" smtClean="0"/>
              <a:t> </a:t>
            </a:r>
            <a:r>
              <a:rPr lang="fa-IR" dirty="0" smtClean="0"/>
              <a:t>كه</a:t>
            </a:r>
            <a:r>
              <a:rPr lang="en-US" dirty="0" smtClean="0"/>
              <a:t> </a:t>
            </a:r>
            <a:r>
              <a:rPr lang="fa-IR" dirty="0" smtClean="0"/>
              <a:t>اين</a:t>
            </a:r>
            <a:r>
              <a:rPr lang="en-US" dirty="0" smtClean="0"/>
              <a:t> </a:t>
            </a:r>
            <a:r>
              <a:rPr lang="fa-IR" dirty="0" smtClean="0"/>
              <a:t>امر</a:t>
            </a:r>
            <a:r>
              <a:rPr lang="en-US" dirty="0" smtClean="0"/>
              <a:t> </a:t>
            </a:r>
            <a:r>
              <a:rPr lang="fa-IR" dirty="0" smtClean="0"/>
              <a:t>امامت</a:t>
            </a:r>
            <a:r>
              <a:rPr lang="en-US" dirty="0" smtClean="0"/>
              <a:t> </a:t>
            </a:r>
            <a:r>
              <a:rPr lang="fa-IR" dirty="0" smtClean="0"/>
              <a:t>را</a:t>
            </a:r>
            <a:r>
              <a:rPr lang="en-US" dirty="0" smtClean="0"/>
              <a:t> </a:t>
            </a:r>
            <a:r>
              <a:rPr lang="fa-IR" dirty="0" smtClean="0"/>
              <a:t>نشاسد</a:t>
            </a:r>
            <a:r>
              <a:rPr lang="en-US" dirty="0" smtClean="0"/>
              <a:t> </a:t>
            </a:r>
            <a:r>
              <a:rPr lang="fa-IR" dirty="0" smtClean="0"/>
              <a:t>كافر</a:t>
            </a:r>
            <a:r>
              <a:rPr lang="en-US" dirty="0" smtClean="0"/>
              <a:t> </a:t>
            </a:r>
            <a:r>
              <a:rPr lang="fa-IR" dirty="0" smtClean="0"/>
              <a:t>است</a:t>
            </a:r>
            <a:r>
              <a:rPr lang="en-US" dirty="0" smtClean="0"/>
              <a:t> .</a:t>
            </a:r>
            <a:endParaRPr lang="de-DE" dirty="0" smtClean="0"/>
          </a:p>
          <a:p>
            <a:pPr algn="r" rtl="1"/>
            <a:r>
              <a:rPr lang="fa-IR" dirty="0" smtClean="0"/>
              <a:t>ف رم ود: س بحان الله ؛ آيا اينان كه سر راهها(ى مكه و غيره آن ) و كنار آبها(ى چاه</a:t>
            </a:r>
            <a:r>
              <a:rPr lang="en-US" dirty="0" smtClean="0"/>
              <a:t> </a:t>
            </a:r>
            <a:r>
              <a:rPr lang="fa-IR" dirty="0" smtClean="0"/>
              <a:t>و</a:t>
            </a:r>
            <a:r>
              <a:rPr lang="en-US" dirty="0" smtClean="0"/>
              <a:t> </a:t>
            </a:r>
            <a:r>
              <a:rPr lang="fa-IR" dirty="0" smtClean="0"/>
              <a:t>غيره</a:t>
            </a:r>
            <a:r>
              <a:rPr lang="en-US" dirty="0" smtClean="0"/>
              <a:t> </a:t>
            </a:r>
            <a:r>
              <a:rPr lang="fa-IR" dirty="0" smtClean="0"/>
              <a:t>م</a:t>
            </a:r>
            <a:r>
              <a:rPr lang="en-US" dirty="0" smtClean="0"/>
              <a:t> </a:t>
            </a:r>
            <a:r>
              <a:rPr lang="fa-IR" dirty="0" smtClean="0"/>
              <a:t>ن</a:t>
            </a:r>
            <a:r>
              <a:rPr lang="en-US" dirty="0" smtClean="0"/>
              <a:t> </a:t>
            </a:r>
            <a:r>
              <a:rPr lang="fa-IR" dirty="0" smtClean="0"/>
              <a:t>زل</a:t>
            </a:r>
            <a:r>
              <a:rPr lang="en-US" dirty="0" smtClean="0"/>
              <a:t> </a:t>
            </a:r>
            <a:r>
              <a:rPr lang="fa-IR" dirty="0" smtClean="0"/>
              <a:t>ك</a:t>
            </a:r>
            <a:r>
              <a:rPr lang="en-US" dirty="0" smtClean="0"/>
              <a:t> </a:t>
            </a:r>
            <a:r>
              <a:rPr lang="fa-IR" dirty="0" smtClean="0"/>
              <a:t>رده</a:t>
            </a:r>
            <a:r>
              <a:rPr lang="en-US" dirty="0" smtClean="0"/>
              <a:t> </a:t>
            </a:r>
            <a:r>
              <a:rPr lang="fa-IR" dirty="0" smtClean="0"/>
              <a:t>اند</a:t>
            </a:r>
            <a:r>
              <a:rPr lang="en-US" dirty="0" smtClean="0"/>
              <a:t>) </a:t>
            </a:r>
            <a:r>
              <a:rPr lang="fa-IR" dirty="0" smtClean="0"/>
              <a:t>نديده</a:t>
            </a:r>
            <a:r>
              <a:rPr lang="en-US" dirty="0" smtClean="0"/>
              <a:t> </a:t>
            </a:r>
            <a:r>
              <a:rPr lang="fa-IR" dirty="0" smtClean="0"/>
              <a:t>اى</a:t>
            </a:r>
            <a:r>
              <a:rPr lang="en-US" dirty="0" smtClean="0"/>
              <a:t> </a:t>
            </a:r>
            <a:r>
              <a:rPr lang="fa-IR" dirty="0" smtClean="0"/>
              <a:t>؟</a:t>
            </a:r>
            <a:r>
              <a:rPr lang="en-US" dirty="0" smtClean="0"/>
              <a:t> </a:t>
            </a:r>
            <a:r>
              <a:rPr lang="fa-IR" dirty="0" smtClean="0"/>
              <a:t>عرض</a:t>
            </a:r>
            <a:r>
              <a:rPr lang="en-US" dirty="0" smtClean="0"/>
              <a:t>   </a:t>
            </a:r>
            <a:r>
              <a:rPr lang="fa-IR" dirty="0" smtClean="0"/>
              <a:t>كردم</a:t>
            </a:r>
            <a:r>
              <a:rPr lang="en-US" dirty="0" smtClean="0"/>
              <a:t> : </a:t>
            </a:r>
            <a:r>
              <a:rPr lang="fa-IR" dirty="0" smtClean="0"/>
              <a:t>چرا،</a:t>
            </a:r>
            <a:r>
              <a:rPr lang="en-US" dirty="0" smtClean="0"/>
              <a:t> </a:t>
            </a:r>
            <a:r>
              <a:rPr lang="fa-IR" dirty="0" smtClean="0"/>
              <a:t>فرمود</a:t>
            </a:r>
            <a:r>
              <a:rPr lang="en-US" dirty="0" smtClean="0"/>
              <a:t>: </a:t>
            </a:r>
            <a:r>
              <a:rPr lang="fa-IR" dirty="0" smtClean="0"/>
              <a:t>آيا</a:t>
            </a:r>
            <a:r>
              <a:rPr lang="en-US" dirty="0" smtClean="0"/>
              <a:t> </a:t>
            </a:r>
            <a:r>
              <a:rPr lang="fa-IR" dirty="0" smtClean="0"/>
              <a:t>نيستكه</a:t>
            </a:r>
            <a:r>
              <a:rPr lang="en-US" dirty="0" smtClean="0"/>
              <a:t> </a:t>
            </a:r>
            <a:r>
              <a:rPr lang="fa-IR" dirty="0" smtClean="0"/>
              <a:t>اينها</a:t>
            </a:r>
            <a:r>
              <a:rPr lang="en-US" dirty="0" smtClean="0"/>
              <a:t> </a:t>
            </a:r>
            <a:r>
              <a:rPr lang="fa-IR" dirty="0" smtClean="0"/>
              <a:t>نماز</a:t>
            </a:r>
            <a:r>
              <a:rPr lang="en-US" dirty="0" smtClean="0"/>
              <a:t> </a:t>
            </a:r>
            <a:r>
              <a:rPr lang="fa-IR" dirty="0" smtClean="0"/>
              <a:t>مى</a:t>
            </a:r>
            <a:r>
              <a:rPr lang="en-US" dirty="0" smtClean="0"/>
              <a:t> </a:t>
            </a:r>
            <a:r>
              <a:rPr lang="fa-IR" dirty="0" smtClean="0"/>
              <a:t>خوانند</a:t>
            </a:r>
            <a:r>
              <a:rPr lang="en-US" dirty="0" smtClean="0"/>
              <a:t> </a:t>
            </a:r>
            <a:r>
              <a:rPr lang="fa-IR" dirty="0" smtClean="0"/>
              <a:t>و</a:t>
            </a:r>
            <a:r>
              <a:rPr lang="en-US" dirty="0" smtClean="0"/>
              <a:t> </a:t>
            </a:r>
            <a:r>
              <a:rPr lang="fa-IR" dirty="0" smtClean="0"/>
              <a:t>روزه</a:t>
            </a:r>
            <a:r>
              <a:rPr lang="en-US" dirty="0" smtClean="0"/>
              <a:t> </a:t>
            </a:r>
            <a:r>
              <a:rPr lang="fa-IR" dirty="0" smtClean="0"/>
              <a:t>ميگيرند</a:t>
            </a:r>
            <a:r>
              <a:rPr lang="en-US" dirty="0" smtClean="0"/>
              <a:t> </a:t>
            </a:r>
            <a:r>
              <a:rPr lang="fa-IR" dirty="0" smtClean="0"/>
              <a:t>و</a:t>
            </a:r>
            <a:r>
              <a:rPr lang="en-US" dirty="0" smtClean="0"/>
              <a:t> </a:t>
            </a:r>
            <a:r>
              <a:rPr lang="fa-IR" dirty="0" smtClean="0"/>
              <a:t>حج</a:t>
            </a:r>
            <a:r>
              <a:rPr lang="en-US" dirty="0" smtClean="0"/>
              <a:t> </a:t>
            </a:r>
            <a:r>
              <a:rPr lang="fa-IR" dirty="0" smtClean="0"/>
              <a:t>ميكنند؟</a:t>
            </a:r>
            <a:r>
              <a:rPr lang="en-US" dirty="0" smtClean="0"/>
              <a:t> </a:t>
            </a:r>
            <a:r>
              <a:rPr lang="fa-IR" dirty="0" smtClean="0"/>
              <a:t>آيا</a:t>
            </a:r>
            <a:r>
              <a:rPr lang="en-US" dirty="0" smtClean="0"/>
              <a:t> </a:t>
            </a:r>
            <a:r>
              <a:rPr lang="fa-IR" dirty="0" smtClean="0"/>
              <a:t>اينستكه</a:t>
            </a:r>
            <a:r>
              <a:rPr lang="en-US" dirty="0" smtClean="0"/>
              <a:t> </a:t>
            </a:r>
            <a:r>
              <a:rPr lang="fa-IR" dirty="0" smtClean="0"/>
              <a:t>گواهى</a:t>
            </a:r>
            <a:r>
              <a:rPr lang="en-US" dirty="0" smtClean="0"/>
              <a:t> </a:t>
            </a:r>
            <a:r>
              <a:rPr lang="fa-IR" dirty="0" smtClean="0"/>
              <a:t>دهند</a:t>
            </a:r>
            <a:r>
              <a:rPr lang="en-US" dirty="0" smtClean="0"/>
              <a:t> </a:t>
            </a:r>
            <a:r>
              <a:rPr lang="fa-IR" dirty="0" smtClean="0"/>
              <a:t>كه</a:t>
            </a:r>
            <a:r>
              <a:rPr lang="en-US" dirty="0" smtClean="0"/>
              <a:t> </a:t>
            </a:r>
            <a:r>
              <a:rPr lang="fa-IR" dirty="0" smtClean="0"/>
              <a:t>معبودى</a:t>
            </a:r>
            <a:r>
              <a:rPr lang="en-US" dirty="0" smtClean="0"/>
              <a:t> </a:t>
            </a:r>
            <a:r>
              <a:rPr lang="fa-IR" dirty="0" smtClean="0"/>
              <a:t>جز</a:t>
            </a:r>
            <a:r>
              <a:rPr lang="en-US" dirty="0" smtClean="0"/>
              <a:t> </a:t>
            </a:r>
            <a:r>
              <a:rPr lang="fa-IR" dirty="0" smtClean="0"/>
              <a:t>خداى</a:t>
            </a:r>
            <a:r>
              <a:rPr lang="en-US" dirty="0" smtClean="0"/>
              <a:t> </a:t>
            </a:r>
            <a:r>
              <a:rPr lang="fa-IR" dirty="0" smtClean="0"/>
              <a:t>يگانه</a:t>
            </a:r>
            <a:r>
              <a:rPr lang="en-US" dirty="0" smtClean="0"/>
              <a:t> </a:t>
            </a:r>
            <a:r>
              <a:rPr lang="fa-IR" dirty="0" smtClean="0"/>
              <a:t>نيست</a:t>
            </a:r>
            <a:r>
              <a:rPr lang="en-US" dirty="0" smtClean="0"/>
              <a:t> </a:t>
            </a:r>
            <a:r>
              <a:rPr lang="fa-IR" dirty="0" smtClean="0"/>
              <a:t>و</a:t>
            </a:r>
            <a:r>
              <a:rPr lang="en-US" dirty="0" smtClean="0"/>
              <a:t> </a:t>
            </a:r>
            <a:r>
              <a:rPr lang="fa-IR" dirty="0" smtClean="0"/>
              <a:t>محمد</a:t>
            </a:r>
            <a:r>
              <a:rPr lang="en-US" dirty="0" smtClean="0"/>
              <a:t> (</a:t>
            </a:r>
            <a:r>
              <a:rPr lang="fa-IR" dirty="0" smtClean="0"/>
              <a:t>ص</a:t>
            </a:r>
            <a:r>
              <a:rPr lang="en-US" dirty="0" smtClean="0"/>
              <a:t> ) </a:t>
            </a:r>
            <a:r>
              <a:rPr lang="fa-IR" dirty="0" smtClean="0"/>
              <a:t>رسولخدا</a:t>
            </a:r>
            <a:r>
              <a:rPr lang="en-US" dirty="0" smtClean="0"/>
              <a:t> </a:t>
            </a:r>
            <a:r>
              <a:rPr lang="fa-IR" dirty="0" smtClean="0"/>
              <a:t>است</a:t>
            </a:r>
            <a:r>
              <a:rPr lang="en-US" dirty="0" smtClean="0"/>
              <a:t> </a:t>
            </a:r>
            <a:r>
              <a:rPr lang="fa-IR" dirty="0" smtClean="0"/>
              <a:t>،</a:t>
            </a:r>
            <a:endParaRPr lang="de-DE" dirty="0" smtClean="0"/>
          </a:p>
          <a:p>
            <a:pPr algn="r" rtl="1"/>
            <a:r>
              <a:rPr lang="fa-IR" dirty="0" smtClean="0"/>
              <a:t>عرض كردم : چرا، فرمود: آنچه شما بر آنيد (از اءمر امامت ) ميدانند؟ عرض كردم : نه ، فرمود:آنها در نزد شما چگونه هستند؟ عرض كردم : هر كه اين امر امامت را نشناسد كافر است .</a:t>
            </a:r>
          </a:p>
          <a:p>
            <a:pPr algn="r" rtl="1"/>
            <a:r>
              <a:rPr lang="fa-IR" dirty="0" smtClean="0"/>
              <a:t>فرمود سبحان الله : آيا تو خانه كعبه و طواف كنندگان آن اهل يمن و آويختن آنها را بپرده كعبه نديده اى ؟ عرض كرد: چرا، فرمود: آيا گواهى ندهند كه معبودى جز خداى يگانه نيست و محمد (ص ) رسولخدا است و (آيا) نماز نخوانند و روزه نگيرند و حج نكنند؟ عرض كرد: چرا، فرمود: آيا آنچه شما بر آيند (از امر امامت ) ميدانند؟ ع رض كردم : نه ، فرمود: درباره آنها چه گوئيد؟ عرض كردم : هر كه نشناسد (امر امامت را) او كافر است .</a:t>
            </a:r>
          </a:p>
          <a:p>
            <a:pPr algn="r" rtl="1"/>
            <a:r>
              <a:rPr lang="fa-IR" dirty="0" smtClean="0"/>
              <a:t>فرمود: سبحان الله : اين گفتار خوارج است ، سپس فرمود، اگر بخواهيد آگاهتان كنم ؟ من عرض كردم : نه ، پس فرمود: همانا براى شما بد است كه چيزى را تا از ما نشنيده اى بگوئيد: من فهميدم كه حضرت ما را بگفتار محمد بن مسلم وا ميدارد.</a:t>
            </a:r>
          </a:p>
          <a:p>
            <a:pPr lvl="0" algn="r" rtl="1">
              <a:spcBef>
                <a:spcPts val="0"/>
              </a:spcBef>
              <a:buNone/>
            </a:pPr>
            <a:endParaRPr dirty="0"/>
          </a:p>
        </p:txBody>
      </p:sp>
      <p:sp>
        <p:nvSpPr>
          <p:cNvPr id="225" name="Shape 22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817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lgn="just" rtl="1">
              <a:lnSpc>
                <a:spcPct val="115000"/>
              </a:lnSpc>
              <a:spcBef>
                <a:spcPts val="0"/>
              </a:spcBef>
              <a:buNone/>
            </a:pPr>
            <a:r>
              <a:rPr lang="fa-IR" dirty="0">
                <a:latin typeface="Traditional Arabic"/>
                <a:ea typeface="Traditional Arabic"/>
                <a:cs typeface="Traditional Arabic"/>
                <a:sym typeface="Traditional Arabic"/>
              </a:rPr>
              <a:t>فرمود: سبحان الله ؛ آيا اينان كه سر راههاى (ى مكه و غير آن ) و كنار آبها(ى چاه و غيره </a:t>
            </a:r>
            <a:r>
              <a:rPr lang="fa-IR" dirty="0" smtClean="0">
                <a:latin typeface="Traditional Arabic"/>
                <a:ea typeface="Traditional Arabic"/>
                <a:cs typeface="Traditional Arabic"/>
                <a:sym typeface="Traditional Arabic"/>
              </a:rPr>
              <a:t>منزل كرده اند</a:t>
            </a:r>
            <a:r>
              <a:rPr lang="fa-IR" dirty="0">
                <a:latin typeface="Traditional Arabic"/>
                <a:ea typeface="Traditional Arabic"/>
                <a:cs typeface="Traditional Arabic"/>
                <a:sym typeface="Traditional Arabic"/>
              </a:rPr>
              <a:t>) نديده اى ؟ عرض كردم : چرا، فرمود: آيا نيستكه اينها نماز مى خوانند و روزه </a:t>
            </a:r>
            <a:r>
              <a:rPr lang="fa-IR" dirty="0" smtClean="0">
                <a:latin typeface="Traditional Arabic"/>
                <a:ea typeface="Traditional Arabic"/>
                <a:cs typeface="Traditional Arabic"/>
                <a:sym typeface="Traditional Arabic"/>
              </a:rPr>
              <a:t>ميگيرند </a:t>
            </a:r>
            <a:r>
              <a:rPr lang="fa-IR" dirty="0">
                <a:latin typeface="Traditional Arabic"/>
                <a:ea typeface="Traditional Arabic"/>
                <a:cs typeface="Traditional Arabic"/>
                <a:sym typeface="Traditional Arabic"/>
              </a:rPr>
              <a:t>و حج ميكنند؟ آيا نيستكه گواهى دهند كه معبودى جز خداى يگانه نيست و محمد (ص ) رسولخدا است ؟ عرضكردم : چرا، فرمود: آنچه شما برآنيد (از اءمرا است ) ميدانند؟ </a:t>
            </a:r>
            <a:r>
              <a:rPr lang="fa-IR" dirty="0" smtClean="0">
                <a:latin typeface="Traditional Arabic"/>
                <a:ea typeface="Traditional Arabic"/>
                <a:cs typeface="Traditional Arabic"/>
                <a:sym typeface="Traditional Arabic"/>
              </a:rPr>
              <a:t>ع رض كردم </a:t>
            </a:r>
            <a:r>
              <a:rPr lang="fa-IR" dirty="0">
                <a:latin typeface="Traditional Arabic"/>
                <a:ea typeface="Traditional Arabic"/>
                <a:cs typeface="Traditional Arabic"/>
                <a:sym typeface="Traditional Arabic"/>
              </a:rPr>
              <a:t>: نه ، فرمود: آنها در نزد شما چگونه هستند؟ عرض كردم : هر كه اين امر امامت را نشاسد كافر است .</a:t>
            </a:r>
          </a:p>
          <a:p>
            <a:pPr lvl="0" algn="just" rtl="1">
              <a:lnSpc>
                <a:spcPct val="115000"/>
              </a:lnSpc>
              <a:spcBef>
                <a:spcPts val="0"/>
              </a:spcBef>
              <a:buNone/>
            </a:pPr>
            <a:r>
              <a:rPr lang="fa-IR" dirty="0" smtClean="0">
                <a:latin typeface="Traditional Arabic"/>
                <a:ea typeface="Traditional Arabic"/>
                <a:cs typeface="Traditional Arabic"/>
                <a:sym typeface="Traditional Arabic"/>
              </a:rPr>
              <a:t>ف رم ود</a:t>
            </a:r>
            <a:r>
              <a:rPr lang="fa-IR" dirty="0">
                <a:latin typeface="Traditional Arabic"/>
                <a:ea typeface="Traditional Arabic"/>
                <a:cs typeface="Traditional Arabic"/>
                <a:sym typeface="Traditional Arabic"/>
              </a:rPr>
              <a:t>: </a:t>
            </a:r>
            <a:r>
              <a:rPr lang="fa-IR" dirty="0" smtClean="0">
                <a:latin typeface="Traditional Arabic"/>
                <a:ea typeface="Traditional Arabic"/>
                <a:cs typeface="Traditional Arabic"/>
                <a:sym typeface="Traditional Arabic"/>
              </a:rPr>
              <a:t>س بحان </a:t>
            </a:r>
            <a:r>
              <a:rPr lang="fa-IR" dirty="0">
                <a:latin typeface="Traditional Arabic"/>
                <a:ea typeface="Traditional Arabic"/>
                <a:cs typeface="Traditional Arabic"/>
                <a:sym typeface="Traditional Arabic"/>
              </a:rPr>
              <a:t>الله ؛ آيا اينان كه سر راهها(ى مكه و غيره آن ) و كنار آبها(ى چاه و غيره </a:t>
            </a:r>
            <a:r>
              <a:rPr lang="fa-IR" dirty="0" smtClean="0">
                <a:latin typeface="Traditional Arabic"/>
                <a:ea typeface="Traditional Arabic"/>
                <a:cs typeface="Traditional Arabic"/>
                <a:sym typeface="Traditional Arabic"/>
              </a:rPr>
              <a:t>م ن زل ك رده </a:t>
            </a:r>
            <a:r>
              <a:rPr lang="fa-IR" dirty="0">
                <a:latin typeface="Traditional Arabic"/>
                <a:ea typeface="Traditional Arabic"/>
                <a:cs typeface="Traditional Arabic"/>
                <a:sym typeface="Traditional Arabic"/>
              </a:rPr>
              <a:t>اند) نديده اى ؟ عرض </a:t>
            </a:r>
            <a:r>
              <a:rPr lang="fa-IR" dirty="0" smtClean="0">
                <a:latin typeface="Traditional Arabic"/>
                <a:ea typeface="Traditional Arabic"/>
                <a:cs typeface="Traditional Arabic"/>
                <a:sym typeface="Traditional Arabic"/>
              </a:rPr>
              <a:t>  </a:t>
            </a:r>
            <a:r>
              <a:rPr lang="fa-IR" dirty="0">
                <a:latin typeface="Traditional Arabic"/>
                <a:ea typeface="Traditional Arabic"/>
                <a:cs typeface="Traditional Arabic"/>
                <a:sym typeface="Traditional Arabic"/>
              </a:rPr>
              <a:t>كردم : چرا، فرمود: آيا نيستكه اينها نماز مى خوانند و روزه ميگيرند و حج ميكنند؟ آيا اينستكه گواهى دهند كه معبودى جز خداى يگانه نيست و محمد (ص ) رسولخدا است ،</a:t>
            </a:r>
          </a:p>
          <a:p>
            <a:pPr lvl="0" algn="just" rtl="1">
              <a:lnSpc>
                <a:spcPct val="115000"/>
              </a:lnSpc>
              <a:spcBef>
                <a:spcPts val="0"/>
              </a:spcBef>
              <a:buNone/>
            </a:pPr>
            <a:r>
              <a:rPr lang="fa-IR" dirty="0" smtClean="0">
                <a:latin typeface="Traditional Arabic"/>
                <a:ea typeface="Traditional Arabic"/>
                <a:cs typeface="Traditional Arabic"/>
                <a:sym typeface="Traditional Arabic"/>
              </a:rPr>
              <a:t>ع رض ك ردم </a:t>
            </a:r>
            <a:r>
              <a:rPr lang="fa-IR" dirty="0">
                <a:latin typeface="Traditional Arabic"/>
                <a:ea typeface="Traditional Arabic"/>
                <a:cs typeface="Traditional Arabic"/>
                <a:sym typeface="Traditional Arabic"/>
              </a:rPr>
              <a:t>: </a:t>
            </a:r>
            <a:r>
              <a:rPr lang="fa-IR" dirty="0" smtClean="0">
                <a:latin typeface="Traditional Arabic"/>
                <a:ea typeface="Traditional Arabic"/>
                <a:cs typeface="Traditional Arabic"/>
                <a:sym typeface="Traditional Arabic"/>
              </a:rPr>
              <a:t>چ را</a:t>
            </a:r>
            <a:r>
              <a:rPr lang="fa-IR" dirty="0">
                <a:latin typeface="Traditional Arabic"/>
                <a:ea typeface="Traditional Arabic"/>
                <a:cs typeface="Traditional Arabic"/>
                <a:sym typeface="Traditional Arabic"/>
              </a:rPr>
              <a:t>، </a:t>
            </a:r>
            <a:r>
              <a:rPr lang="fa-IR" dirty="0" smtClean="0">
                <a:latin typeface="Traditional Arabic"/>
                <a:ea typeface="Traditional Arabic"/>
                <a:cs typeface="Traditional Arabic"/>
                <a:sym typeface="Traditional Arabic"/>
              </a:rPr>
              <a:t>ف رم ود</a:t>
            </a:r>
            <a:r>
              <a:rPr lang="fa-IR" dirty="0">
                <a:latin typeface="Traditional Arabic"/>
                <a:ea typeface="Traditional Arabic"/>
                <a:cs typeface="Traditional Arabic"/>
                <a:sym typeface="Traditional Arabic"/>
              </a:rPr>
              <a:t>: آنچه شما بر آنيد (از اءمر امامت ) ميدانند؟ عرض كردم : نه ، </a:t>
            </a:r>
            <a:r>
              <a:rPr lang="fa-IR" dirty="0" smtClean="0">
                <a:latin typeface="Traditional Arabic"/>
                <a:ea typeface="Traditional Arabic"/>
                <a:cs typeface="Traditional Arabic"/>
                <a:sym typeface="Traditional Arabic"/>
              </a:rPr>
              <a:t>ف رم ود</a:t>
            </a:r>
            <a:r>
              <a:rPr lang="fa-IR" dirty="0">
                <a:latin typeface="Traditional Arabic"/>
                <a:ea typeface="Traditional Arabic"/>
                <a:cs typeface="Traditional Arabic"/>
                <a:sym typeface="Traditional Arabic"/>
              </a:rPr>
              <a:t>: آنها در نزد شما چگونه هستند؟ عرض كردم : هر كه اين امر امامت را نشناسد كافر است .</a:t>
            </a:r>
          </a:p>
          <a:p>
            <a:pPr lvl="0" algn="just" rtl="1">
              <a:lnSpc>
                <a:spcPct val="115000"/>
              </a:lnSpc>
              <a:spcBef>
                <a:spcPts val="0"/>
              </a:spcBef>
              <a:buNone/>
            </a:pPr>
            <a:r>
              <a:rPr lang="fa-IR" dirty="0" smtClean="0">
                <a:latin typeface="Traditional Arabic"/>
                <a:ea typeface="Traditional Arabic"/>
                <a:cs typeface="Traditional Arabic"/>
                <a:sym typeface="Traditional Arabic"/>
              </a:rPr>
              <a:t>ف رم ود س ب ح ان </a:t>
            </a:r>
            <a:r>
              <a:rPr lang="fa-IR" dirty="0">
                <a:latin typeface="Traditional Arabic"/>
                <a:ea typeface="Traditional Arabic"/>
                <a:cs typeface="Traditional Arabic"/>
                <a:sym typeface="Traditional Arabic"/>
              </a:rPr>
              <a:t>الله : </a:t>
            </a:r>
            <a:r>
              <a:rPr lang="fa-IR" dirty="0" smtClean="0">
                <a:latin typeface="Traditional Arabic"/>
                <a:ea typeface="Traditional Arabic"/>
                <a:cs typeface="Traditional Arabic"/>
                <a:sym typeface="Traditional Arabic"/>
              </a:rPr>
              <a:t>آي ا ت و خ ان ه ك ع ب ه </a:t>
            </a:r>
            <a:r>
              <a:rPr lang="fa-IR" dirty="0">
                <a:latin typeface="Traditional Arabic"/>
                <a:ea typeface="Traditional Arabic"/>
                <a:cs typeface="Traditional Arabic"/>
                <a:sym typeface="Traditional Arabic"/>
              </a:rPr>
              <a:t>و </a:t>
            </a:r>
            <a:r>
              <a:rPr lang="fa-IR" dirty="0" smtClean="0">
                <a:latin typeface="Traditional Arabic"/>
                <a:ea typeface="Traditional Arabic"/>
                <a:cs typeface="Traditional Arabic"/>
                <a:sym typeface="Traditional Arabic"/>
              </a:rPr>
              <a:t>ط واف ك ن ن دگ ان </a:t>
            </a:r>
            <a:r>
              <a:rPr lang="fa-IR" dirty="0">
                <a:latin typeface="Traditional Arabic"/>
                <a:ea typeface="Traditional Arabic"/>
                <a:cs typeface="Traditional Arabic"/>
                <a:sym typeface="Traditional Arabic"/>
              </a:rPr>
              <a:t>آن </a:t>
            </a:r>
            <a:r>
              <a:rPr lang="fa-IR" dirty="0" smtClean="0">
                <a:latin typeface="Traditional Arabic"/>
                <a:ea typeface="Traditional Arabic"/>
                <a:cs typeface="Traditional Arabic"/>
                <a:sym typeface="Traditional Arabic"/>
              </a:rPr>
              <a:t>اه ل </a:t>
            </a:r>
            <a:r>
              <a:rPr lang="fa-IR" dirty="0">
                <a:latin typeface="Traditional Arabic"/>
                <a:ea typeface="Traditional Arabic"/>
                <a:cs typeface="Traditional Arabic"/>
                <a:sym typeface="Traditional Arabic"/>
              </a:rPr>
              <a:t>يمن و آويختن آنها را بپرده كعبه نديده اى ؟ عرض كرد: چرا، فرمود: آيا گواهى ندهند </a:t>
            </a:r>
            <a:r>
              <a:rPr lang="fa-IR" dirty="0" smtClean="0">
                <a:latin typeface="Traditional Arabic"/>
                <a:ea typeface="Traditional Arabic"/>
                <a:cs typeface="Traditional Arabic"/>
                <a:sym typeface="Traditional Arabic"/>
              </a:rPr>
              <a:t>كه </a:t>
            </a:r>
            <a:r>
              <a:rPr lang="fa-IR" dirty="0">
                <a:latin typeface="Traditional Arabic"/>
                <a:ea typeface="Traditional Arabic"/>
                <a:cs typeface="Traditional Arabic"/>
                <a:sym typeface="Traditional Arabic"/>
              </a:rPr>
              <a:t>معبودى جز خداى يگانه نيست و محمد (ص ) رسولخدا است و (آيا) نماز نخوانند و روزه نگيرند و حج نكنند؟ عرض كرد: چرا، فرمود: آيا آنچه شما بر آيند (از امر امامت ) ميدانند؟ </a:t>
            </a:r>
            <a:r>
              <a:rPr lang="fa-IR" dirty="0" smtClean="0">
                <a:latin typeface="Traditional Arabic"/>
                <a:ea typeface="Traditional Arabic"/>
                <a:cs typeface="Traditional Arabic"/>
                <a:sym typeface="Traditional Arabic"/>
              </a:rPr>
              <a:t>عرض </a:t>
            </a:r>
            <a:r>
              <a:rPr lang="fa-IR" dirty="0">
                <a:latin typeface="Traditional Arabic"/>
                <a:ea typeface="Traditional Arabic"/>
                <a:cs typeface="Traditional Arabic"/>
                <a:sym typeface="Traditional Arabic"/>
              </a:rPr>
              <a:t>كردم : نه ، فرمود: درباره آنها چه گوئيد؟ عرض كردم : هر كه نشناسد (امر امامت را) او كافر است .</a:t>
            </a:r>
          </a:p>
          <a:p>
            <a:pPr lvl="0" algn="just" rtl="1">
              <a:lnSpc>
                <a:spcPct val="115000"/>
              </a:lnSpc>
              <a:spcBef>
                <a:spcPts val="0"/>
              </a:spcBef>
              <a:buNone/>
            </a:pPr>
            <a:r>
              <a:rPr lang="fa-IR" dirty="0">
                <a:latin typeface="Traditional Arabic"/>
                <a:ea typeface="Traditional Arabic"/>
                <a:cs typeface="Traditional Arabic"/>
                <a:sym typeface="Traditional Arabic"/>
              </a:rPr>
              <a:t>فرمود: سبحان الله : اين گفتار خوارج است ، سپس فرمود، اگر بخواهيد آگاهتان كنم ؟ </a:t>
            </a:r>
            <a:r>
              <a:rPr lang="fa-IR">
                <a:latin typeface="Traditional Arabic"/>
                <a:ea typeface="Traditional Arabic"/>
                <a:cs typeface="Traditional Arabic"/>
                <a:sym typeface="Traditional Arabic"/>
              </a:rPr>
              <a:t>من </a:t>
            </a:r>
            <a:r>
              <a:rPr lang="fa-IR" smtClean="0">
                <a:latin typeface="Traditional Arabic"/>
                <a:ea typeface="Traditional Arabic"/>
                <a:cs typeface="Traditional Arabic"/>
                <a:sym typeface="Traditional Arabic"/>
              </a:rPr>
              <a:t>عرض كردم </a:t>
            </a:r>
            <a:r>
              <a:rPr lang="fa-IR">
                <a:latin typeface="Traditional Arabic"/>
                <a:ea typeface="Traditional Arabic"/>
                <a:cs typeface="Traditional Arabic"/>
                <a:sym typeface="Traditional Arabic"/>
              </a:rPr>
              <a:t>: </a:t>
            </a:r>
            <a:r>
              <a:rPr lang="fa-IR" smtClean="0">
                <a:latin typeface="Traditional Arabic"/>
                <a:ea typeface="Traditional Arabic"/>
                <a:cs typeface="Traditional Arabic"/>
                <a:sym typeface="Traditional Arabic"/>
              </a:rPr>
              <a:t>نه </a:t>
            </a:r>
            <a:r>
              <a:rPr lang="fa-IR">
                <a:latin typeface="Traditional Arabic"/>
                <a:ea typeface="Traditional Arabic"/>
                <a:cs typeface="Traditional Arabic"/>
                <a:sym typeface="Traditional Arabic"/>
              </a:rPr>
              <a:t>، </a:t>
            </a:r>
            <a:r>
              <a:rPr lang="fa-IR" smtClean="0">
                <a:latin typeface="Traditional Arabic"/>
                <a:ea typeface="Traditional Arabic"/>
                <a:cs typeface="Traditional Arabic"/>
                <a:sym typeface="Traditional Arabic"/>
              </a:rPr>
              <a:t>پس فرمود</a:t>
            </a:r>
            <a:r>
              <a:rPr lang="fa-IR" dirty="0">
                <a:latin typeface="Traditional Arabic"/>
                <a:ea typeface="Traditional Arabic"/>
                <a:cs typeface="Traditional Arabic"/>
                <a:sym typeface="Traditional Arabic"/>
              </a:rPr>
              <a:t>: همانا براى شما بد است كه چيزى را تا از ما نشنيده اى بگوئيد: من فهميدم كه حضرت ما را بگفتار محمد بن مسلم وا ميدارد.</a:t>
            </a:r>
          </a:p>
          <a:p>
            <a:pPr lvl="0" rtl="1">
              <a:spcBef>
                <a:spcPts val="0"/>
              </a:spcBef>
              <a:buNone/>
            </a:pPr>
            <a:endParaRPr dirty="0"/>
          </a:p>
        </p:txBody>
      </p:sp>
      <p:sp>
        <p:nvSpPr>
          <p:cNvPr id="232" name="Shape 23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2516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a:t>افراد انقلابی</a:t>
            </a:r>
          </a:p>
          <a:p>
            <a:pPr lvl="0" algn="r" rtl="1">
              <a:spcBef>
                <a:spcPts val="0"/>
              </a:spcBef>
              <a:buNone/>
            </a:pPr>
            <a:r>
              <a:rPr lang="fa-IR" dirty="0"/>
              <a:t>کشورهای دیگر</a:t>
            </a:r>
          </a:p>
          <a:p>
            <a:pPr lvl="0" algn="r" rtl="1">
              <a:spcBef>
                <a:spcPts val="0"/>
              </a:spcBef>
              <a:buNone/>
            </a:pPr>
            <a:r>
              <a:rPr lang="fa-IR" dirty="0"/>
              <a:t>کم مذهبی ها</a:t>
            </a:r>
          </a:p>
          <a:p>
            <a:pPr lvl="0" algn="r" rtl="1">
              <a:spcBef>
                <a:spcPts val="0"/>
              </a:spcBef>
              <a:buNone/>
            </a:pPr>
            <a:r>
              <a:rPr lang="fa-IR" dirty="0"/>
              <a:t>عارف مسلکان و یا فلسفه مسلک</a:t>
            </a:r>
          </a:p>
          <a:p>
            <a:pPr lvl="0" algn="r" rtl="1">
              <a:spcBef>
                <a:spcPts val="0"/>
              </a:spcBef>
              <a:buNone/>
            </a:pPr>
            <a:r>
              <a:rPr lang="fa-IR" dirty="0"/>
              <a:t>تندروهای دینی خیلی مخالف سنی</a:t>
            </a:r>
          </a:p>
          <a:p>
            <a:pPr lvl="0" algn="r" rtl="1">
              <a:spcBef>
                <a:spcPts val="0"/>
              </a:spcBef>
              <a:buNone/>
            </a:pPr>
            <a:r>
              <a:rPr lang="fa-IR" dirty="0"/>
              <a:t>خیلی موافق سنی</a:t>
            </a:r>
          </a:p>
          <a:p>
            <a:pPr lvl="0" algn="r" rtl="1">
              <a:spcBef>
                <a:spcPts val="0"/>
              </a:spcBef>
              <a:buNone/>
            </a:pPr>
            <a:r>
              <a:rPr lang="fa-IR" dirty="0"/>
              <a:t>روشن فکران</a:t>
            </a:r>
          </a:p>
          <a:p>
            <a:pPr lvl="0" algn="r" rtl="1">
              <a:spcBef>
                <a:spcPts val="0"/>
              </a:spcBef>
              <a:buNone/>
            </a:pPr>
            <a:r>
              <a:rPr lang="fa-IR" dirty="0"/>
              <a:t>مسیحیان</a:t>
            </a:r>
          </a:p>
          <a:p>
            <a:pPr lvl="0" algn="r" rtl="1">
              <a:spcBef>
                <a:spcPts val="0"/>
              </a:spcBef>
              <a:buNone/>
            </a:pPr>
            <a:endParaRPr dirty="0"/>
          </a:p>
        </p:txBody>
      </p:sp>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4538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a:t>افراد انقلابی</a:t>
            </a:r>
          </a:p>
          <a:p>
            <a:pPr lvl="0" algn="r" rtl="1">
              <a:spcBef>
                <a:spcPts val="0"/>
              </a:spcBef>
              <a:buNone/>
            </a:pPr>
            <a:r>
              <a:rPr lang="fa-IR" dirty="0"/>
              <a:t>کشورهای دیگر</a:t>
            </a:r>
          </a:p>
          <a:p>
            <a:pPr lvl="0" algn="r" rtl="1">
              <a:spcBef>
                <a:spcPts val="0"/>
              </a:spcBef>
              <a:buNone/>
            </a:pPr>
            <a:r>
              <a:rPr lang="fa-IR" dirty="0"/>
              <a:t>کم مذهبی ها</a:t>
            </a:r>
          </a:p>
          <a:p>
            <a:pPr lvl="0" algn="r" rtl="1">
              <a:spcBef>
                <a:spcPts val="0"/>
              </a:spcBef>
              <a:buNone/>
            </a:pPr>
            <a:r>
              <a:rPr lang="fa-IR" dirty="0"/>
              <a:t>عارف مسلکان و یا فلسفه مسلک</a:t>
            </a:r>
          </a:p>
          <a:p>
            <a:pPr lvl="0" algn="r" rtl="1">
              <a:spcBef>
                <a:spcPts val="0"/>
              </a:spcBef>
              <a:buNone/>
            </a:pPr>
            <a:r>
              <a:rPr lang="fa-IR" dirty="0"/>
              <a:t>تندروهای دینی خیلی مخالف سنی</a:t>
            </a:r>
          </a:p>
          <a:p>
            <a:pPr lvl="0" algn="r" rtl="1">
              <a:spcBef>
                <a:spcPts val="0"/>
              </a:spcBef>
              <a:buNone/>
            </a:pPr>
            <a:r>
              <a:rPr lang="fa-IR" dirty="0"/>
              <a:t>خیلی موافق سنی</a:t>
            </a:r>
          </a:p>
          <a:p>
            <a:pPr lvl="0" algn="r" rtl="1">
              <a:spcBef>
                <a:spcPts val="0"/>
              </a:spcBef>
              <a:buNone/>
            </a:pPr>
            <a:r>
              <a:rPr lang="fa-IR" dirty="0"/>
              <a:t>روشن فکران</a:t>
            </a:r>
          </a:p>
          <a:p>
            <a:pPr lvl="0" algn="r" rtl="1">
              <a:spcBef>
                <a:spcPts val="0"/>
              </a:spcBef>
              <a:buNone/>
            </a:pPr>
            <a:r>
              <a:rPr lang="fa-IR" dirty="0"/>
              <a:t>مسیحیان</a:t>
            </a:r>
          </a:p>
          <a:p>
            <a:pPr lvl="0" algn="r" rtl="1">
              <a:spcBef>
                <a:spcPts val="0"/>
              </a:spcBef>
              <a:buNone/>
            </a:pPr>
            <a:endParaRPr dirty="0"/>
          </a:p>
        </p:txBody>
      </p:sp>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4921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smtClean="0"/>
              <a:t>کتاب ملل و نحل (نوشته آقای</a:t>
            </a:r>
            <a:r>
              <a:rPr lang="fa-IR" baseline="0" dirty="0" smtClean="0"/>
              <a:t> شهرستانی، تعداد زیادی از فرفه ها بیان شده اند) </a:t>
            </a:r>
            <a:endParaRPr lang="fa-IR" dirty="0" smtClean="0"/>
          </a:p>
          <a:p>
            <a:pPr lvl="0" algn="r" rtl="1">
              <a:spcBef>
                <a:spcPts val="0"/>
              </a:spcBef>
              <a:buNone/>
            </a:pPr>
            <a:endParaRPr lang="fa-IR" dirty="0" smtClean="0"/>
          </a:p>
          <a:p>
            <a:pPr lvl="0" algn="r" rtl="1">
              <a:spcBef>
                <a:spcPts val="0"/>
              </a:spcBef>
              <a:buNone/>
            </a:pPr>
            <a:r>
              <a:rPr lang="fa-IR" dirty="0" smtClean="0"/>
              <a:t>تا </a:t>
            </a:r>
            <a:r>
              <a:rPr lang="fa-IR" dirty="0"/>
              <a:t>حالا شده که در سالهای ابتدایی دانشگاه ببینید عده ای نماز می خوانند اما با طیف محوری دانشگاه برخورد و مقابله دارند و دائم با آنها در حال دعوا هستند؟</a:t>
            </a:r>
            <a:br>
              <a:rPr lang="fa-IR" dirty="0"/>
            </a:br>
            <a:endParaRPr lang="fa-IR" dirty="0"/>
          </a:p>
          <a:p>
            <a:pPr lvl="0" algn="r" rtl="1">
              <a:spcBef>
                <a:spcPts val="0"/>
              </a:spcBef>
              <a:buNone/>
            </a:pPr>
            <a:r>
              <a:rPr lang="fa-IR" dirty="0"/>
              <a:t>بسیاری از این افراد بعدا خود در جبهه مخالفتی می بینند و طی چند سال نماز و بعد دین را کنار می گذارند. </a:t>
            </a:r>
          </a:p>
          <a:p>
            <a:pPr lvl="0" algn="r" rtl="1">
              <a:spcBef>
                <a:spcPts val="0"/>
              </a:spcBef>
              <a:buNone/>
            </a:pPr>
            <a:endParaRPr dirty="0"/>
          </a:p>
          <a:p>
            <a:pPr lvl="0" algn="r" rtl="1">
              <a:spcBef>
                <a:spcPts val="0"/>
              </a:spcBef>
              <a:buNone/>
            </a:pPr>
            <a:r>
              <a:rPr lang="fa-IR" dirty="0"/>
              <a:t>یا نه اگر یک دیدگاه خیلی غلیظ روشنفکری را دارند...در اثر تقابلهای شدید در دیدگاهشون تندروتر شدند و از دسته اصلی دوستان متدین دور می شوند.</a:t>
            </a:r>
          </a:p>
          <a:p>
            <a:pPr lvl="0" algn="r" rtl="1">
              <a:spcBef>
                <a:spcPts val="0"/>
              </a:spcBef>
              <a:buNone/>
            </a:pPr>
            <a:endParaRPr dirty="0"/>
          </a:p>
          <a:p>
            <a:pPr lvl="0" algn="r" rtl="1">
              <a:spcBef>
                <a:spcPts val="0"/>
              </a:spcBef>
              <a:buNone/>
            </a:pPr>
            <a:r>
              <a:rPr lang="fa-IR" dirty="0"/>
              <a:t>هدف اصلی این است که اختلافات بزرگ و بزرگتر نشود. هر اختلافی هست...سریع آن را بپوشانیم. فرد مقابل می داند که موضع من موضع مخالف در ان موضوع است. بخواهد می آید از می پرسد. من برای او دعا کنم و بدانم که هدایت دست خدا است. موضوع را ادامه ندهم.</a:t>
            </a:r>
          </a:p>
        </p:txBody>
      </p:sp>
      <p:sp>
        <p:nvSpPr>
          <p:cNvPr id="159" name="Shape 15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1264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lgn="r" rtl="1">
              <a:spcBef>
                <a:spcPts val="0"/>
              </a:spcBef>
              <a:buNone/>
            </a:pPr>
            <a:r>
              <a:rPr lang="fa-IR" dirty="0"/>
              <a:t>همه را در همه لحظه و همه جا اصلاح نکنیم. نخواهیم که خودمان را در همه جا اثبات کنیم. این باعث دودستگی و دوری میان مومنین می شود</a:t>
            </a:r>
          </a:p>
          <a:p>
            <a:pPr lvl="0" algn="r" rtl="1">
              <a:spcBef>
                <a:spcPts val="0"/>
              </a:spcBef>
              <a:buNone/>
            </a:pPr>
            <a:endParaRPr dirty="0"/>
          </a:p>
          <a:p>
            <a:pPr lvl="0" algn="r" rtl="1">
              <a:spcBef>
                <a:spcPts val="0"/>
              </a:spcBef>
              <a:buNone/>
            </a:pPr>
            <a:r>
              <a:rPr lang="fa-IR" dirty="0"/>
              <a:t>کلا توصیه های اجتماعی اهل بیت ما را با این سمت هدایت می کند که با یک بینش خدامحورانه، زندگی اجتماعی خوب و با سیاستی داشته باشیم و بتوانیم در عین حالی که بسیار متقی هستیم بسیار محبوب اجتماع جامعه خود باشیم.</a:t>
            </a:r>
          </a:p>
          <a:p>
            <a:pPr lvl="0" algn="r" rtl="1">
              <a:spcBef>
                <a:spcPts val="0"/>
              </a:spcBef>
              <a:buNone/>
            </a:pPr>
            <a:endParaRPr dirty="0"/>
          </a:p>
          <a:p>
            <a:pPr lvl="0" algn="r" rtl="1">
              <a:spcBef>
                <a:spcPts val="0"/>
              </a:spcBef>
              <a:buNone/>
            </a:pPr>
            <a:r>
              <a:rPr lang="fa-IR" dirty="0"/>
              <a:t>مثلا اگر مسجد ما یک فرد عارف مسلک دعوت نمود، جنجال به راه نیاندازیم. بدانیم که وقتی چنین کسی دعوت شده یعنی قطعاَ عده از مسجدیون پیرو این شیوه هستند. و بهتر است عکس العملی که منجر به قطع رابطه آنها با مسجد و خدایی نکرده دین نداشته باشیم. دورادور آنها را از این آگاه کنیم که نظرهای دیگری هم هست و همین. خدا هدایت گر است. اگر مصلحت باشد، خدا آنها ما را وسیله هدایت آنها می سازد.</a:t>
            </a:r>
          </a:p>
          <a:p>
            <a:pPr lvl="0" algn="r" rtl="1">
              <a:spcBef>
                <a:spcPts val="0"/>
              </a:spcBef>
              <a:buNone/>
            </a:pPr>
            <a:endParaRPr dirty="0"/>
          </a:p>
          <a:p>
            <a:pPr lvl="0" algn="r" rtl="1">
              <a:spcBef>
                <a:spcPts val="0"/>
              </a:spcBef>
              <a:buNone/>
            </a:pPr>
            <a:endParaRPr dirty="0"/>
          </a:p>
        </p:txBody>
      </p:sp>
      <p:sp>
        <p:nvSpPr>
          <p:cNvPr id="167" name="Shape 167"/>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4</a:t>
            </a:fld>
            <a:endParaRPr lang="fa-IR"/>
          </a:p>
        </p:txBody>
      </p:sp>
    </p:spTree>
    <p:extLst>
      <p:ext uri="{BB962C8B-B14F-4D97-AF65-F5344CB8AC3E}">
        <p14:creationId xmlns:p14="http://schemas.microsoft.com/office/powerpoint/2010/main" val="202529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a:t>به یاد بیاورید که دیدگاه خودتان در طی ۱۰ سال گذشته چقدر تغییر پیدا کرده. به بقیه هم این فرصت تغییر را بدهید.</a:t>
            </a:r>
          </a:p>
          <a:p>
            <a:pPr lvl="0" algn="r" rtl="1">
              <a:spcBef>
                <a:spcPts val="0"/>
              </a:spcBef>
              <a:buNone/>
            </a:pPr>
            <a:endParaRPr dirty="0"/>
          </a:p>
          <a:p>
            <a:pPr lvl="0" algn="r" rtl="1">
              <a:spcBef>
                <a:spcPts val="0"/>
              </a:spcBef>
              <a:buNone/>
            </a:pPr>
            <a:r>
              <a:rPr lang="fa-IR" dirty="0"/>
              <a:t> از یک سو آنها مستضعف هستند، نسبت به آنها بد بین نباشیم و چه بسا اگر آگاهی ما را پیدا کنند بهتر از ما باشند.</a:t>
            </a:r>
          </a:p>
          <a:p>
            <a:pPr lvl="0" algn="r" rtl="1">
              <a:spcBef>
                <a:spcPts val="0"/>
              </a:spcBef>
              <a:buNone/>
            </a:pPr>
            <a:endParaRPr dirty="0"/>
          </a:p>
          <a:p>
            <a:pPr lvl="0" algn="r" rtl="1">
              <a:spcBef>
                <a:spcPts val="0"/>
              </a:spcBef>
              <a:buNone/>
            </a:pPr>
            <a:r>
              <a:rPr lang="fa-IR" dirty="0"/>
              <a:t> از سویی دیگر نسبت به دیگران این حد از تواضع را نشان بدهم که چه بسا آنها درست می گویند و من اشتباه.</a:t>
            </a:r>
          </a:p>
          <a:p>
            <a:pPr lvl="0" algn="l" rtl="1">
              <a:spcBef>
                <a:spcPts val="0"/>
              </a:spcBef>
              <a:buNone/>
            </a:pPr>
            <a:endParaRPr dirty="0"/>
          </a:p>
          <a:p>
            <a:pPr lvl="0" algn="r" rtl="1">
              <a:spcBef>
                <a:spcPts val="0"/>
              </a:spcBef>
              <a:buNone/>
            </a:pPr>
            <a:endParaRPr dirty="0"/>
          </a:p>
          <a:p>
            <a:pPr lvl="0" algn="r" rtl="1">
              <a:spcBef>
                <a:spcPts val="0"/>
              </a:spcBef>
              <a:buNone/>
            </a:pPr>
            <a:r>
              <a:rPr lang="fa-IR" dirty="0"/>
              <a:t>حرکت در این مسیر متعادل برادران دینی را زیاد می کند و مانع از دوری و اختلاف می شود و یادگیری آنها را از من و من از آنها افزون می کند. </a:t>
            </a:r>
          </a:p>
          <a:p>
            <a:pPr lvl="0" algn="r" rtl="1">
              <a:spcBef>
                <a:spcPts val="0"/>
              </a:spcBef>
              <a:buNone/>
            </a:pPr>
            <a:endParaRPr dirty="0"/>
          </a:p>
          <a:p>
            <a:pPr lvl="0" algn="r" rtl="1">
              <a:spcBef>
                <a:spcPts val="0"/>
              </a:spcBef>
              <a:buNone/>
            </a:pPr>
            <a:endParaRPr dirty="0"/>
          </a:p>
        </p:txBody>
      </p:sp>
      <p:sp>
        <p:nvSpPr>
          <p:cNvPr id="174" name="Shape 17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3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marL="457200" lvl="0" indent="-288925" algn="just" rtl="1">
              <a:lnSpc>
                <a:spcPct val="160000"/>
              </a:lnSpc>
              <a:spcBef>
                <a:spcPts val="0"/>
              </a:spcBef>
              <a:spcAft>
                <a:spcPts val="800"/>
              </a:spcAft>
              <a:buSzPct val="95000"/>
              <a:buFont typeface="Verdana"/>
              <a:buChar char="●"/>
            </a:pPr>
            <a:r>
              <a:rPr lang="fa-IR" dirty="0">
                <a:sym typeface="Verdana"/>
              </a:rPr>
              <a:t>توجه شود که در این حدیث شرط لازم و کافی برای ارتباط گیری بیان شده</a:t>
            </a:r>
          </a:p>
          <a:p>
            <a:pPr marL="457200" lvl="0" indent="-288925" algn="just" rtl="1">
              <a:lnSpc>
                <a:spcPct val="160000"/>
              </a:lnSpc>
              <a:spcBef>
                <a:spcPts val="0"/>
              </a:spcBef>
              <a:spcAft>
                <a:spcPts val="800"/>
              </a:spcAft>
              <a:buSzPct val="95000"/>
              <a:buFont typeface="Verdana"/>
              <a:buChar char="●"/>
            </a:pPr>
            <a:r>
              <a:rPr lang="fa-IR" dirty="0">
                <a:sym typeface="Verdana"/>
              </a:rPr>
              <a:t> و نیز اینکه قطع ارتباط و دوری مورد رضایت اهل بیت نیست</a:t>
            </a:r>
          </a:p>
          <a:p>
            <a:pPr marL="457200" lvl="0" indent="-288925" algn="just" rtl="1">
              <a:lnSpc>
                <a:spcPct val="160000"/>
              </a:lnSpc>
              <a:spcBef>
                <a:spcPts val="0"/>
              </a:spcBef>
              <a:spcAft>
                <a:spcPts val="800"/>
              </a:spcAft>
              <a:buSzPct val="95000"/>
              <a:buFont typeface="Verdana"/>
              <a:buChar char="●"/>
            </a:pPr>
            <a:r>
              <a:rPr lang="fa-IR" dirty="0">
                <a:sym typeface="Verdana"/>
              </a:rPr>
              <a:t>اصل حدیث</a:t>
            </a:r>
            <a:r>
              <a:rPr lang="fa-IR" dirty="0" smtClean="0">
                <a:sym typeface="Verdana"/>
              </a:rPr>
              <a:t>: </a:t>
            </a:r>
            <a:endParaRPr lang="fa-IR" dirty="0">
              <a:sym typeface="Verdana"/>
            </a:endParaRPr>
          </a:p>
          <a:p>
            <a:pPr lvl="0" algn="just" rtl="1">
              <a:lnSpc>
                <a:spcPct val="160000"/>
              </a:lnSpc>
              <a:spcBef>
                <a:spcPts val="0"/>
              </a:spcBef>
              <a:spcAft>
                <a:spcPts val="800"/>
              </a:spcAft>
              <a:buNone/>
            </a:pPr>
            <a:endParaRPr dirty="0">
              <a:sym typeface="Verdana"/>
            </a:endParaRPr>
          </a:p>
          <a:p>
            <a:pPr lvl="0" algn="just" rtl="1">
              <a:lnSpc>
                <a:spcPct val="160000"/>
              </a:lnSpc>
              <a:spcBef>
                <a:spcPts val="0"/>
              </a:spcBef>
              <a:spcAft>
                <a:spcPts val="800"/>
              </a:spcAft>
              <a:buClr>
                <a:schemeClr val="dk1"/>
              </a:buClr>
              <a:buSzPct val="110000"/>
              <a:buFont typeface="Arial"/>
              <a:buNone/>
            </a:pPr>
            <a:r>
              <a:rPr lang="fa-IR" dirty="0">
                <a:sym typeface="Verdana"/>
              </a:rPr>
              <a:t>یعقوب بن ضحاك، خدمتگزار امام صادق(ع) </a:t>
            </a:r>
            <a:r>
              <a:rPr lang="fa-IR" dirty="0" smtClean="0">
                <a:sym typeface="Verdana"/>
              </a:rPr>
              <a:t>می گوید</a:t>
            </a:r>
            <a:r>
              <a:rPr lang="fa-IR" dirty="0">
                <a:sym typeface="Verdana"/>
              </a:rPr>
              <a:t>: «بعثنی ابو عبدالله(ع) فی حاجة و هو بالحیرة انا و جماعه من موالیه. قال: فانطلقنا فیها، ثم رجعنا مغتمین. قال: و كان فراشی فی الحائر الذی كنا فیه نزولاً، فجئت و أنا بحال فرمیت بنفسی ... فبینا أنا كذلك اذا أنا بأبی عبدالله(ع) قد أقبل. قال، فقال: قد أتیناك او قال: جئناك. فاستویت جالساً و جلس علی صدر فراشی. فسألنی عما بعثنی له؟ فأخبرته. فحمد الله. ثم جری ذكر قوم، فقلت: جعلت فداك انا نبرأ منهم انهم لا یقولون ما نقول.</a:t>
            </a:r>
          </a:p>
          <a:p>
            <a:pPr lvl="0" algn="just" rtl="1">
              <a:lnSpc>
                <a:spcPct val="160000"/>
              </a:lnSpc>
              <a:spcBef>
                <a:spcPts val="0"/>
              </a:spcBef>
              <a:spcAft>
                <a:spcPts val="800"/>
              </a:spcAft>
              <a:buClr>
                <a:schemeClr val="dk1"/>
              </a:buClr>
              <a:buSzPct val="110000"/>
              <a:buFont typeface="Arial"/>
              <a:buNone/>
            </a:pPr>
            <a:r>
              <a:rPr lang="fa-IR" dirty="0">
                <a:sym typeface="Verdana"/>
              </a:rPr>
              <a:t>قال: فقال: یتولونا و لا یقولون ما تقولون تبرؤن منهم؟ قال، قلت: نعم، قال: فهو ذا عندنا ما لیس عندكم فینبغی لنا أن نبرأ منكم؟</a:t>
            </a:r>
          </a:p>
          <a:p>
            <a:pPr lvl="0" algn="just" rtl="1">
              <a:lnSpc>
                <a:spcPct val="160000"/>
              </a:lnSpc>
              <a:spcBef>
                <a:spcPts val="0"/>
              </a:spcBef>
              <a:spcAft>
                <a:spcPts val="800"/>
              </a:spcAft>
              <a:buClr>
                <a:schemeClr val="dk1"/>
              </a:buClr>
              <a:buSzPct val="110000"/>
              <a:buFont typeface="Arial"/>
              <a:buNone/>
            </a:pPr>
            <a:r>
              <a:rPr lang="fa-IR" dirty="0">
                <a:sym typeface="Verdana"/>
              </a:rPr>
              <a:t>قال: قلت: لا </a:t>
            </a:r>
            <a:r>
              <a:rPr lang="fa-IR" dirty="0" smtClean="0">
                <a:sym typeface="Verdana"/>
              </a:rPr>
              <a:t>  </a:t>
            </a:r>
            <a:r>
              <a:rPr lang="fa-IR" dirty="0">
                <a:sym typeface="Verdana"/>
              </a:rPr>
              <a:t>جعلت فداك </a:t>
            </a:r>
            <a:r>
              <a:rPr lang="fa-IR" dirty="0" smtClean="0">
                <a:sym typeface="Verdana"/>
              </a:rPr>
              <a:t>  </a:t>
            </a:r>
            <a:r>
              <a:rPr lang="fa-IR" dirty="0">
                <a:sym typeface="Verdana"/>
              </a:rPr>
              <a:t>قال: و هو ذا عندالله ما لیس عندنا أفتراه اطرحنا؟</a:t>
            </a:r>
          </a:p>
          <a:p>
            <a:pPr lvl="0" algn="just" rtl="1">
              <a:lnSpc>
                <a:spcPct val="160000"/>
              </a:lnSpc>
              <a:spcBef>
                <a:spcPts val="0"/>
              </a:spcBef>
              <a:spcAft>
                <a:spcPts val="800"/>
              </a:spcAft>
              <a:buClr>
                <a:schemeClr val="dk1"/>
              </a:buClr>
              <a:buSzPct val="110000"/>
              <a:buFont typeface="Arial"/>
              <a:buNone/>
            </a:pPr>
            <a:r>
              <a:rPr lang="fa-IR" dirty="0">
                <a:sym typeface="Verdana"/>
              </a:rPr>
              <a:t>قال، قلت: لا و الله </a:t>
            </a:r>
            <a:r>
              <a:rPr lang="fa-IR" dirty="0" smtClean="0">
                <a:sym typeface="Verdana"/>
              </a:rPr>
              <a:t>  </a:t>
            </a:r>
            <a:r>
              <a:rPr lang="fa-IR" dirty="0">
                <a:sym typeface="Verdana"/>
              </a:rPr>
              <a:t>جعلتُ فداك </a:t>
            </a:r>
            <a:r>
              <a:rPr lang="fa-IR" dirty="0" smtClean="0">
                <a:sym typeface="Verdana"/>
              </a:rPr>
              <a:t>  </a:t>
            </a:r>
            <a:r>
              <a:rPr lang="fa-IR" dirty="0">
                <a:sym typeface="Verdana"/>
              </a:rPr>
              <a:t>ما نفعل؟</a:t>
            </a:r>
          </a:p>
          <a:p>
            <a:pPr lvl="0" algn="just" rtl="1">
              <a:lnSpc>
                <a:spcPct val="160000"/>
              </a:lnSpc>
              <a:spcBef>
                <a:spcPts val="0"/>
              </a:spcBef>
              <a:spcAft>
                <a:spcPts val="800"/>
              </a:spcAft>
              <a:buClr>
                <a:schemeClr val="dk1"/>
              </a:buClr>
              <a:buSzPct val="110000"/>
              <a:buFont typeface="Arial"/>
              <a:buNone/>
            </a:pPr>
            <a:r>
              <a:rPr lang="fa-IR" dirty="0">
                <a:sym typeface="Verdana"/>
              </a:rPr>
              <a:t>قال: فتولوهم و لا تبرؤوا منهم! ان من المسلمین من له سهم، و منهم من له سهمان، و منهم من له ثلاثة أسهم، و منهم من له أربعة أسهم، و منهم من له خمسة أسهم، و منهم من له ستة أسهم، و منهم من له سبعة اسهم. فلیس ینبغی ان یحمل صاحب السهم علی ما علیه صاحب السهمین، و لا صاحب السهمین علی ما علیه صاحب الثلاثة، و لا صاحب الثلاثة علی ما علیه صاحب الاربعة، لا صاحب الأربعة علی ما علیه صاحب الخمسة، و لا صاحب الخمسة علی ما علیه صاحب الستة، و لا صاحب الستة علی ما علیه صاحب السبعة</a:t>
            </a:r>
          </a:p>
          <a:p>
            <a:pPr lvl="0" rtl="1">
              <a:spcBef>
                <a:spcPts val="0"/>
              </a:spcBef>
              <a:buNone/>
            </a:pPr>
            <a:endParaRPr dirty="0"/>
          </a:p>
        </p:txBody>
      </p:sp>
      <p:sp>
        <p:nvSpPr>
          <p:cNvPr id="189" name="Shape 189"/>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7</a:t>
            </a:fld>
            <a:endParaRPr lang="fa-IR"/>
          </a:p>
        </p:txBody>
      </p:sp>
    </p:spTree>
    <p:extLst>
      <p:ext uri="{BB962C8B-B14F-4D97-AF65-F5344CB8AC3E}">
        <p14:creationId xmlns:p14="http://schemas.microsoft.com/office/powerpoint/2010/main" val="51049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smtClean="0"/>
              <a:t>صحبة عشرین سنه، قرابة</a:t>
            </a:r>
            <a:endParaRPr dirty="0"/>
          </a:p>
        </p:txBody>
      </p:sp>
      <p:sp>
        <p:nvSpPr>
          <p:cNvPr id="181" name="Shape 18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6628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a:t>اگر در نهایت نیاز به مباحث در زمینه های غیر متفق شد . . . بسیار به نرمی سخن بگوییم، منوط به رجوع از طرف مقابل باشد نه از ما، خصوصی انجام شود. همراه آگاهی باشد، به بزرگان مکتب فکری فرد مقابل بی احترامی نکنیم. </a:t>
            </a:r>
          </a:p>
        </p:txBody>
      </p:sp>
      <p:sp>
        <p:nvSpPr>
          <p:cNvPr id="196" name="Shape 19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7207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3" name="Shape 20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r" rtl="1">
              <a:spcBef>
                <a:spcPts val="0"/>
              </a:spcBef>
              <a:buSzPct val="25000"/>
              <a:buNone/>
            </a:pPr>
            <a:r>
              <a:rPr lang="fa-IR" dirty="0">
                <a:latin typeface="Arial"/>
                <a:ea typeface="Arial"/>
                <a:cs typeface="Arial"/>
                <a:sym typeface="Arial"/>
              </a:rPr>
              <a:t>خدا با چيزى بهتر از عقل پرستش نشود و تا چند صفت در انسان نباشد عقلش كامل نشده است مردم از كفر و شرارتش در امان و به نيكى و هدايتش اميدوار باشند. زيادى مالش بخشيده زيادى گفتارش بازداشت شده باشد. بهره او از دنيا مقدار قوتش باشد. تا زنده است از دانش سير نشود. ذلت با خدا را از عزت با غير خدا </a:t>
            </a:r>
            <a:r>
              <a:rPr lang="fa-IR" dirty="0" smtClean="0">
                <a:latin typeface="Arial"/>
                <a:ea typeface="Arial"/>
                <a:cs typeface="Arial"/>
                <a:sym typeface="Arial"/>
              </a:rPr>
              <a:t>دوست تر </a:t>
            </a:r>
            <a:r>
              <a:rPr lang="fa-IR" dirty="0">
                <a:latin typeface="Arial"/>
                <a:ea typeface="Arial"/>
                <a:cs typeface="Arial"/>
                <a:sym typeface="Arial"/>
              </a:rPr>
              <a:t>دارد. تواضع را از شرافت </a:t>
            </a:r>
            <a:r>
              <a:rPr lang="fa-IR" dirty="0" smtClean="0">
                <a:latin typeface="Arial"/>
                <a:ea typeface="Arial"/>
                <a:cs typeface="Arial"/>
                <a:sym typeface="Arial"/>
              </a:rPr>
              <a:t>دوست تر </a:t>
            </a:r>
            <a:r>
              <a:rPr lang="fa-IR" dirty="0">
                <a:latin typeface="Arial"/>
                <a:ea typeface="Arial"/>
                <a:cs typeface="Arial"/>
                <a:sym typeface="Arial"/>
              </a:rPr>
              <a:t>دارد. نيكى اندك ديگران را زياد و نيكى بسيار خود را اندك شمارد همه مردم را از خود بهتر داند و خود را از همه بدتر و اين تمام مطلب است. </a:t>
            </a:r>
          </a:p>
          <a:p>
            <a:pPr marL="0" marR="0" lvl="0" indent="0" algn="r" rtl="1">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204" name="Shape 204"/>
          <p:cNvSpPr txBox="1">
            <a:spLocks noGrp="1"/>
          </p:cNvSpPr>
          <p:nvPr>
            <p:ph type="sldNum" idx="12"/>
          </p:nvPr>
        </p:nvSpPr>
        <p:spPr>
          <a:xfrm>
            <a:off x="1588" y="8685213"/>
            <a:ext cx="2971799" cy="458786"/>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fld id="{00000000-1234-1234-1234-123412341234}" type="slidenum">
              <a:rPr lang="fa-IR" sz="1200" b="0" i="0" u="none" strike="noStrike" cap="none">
                <a:solidFill>
                  <a:schemeClr val="dk1"/>
                </a:solidFill>
                <a:latin typeface="Calibri"/>
                <a:ea typeface="Calibri"/>
                <a:cs typeface="Calibri"/>
                <a:sym typeface="Calibri"/>
              </a:rPr>
              <a:t>10</a:t>
            </a:fld>
            <a:endParaRPr lang="fa-I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730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flipH="1">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052966" y="2404534"/>
            <a:ext cx="8171757"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52966" y="4050833"/>
            <a:ext cx="8171757"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894068" y="6056602"/>
            <a:ext cx="911939" cy="365125"/>
          </a:xfrm>
        </p:spPr>
        <p:txBody>
          <a:bodyPr/>
          <a:lstStyle/>
          <a:p>
            <a:fld id="{4C184357-F71B-4654-800D-40CAF61343E8}" type="datetime1">
              <a:rPr lang="en-US" smtClean="0"/>
              <a:t>2/26/2018</a:t>
            </a:fld>
            <a:endParaRPr lang="en-US" dirty="0"/>
          </a:p>
        </p:txBody>
      </p:sp>
      <p:sp>
        <p:nvSpPr>
          <p:cNvPr id="5" name="Footer Placeholder 4"/>
          <p:cNvSpPr>
            <a:spLocks noGrp="1"/>
          </p:cNvSpPr>
          <p:nvPr>
            <p:ph type="ftr" sz="quarter" idx="11"/>
          </p:nvPr>
        </p:nvSpPr>
        <p:spPr>
          <a:xfrm>
            <a:off x="4934730" y="6056602"/>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01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06120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401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CA314-F233-4259-AC1D-DA23C390C589}" type="datetime1">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53141" y="4800600"/>
            <a:ext cx="8596667" cy="566738"/>
          </a:xfrm>
        </p:spPr>
        <p:txBody>
          <a:bodyPr anchor="b">
            <a:normAutofit/>
          </a:bodyPr>
          <a:lstStyle>
            <a:lvl1pPr algn="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053141"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3053141" y="5367338"/>
            <a:ext cx="8596667" cy="674024"/>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035B87BE-1517-412B-AD51-8852569C9C6B}" type="datetime1">
              <a:rPr lang="en-US" smtClean="0"/>
              <a:t>2/26/2018</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061308"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1308"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7E8B7363-CFD3-4B1B-AB4B-915B89D06591}"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23473"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758278"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9474"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3E255C28-C993-4B90-8681-688591D1AD24}"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34007"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85148"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069469"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9469"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7204BC42-D6D0-43E4-B0D1-DE9637D11C5E}"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315306"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4"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7"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09078579-D6D7-4C41-89EF-2914B2CF7C59}"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25842"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76983"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069768"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1"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4" y="4527448"/>
            <a:ext cx="8596668" cy="1513914"/>
          </a:xfrm>
        </p:spPr>
        <p:txBody>
          <a:bodyPr anchor="t">
            <a:normAutofit/>
          </a:bodyPr>
          <a:lstStyle>
            <a:lvl1pPr marL="0" indent="0" algn="r" rtl="1">
              <a:buNone/>
              <a:defRPr sz="1800">
                <a:solidFill>
                  <a:schemeClr val="tx1">
                    <a:lumMod val="50000"/>
                    <a:lumOff val="50000"/>
                  </a:schemeClr>
                </a:solidFill>
                <a:cs typeface="B Yagut" panose="00000400000000000000" pitchFamily="2" charset="-7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4B687-664D-4C9B-B5A2-04DB53F00962}"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223ADB-B803-4EDD-8834-595ED29213AA}"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59812"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69474"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322D66-F8F6-4E01-AA6C-FDF8D57C99DA}"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DFA41-E31F-4759-A771-D7D6FB476D33}"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ran">
    <p:spTree>
      <p:nvGrpSpPr>
        <p:cNvPr id="1" name=""/>
        <p:cNvGrpSpPr/>
        <p:nvPr/>
      </p:nvGrpSpPr>
      <p:grpSpPr>
        <a:xfrm>
          <a:off x="0" y="0"/>
          <a:ext cx="0" cy="0"/>
          <a:chOff x="0" y="0"/>
          <a:chExt cx="0" cy="0"/>
        </a:xfrm>
      </p:grpSpPr>
      <p:sp>
        <p:nvSpPr>
          <p:cNvPr id="2" name="Title 1"/>
          <p:cNvSpPr>
            <a:spLocks noGrp="1"/>
          </p:cNvSpPr>
          <p:nvPr>
            <p:ph type="title"/>
          </p:nvPr>
        </p:nvSpPr>
        <p:spPr>
          <a:xfrm>
            <a:off x="3054774" y="609600"/>
            <a:ext cx="8596668" cy="794657"/>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54774" y="2264228"/>
            <a:ext cx="8596668" cy="1850571"/>
          </a:xfrm>
        </p:spPr>
        <p:txBody>
          <a:bodyPr>
            <a:noAutofit/>
          </a:bodyPr>
          <a:lstStyle>
            <a:lvl1pPr marL="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1pPr>
            <a:lvl2pPr marL="4572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2pPr>
            <a:lvl3pPr marL="9144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3pPr>
            <a:lvl4pPr marL="13716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4pPr>
            <a:lvl5pPr marL="1828800" indent="0" algn="ctr">
              <a:buNone/>
              <a:defRPr lang="en-US" sz="3200" kern="1200" dirty="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610B9B-4A9D-482C-B94A-4CE6F77050DE}"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
        <p:nvSpPr>
          <p:cNvPr id="7" name="Content Placeholder 2"/>
          <p:cNvSpPr>
            <a:spLocks noGrp="1"/>
          </p:cNvSpPr>
          <p:nvPr>
            <p:ph idx="13"/>
          </p:nvPr>
        </p:nvSpPr>
        <p:spPr>
          <a:xfrm>
            <a:off x="3052966" y="4158343"/>
            <a:ext cx="8613716" cy="1888896"/>
          </a:xfrm>
        </p:spPr>
        <p:txBody>
          <a:bodyPr/>
          <a:lstStyle>
            <a:lvl1pPr marL="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1pPr>
            <a:lvl2pPr marL="4572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2pPr>
            <a:lvl3pPr marL="9144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3pPr>
            <a:lvl4pPr marL="13716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4pPr>
            <a:lvl5pPr marL="18288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idx="15"/>
          </p:nvPr>
        </p:nvSpPr>
        <p:spPr>
          <a:xfrm>
            <a:off x="3052966" y="1470065"/>
            <a:ext cx="8596668" cy="732613"/>
          </a:xfrm>
        </p:spPr>
        <p:txBody>
          <a:bodyPr vert="horz" lIns="91440" tIns="45720" rIns="91440" bIns="45720" rtlCol="0" anchor="t">
            <a:normAutofit/>
          </a:bodyPr>
          <a:lstStyle>
            <a:lvl1pPr marL="342900" indent="-342900">
              <a:buNone/>
              <a:defRPr lang="en-US" dirty="0" smtClean="0">
                <a:solidFill>
                  <a:schemeClr val="tx1">
                    <a:lumMod val="65000"/>
                    <a:lumOff val="35000"/>
                  </a:schemeClr>
                </a:solidFill>
                <a:cs typeface="B Mitra" panose="00000400000000000000" pitchFamily="2" charset="-78"/>
              </a:defRPr>
            </a:lvl1pPr>
            <a:lvl2pPr marL="457200" indent="0">
              <a:buNone/>
              <a:defRPr lang="en-US" sz="1800" dirty="0" smtClean="0">
                <a:solidFill>
                  <a:schemeClr val="tx1">
                    <a:lumMod val="50000"/>
                    <a:lumOff val="50000"/>
                  </a:schemeClr>
                </a:solidFill>
                <a:cs typeface="B Yagut" panose="00000400000000000000" pitchFamily="2" charset="-78"/>
              </a:defRPr>
            </a:lvl2pPr>
            <a:lvl3pPr marL="914400" indent="0">
              <a:buNone/>
              <a:defRPr lang="en-US" dirty="0" smtClean="0">
                <a:solidFill>
                  <a:schemeClr val="tx1">
                    <a:lumMod val="50000"/>
                    <a:lumOff val="50000"/>
                  </a:schemeClr>
                </a:solidFill>
                <a:cs typeface="B Yagut" panose="00000400000000000000" pitchFamily="2" charset="-78"/>
              </a:defRPr>
            </a:lvl3pPr>
            <a:lvl4pPr marL="1371600" indent="0">
              <a:buNone/>
              <a:defRPr lang="en-US" sz="1800" dirty="0" smtClean="0">
                <a:solidFill>
                  <a:schemeClr val="tx1">
                    <a:lumMod val="50000"/>
                    <a:lumOff val="50000"/>
                  </a:schemeClr>
                </a:solidFill>
                <a:cs typeface="B Yagut" panose="00000400000000000000" pitchFamily="2" charset="-78"/>
              </a:defRPr>
            </a:lvl4pPr>
            <a:lvl5pPr marL="1828800" indent="0">
              <a:buNone/>
              <a:defRPr lang="en-US" sz="1800" dirty="0">
                <a:solidFill>
                  <a:schemeClr val="tx1">
                    <a:lumMod val="50000"/>
                    <a:lumOff val="50000"/>
                  </a:schemeClr>
                </a:solidFill>
                <a:cs typeface="B Yagut" panose="00000400000000000000" pitchFamily="2" charset="-78"/>
              </a:defRPr>
            </a:lvl5pPr>
          </a:lstStyle>
          <a:p>
            <a:pPr marL="0" lvl="0" indent="0"/>
            <a:r>
              <a:rPr lang="en-US" smtClean="0"/>
              <a:t>Click to edit Master text styles</a:t>
            </a:r>
          </a:p>
          <a:p>
            <a:pPr marL="0" lvl="1" indent="0"/>
            <a:r>
              <a:rPr lang="en-US" smtClean="0"/>
              <a:t>Second level</a:t>
            </a:r>
          </a:p>
          <a:p>
            <a:pPr marL="0" lvl="2" indent="0"/>
            <a:r>
              <a:rPr lang="en-US" smtClean="0"/>
              <a:t>Third level</a:t>
            </a:r>
          </a:p>
          <a:p>
            <a:pPr marL="0" lvl="3" indent="0"/>
            <a:r>
              <a:rPr lang="en-US" smtClean="0"/>
              <a:t>Fourth level</a:t>
            </a:r>
          </a:p>
          <a:p>
            <a:pPr marL="0" lvl="4" indent="0"/>
            <a:r>
              <a:rPr lang="en-US" smtClean="0"/>
              <a:t>Fifth level</a:t>
            </a:r>
            <a:endParaRPr lang="en-US" dirty="0"/>
          </a:p>
        </p:txBody>
      </p:sp>
      <p:sp>
        <p:nvSpPr>
          <p:cNvPr id="9" name="Text Placeholder 2"/>
          <p:cNvSpPr>
            <a:spLocks noGrp="1"/>
          </p:cNvSpPr>
          <p:nvPr>
            <p:ph type="body" idx="16"/>
          </p:nvPr>
        </p:nvSpPr>
        <p:spPr>
          <a:xfrm>
            <a:off x="46658" y="6421727"/>
            <a:ext cx="2686349" cy="436273"/>
          </a:xfrm>
        </p:spPr>
        <p:txBody>
          <a:bodyPr vert="horz" lIns="91440" tIns="45720" rIns="91440" bIns="45720" rtlCol="0" anchor="t">
            <a:normAutofit/>
          </a:bodyPr>
          <a:lstStyle>
            <a:lvl1pPr marL="342900" indent="-342900" algn="l">
              <a:buNone/>
              <a:defRPr lang="en-US" sz="1800" smtClean="0">
                <a:solidFill>
                  <a:schemeClr val="bg1">
                    <a:lumMod val="95000"/>
                  </a:schemeClr>
                </a:solidFill>
                <a:latin typeface="Adobe Arabic" panose="02040503050201020203" pitchFamily="18" charset="-78"/>
                <a:cs typeface="Adobe Arabic" panose="02040503050201020203" pitchFamily="18" charset="-78"/>
              </a:defRPr>
            </a:lvl1pPr>
          </a:lstStyle>
          <a:p>
            <a:pPr marL="0" lvl="0" indent="0"/>
            <a:r>
              <a:rPr lang="en-US" smtClean="0"/>
              <a:t>Click to edit Master text styles</a:t>
            </a:r>
          </a:p>
        </p:txBody>
      </p:sp>
    </p:spTree>
    <p:extLst>
      <p:ext uri="{BB962C8B-B14F-4D97-AF65-F5344CB8AC3E}">
        <p14:creationId xmlns:p14="http://schemas.microsoft.com/office/powerpoint/2010/main" val="27277575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62395" y="2700867"/>
            <a:ext cx="8596668" cy="182658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2395" y="4527448"/>
            <a:ext cx="8596668" cy="860400"/>
          </a:xfrm>
        </p:spPr>
        <p:txBody>
          <a:bodyPr anchor="t"/>
          <a:lstStyle>
            <a:lvl1pPr marL="0" indent="0" algn="r">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CB3F50-AEA7-4295-95EF-1A2C906763B1}"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C2BAB4-4AA3-4E86-868B-3198CF0E3440}" type="datetime1">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Qura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vert="horz" lIns="91440" tIns="45720" rIns="91440" bIns="45720" rtlCol="0">
            <a:noAutofit/>
          </a:bodyPr>
          <a:lstStyle>
            <a:lvl1pPr>
              <a:defRPr lang="en-US" sz="360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cs typeface="Adobe Arabic" panose="02040503050201020203" pitchFamily="18" charset="-78"/>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vert="horz" lIns="91440" tIns="45720" rIns="91440" bIns="45720" rtlCol="0">
            <a:normAutofit/>
          </a:bodyPr>
          <a:lstStyle>
            <a:lvl1pPr>
              <a:defRPr lang="en-US" smtClean="0">
                <a:ln w="0"/>
                <a:solidFill>
                  <a:schemeClr val="tx1"/>
                </a:solidFill>
                <a:effectLst>
                  <a:outerShdw blurRad="38100" dist="19050" dir="2700000" algn="tl" rotWithShape="0">
                    <a:schemeClr val="dk1">
                      <a:alpha val="40000"/>
                    </a:schemeClr>
                  </a:outerShdw>
                </a:effectLst>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5" name="Date Placeholder 4"/>
          <p:cNvSpPr>
            <a:spLocks noGrp="1"/>
          </p:cNvSpPr>
          <p:nvPr>
            <p:ph type="dt" sz="half" idx="10"/>
          </p:nvPr>
        </p:nvSpPr>
        <p:spPr/>
        <p:txBody>
          <a:bodyPr/>
          <a:lstStyle/>
          <a:p>
            <a:fld id="{999FF347-C03D-443C-866A-BDCFE685B7E0}" type="datetime1">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56588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468442" y="2160983"/>
            <a:ext cx="4185623"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68442"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055475" y="2160983"/>
            <a:ext cx="4185618"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055476"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B26AEC-55F3-4698-AE4D-72AE78288820}" type="datetime1">
              <a:rPr lang="en-US" smtClean="0"/>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93966"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6C89CC-85DD-4F93-94C9-1688045DEBB5}" type="datetime1">
              <a:rPr lang="en-US" smtClean="0"/>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19F4C-9231-4268-BE73-4C294B587696}" type="datetime1">
              <a:rPr lang="en-US" smtClean="0"/>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flipH="1">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05477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5477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099808" y="605660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7FF36D-BF3C-4A9F-9E1C-9DF17FA73214}" type="datetime1">
              <a:rPr lang="en-US" smtClean="0"/>
              <a:t>2/26/2018</a:t>
            </a:fld>
            <a:endParaRPr lang="en-US" dirty="0"/>
          </a:p>
        </p:txBody>
      </p:sp>
      <p:sp>
        <p:nvSpPr>
          <p:cNvPr id="5" name="Footer Placeholder 4"/>
          <p:cNvSpPr>
            <a:spLocks noGrp="1"/>
          </p:cNvSpPr>
          <p:nvPr>
            <p:ph type="ftr" sz="quarter" idx="3"/>
          </p:nvPr>
        </p:nvSpPr>
        <p:spPr>
          <a:xfrm>
            <a:off x="5369070" y="6056602"/>
            <a:ext cx="6297612" cy="365125"/>
          </a:xfrm>
          <a:prstGeom prst="rect">
            <a:avLst/>
          </a:prstGeom>
        </p:spPr>
        <p:txBody>
          <a:bodyPr vert="horz" lIns="91440" tIns="45720" rIns="91440" bIns="45720" rtlCol="0" anchor="ctr"/>
          <a:lstStyle>
            <a:lvl1pPr algn="r" rtl="1">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52966" y="6056602"/>
            <a:ext cx="683339" cy="365125"/>
          </a:xfrm>
          <a:prstGeom prst="rect">
            <a:avLst/>
          </a:prstGeom>
        </p:spPr>
        <p:txBody>
          <a:bodyPr vert="horz" lIns="91440" tIns="45720" rIns="91440" bIns="45720" rtlCol="0" anchor="ctr"/>
          <a:lstStyle>
            <a:lvl1pPr algn="r">
              <a:defRPr sz="1400">
                <a:solidFill>
                  <a:schemeClr val="accent1"/>
                </a:solidFill>
                <a:cs typeface="B Badr" panose="00000400000000000000" pitchFamily="2" charset="-78"/>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69" r:id="rId3"/>
    <p:sldLayoutId id="2147483651" r:id="rId4"/>
    <p:sldLayoutId id="2147483666" r:id="rId5"/>
    <p:sldLayoutId id="2147483670" r:id="rId6"/>
    <p:sldLayoutId id="2147483653" r:id="rId7"/>
    <p:sldLayoutId id="2147483654" r:id="rId8"/>
    <p:sldLayoutId id="2147483655" r:id="rId9"/>
    <p:sldLayoutId id="2147483667" r:id="rId10"/>
    <p:sldLayoutId id="2147483657" r:id="rId11"/>
    <p:sldLayoutId id="2147483660" r:id="rId12"/>
    <p:sldLayoutId id="2147483661" r:id="rId13"/>
    <p:sldLayoutId id="2147483662" r:id="rId14"/>
    <p:sldLayoutId id="2147483663" r:id="rId15"/>
    <p:sldLayoutId id="2147483664" r:id="rId16"/>
    <p:sldLayoutId id="2147483668" r:id="rId17"/>
    <p:sldLayoutId id="2147483659" r:id="rId18"/>
  </p:sldLayoutIdLst>
  <p:timing>
    <p:tnLst>
      <p:par>
        <p:cTn id="1" dur="indefinite" restart="never" nodeType="tmRoot"/>
      </p:par>
    </p:tnLst>
  </p:timing>
  <p:hf sldNum="0" hdr="0" ftr="0" dt="0"/>
  <p:txStyles>
    <p:titleStyle>
      <a:lvl1pPr algn="r" defTabSz="457200" rtl="1" eaLnBrk="1" latinLnBrk="0" hangingPunct="1">
        <a:spcBef>
          <a:spcPct val="0"/>
        </a:spcBef>
        <a:buNone/>
        <a:defRPr sz="3600" kern="1200">
          <a:solidFill>
            <a:schemeClr val="accent1"/>
          </a:solidFill>
          <a:latin typeface="+mj-lt"/>
          <a:ea typeface="+mj-ea"/>
          <a:cs typeface="B Titr" panose="00000700000000000000" pitchFamily="2" charset="-78"/>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B Tehran" panose="00000400000000000000" pitchFamily="2" charset="-78"/>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B Tehran" panose="00000400000000000000" pitchFamily="2" charset="-78"/>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B Tehran" panose="00000400000000000000" pitchFamily="2" charset="-78"/>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ghadami.org/view.php?kindex=52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p:txBody>
          <a:bodyPr>
            <a:normAutofit/>
          </a:bodyPr>
          <a:lstStyle/>
          <a:p>
            <a:pPr lvl="0"/>
            <a:r>
              <a:rPr lang="fa-IR" dirty="0" smtClean="0">
                <a:sym typeface="Traditional Arabic"/>
              </a:rPr>
              <a:t>مکتب تربیتی اسلام</a:t>
            </a:r>
            <a:endParaRPr lang="ar" dirty="0">
              <a:sym typeface="Traditional Arabic"/>
            </a:endParaRPr>
          </a:p>
        </p:txBody>
      </p:sp>
      <p:sp>
        <p:nvSpPr>
          <p:cNvPr id="144" name="Shape 144"/>
          <p:cNvSpPr txBox="1">
            <a:spLocks noGrp="1"/>
          </p:cNvSpPr>
          <p:nvPr>
            <p:ph type="subTitle" idx="1"/>
          </p:nvPr>
        </p:nvSpPr>
        <p:spPr/>
        <p:txBody>
          <a:bodyPr/>
          <a:lstStyle/>
          <a:p>
            <a:pPr lvl="0"/>
            <a:r>
              <a:rPr lang="fa-IR">
                <a:sym typeface="Sakkal Majalla"/>
              </a:rPr>
              <a:t>جلسۀ سی و دوم: </a:t>
            </a:r>
            <a:r>
              <a:rPr lang="fa-IR" dirty="0">
                <a:sym typeface="Sakkal Majalla"/>
              </a:rPr>
              <a:t>تأکید دین بر مدارا: پرهیز از </a:t>
            </a:r>
            <a:r>
              <a:rPr lang="fa-IR" dirty="0" smtClean="0">
                <a:sym typeface="Sakkal Majalla"/>
              </a:rPr>
              <a:t>مطلق گرایی </a:t>
            </a:r>
            <a:r>
              <a:rPr lang="fa-IR" dirty="0">
                <a:sym typeface="Sakkal Majalla"/>
              </a:rPr>
              <a:t>و تلاش برای تحمل کسانی که همه اعتقاداتشان را صحیح </a:t>
            </a:r>
            <a:r>
              <a:rPr lang="fa-IR" dirty="0" smtClean="0">
                <a:sym typeface="Sakkal Majalla"/>
              </a:rPr>
              <a:t>نمی دانیم</a:t>
            </a:r>
            <a:endParaRPr lang="ar" dirty="0">
              <a:sym typeface="Sakkal Majalla"/>
            </a:endParaRPr>
          </a:p>
        </p:txBody>
      </p:sp>
    </p:spTree>
    <p:extLst>
      <p:ext uri="{BB962C8B-B14F-4D97-AF65-F5344CB8AC3E}">
        <p14:creationId xmlns:p14="http://schemas.microsoft.com/office/powerpoint/2010/main" val="2483328564"/>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p:txBody>
          <a:bodyPr/>
          <a:lstStyle/>
          <a:p>
            <a:pPr lvl="0"/>
            <a:r>
              <a:rPr lang="fa-IR" smtClean="0">
                <a:sym typeface="Trebuchet MS"/>
              </a:rPr>
              <a:t>شرط تواضع در تعامل با دیگران</a:t>
            </a:r>
            <a:endParaRPr lang="fa-IR">
              <a:sym typeface="Trebuchet MS"/>
            </a:endParaRPr>
          </a:p>
        </p:txBody>
      </p:sp>
      <p:sp>
        <p:nvSpPr>
          <p:cNvPr id="207" name="Shape 207"/>
          <p:cNvSpPr txBox="1">
            <a:spLocks noGrp="1"/>
          </p:cNvSpPr>
          <p:nvPr>
            <p:ph type="body" idx="1"/>
          </p:nvPr>
        </p:nvSpPr>
        <p:spPr/>
        <p:txBody>
          <a:bodyPr/>
          <a:lstStyle/>
          <a:p>
            <a:pPr lvl="0"/>
            <a:r>
              <a:rPr lang="fa-IR" dirty="0" smtClean="0">
                <a:sym typeface="Arial"/>
              </a:rPr>
              <a:t>عاقل ترین مردم کسی است که خود را از همه فروتر بپندارد</a:t>
            </a:r>
          </a:p>
          <a:p>
            <a:pPr lvl="0"/>
            <a:r>
              <a:rPr lang="fa-IR" dirty="0" smtClean="0">
                <a:sym typeface="Arial"/>
              </a:rPr>
              <a:t>حدیث امام کاظم علیه السلام (الكافي، ج 1، ص: 18 و 19): </a:t>
            </a:r>
          </a:p>
          <a:p>
            <a:pPr lvl="1"/>
            <a:r>
              <a:rPr lang="fa-IR" dirty="0" smtClean="0">
                <a:sym typeface="Arial"/>
              </a:rPr>
              <a:t>... يَا هِشَامُ كَانَ أَمِيرُ الْمُؤْمِنِينَ ع يَقُولُ مَا عُبِدَ اللَّهُ بِشَيْ ءٍ أَفْضَلَ مِنَ الْعَقْلِ وَ مَا تَمَّ عَقْلُ امْرِئٍ حَتَّى يَكُونَ فِيهِ خِصَالٌ شَتَّى الْكُفْرُ وَ الشَّرُّ مِنْهُ مَأْمُونَانِ وَ الرُّشْدُ وَ الْخَيْرُ مِنْهُ مَأْمُولَانِ وَ فَضْلُ مَالِهِ مَبْذُولٌ وَ فَضْلُ قَوْلِهِ مَكْفُوفٌ وَ نَصِيبُهُ مِنَ الدُّنْيَا الْقُوتُ لَا يَشْبَعُ مِنَ الْعِلْمِ دَهْرَهُ الذُّلُّ أَحَبُّ إِلَيْهِ مَعَ اللَّهِ مِنَ الْعِزِّ مَعَ غَيْرِهِ وَ التَّوَاضُعُ أَحَبُّ إِلَيْهِ مِنَ الشَّرَفِ يَسْتَكْثِرُ قَلِيلَ الْمَعْرُوفِ مِنْ غَيْرِهِ وَ يَسْتَقِلُّ كَثِيرَ الْمَعْرُوفِ مِنْ نَفْسِهِ وَ يَرَى النَّاسَ كُلَّهُمْ خَيْراً مِنْهُ وَ أَنَّهُ شَرُّهُمْ فِي نَفْسِهِ وَ هُوَ تَمَامُ الْأَمْر...</a:t>
            </a:r>
          </a:p>
          <a:p>
            <a:pPr lvl="0"/>
            <a:r>
              <a:rPr lang="fa-IR" dirty="0" smtClean="0">
                <a:sym typeface="Arial"/>
              </a:rPr>
              <a:t>حاضر باشیم به سخن دیگران هم گوش فرا دهیم، ای بسا در سخن مخالفان هم درس هایی برای ما باشد. (رب حامل فقه الی من هو افقه منه)</a:t>
            </a:r>
            <a:endParaRPr lang="fa-IR" dirty="0">
              <a:sym typeface="Arial"/>
            </a:endParaRPr>
          </a:p>
        </p:txBody>
      </p:sp>
    </p:spTree>
    <p:extLst>
      <p:ext uri="{BB962C8B-B14F-4D97-AF65-F5344CB8AC3E}">
        <p14:creationId xmlns:p14="http://schemas.microsoft.com/office/powerpoint/2010/main" val="103348133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p:txBody>
          <a:bodyPr/>
          <a:lstStyle/>
          <a:p>
            <a:pPr lvl="0"/>
            <a:r>
              <a:rPr lang="fa-IR" smtClean="0">
                <a:sym typeface="Trebuchet MS"/>
              </a:rPr>
              <a:t>ملاحظاتی اخلاقی در تعامل با دیگران</a:t>
            </a:r>
            <a:endParaRPr lang="fa-IR">
              <a:sym typeface="Trebuchet MS"/>
            </a:endParaRPr>
          </a:p>
        </p:txBody>
      </p:sp>
      <p:sp>
        <p:nvSpPr>
          <p:cNvPr id="214" name="Shape 214"/>
          <p:cNvSpPr txBox="1">
            <a:spLocks noGrp="1"/>
          </p:cNvSpPr>
          <p:nvPr>
            <p:ph type="body" idx="1"/>
          </p:nvPr>
        </p:nvSpPr>
        <p:spPr>
          <a:xfrm>
            <a:off x="3054774" y="2148397"/>
            <a:ext cx="8596668" cy="3880773"/>
          </a:xfrm>
        </p:spPr>
        <p:txBody>
          <a:bodyPr/>
          <a:lstStyle/>
          <a:p>
            <a:pPr lvl="0"/>
            <a:r>
              <a:rPr lang="fa-IR" dirty="0" smtClean="0">
                <a:sym typeface="Arial"/>
              </a:rPr>
              <a:t>حرمت جایگاه بزرگان را نگاه داریم، حتی کسانی که در راه علم تلاش کرده اما راه به خطا رفته اند.</a:t>
            </a:r>
          </a:p>
          <a:p>
            <a:pPr lvl="0"/>
            <a:r>
              <a:rPr lang="fa-IR" dirty="0" smtClean="0">
                <a:sym typeface="Arial"/>
              </a:rPr>
              <a:t>آیه مبارکه «لا تسبوا الذین یدعون من دون الله فیسبوا الله عدوا»</a:t>
            </a:r>
          </a:p>
          <a:p>
            <a:r>
              <a:rPr lang="fa-IR" dirty="0">
                <a:sym typeface="Arial"/>
              </a:rPr>
              <a:t>خود را در مقام زدودن خرافات و اصلاح وجهه دین در نگاه عموم مردم و مدافع حریم دین تلقی نکنیم</a:t>
            </a:r>
          </a:p>
          <a:p>
            <a:pPr lvl="0"/>
            <a:r>
              <a:rPr lang="fa-IR" dirty="0" smtClean="0">
                <a:sym typeface="Arial"/>
              </a:rPr>
              <a:t>توجه به نیت خیر دگراندیشان</a:t>
            </a:r>
          </a:p>
          <a:p>
            <a:pPr lvl="1"/>
            <a:r>
              <a:rPr lang="fa-IR" dirty="0" smtClean="0">
                <a:sym typeface="Arial"/>
              </a:rPr>
              <a:t>نیت اصلی بسیاری از فلاسفه ی اسلامی، عرفا، متکلمین، خطبا و فقهایی که دچار انحرافاتی شده اند، خیر بوده و درد دین داشته اند. لذا برخورد دفعی تند با ایشان، منصفانه نیست</a:t>
            </a:r>
          </a:p>
          <a:p>
            <a:pPr lvl="0"/>
            <a:r>
              <a:rPr lang="fa-IR" dirty="0" smtClean="0">
                <a:sym typeface="Arial"/>
              </a:rPr>
              <a:t>پرهیز از جزم اندیشی، مگر در مواردی که صراحت روشنی از بیان عقل، قرآن یا روایات موجود است</a:t>
            </a:r>
          </a:p>
          <a:p>
            <a:r>
              <a:rPr lang="fa-IR" dirty="0">
                <a:sym typeface="Arial"/>
              </a:rPr>
              <a:t>بتوانیم با مردمانی که در افق ما با مطالب دینی آشنا نیستند، به خوبی برخورد </a:t>
            </a:r>
            <a:r>
              <a:rPr lang="fa-IR" dirty="0" smtClean="0">
                <a:sym typeface="Arial"/>
              </a:rPr>
              <a:t>کنیم</a:t>
            </a:r>
            <a:endParaRPr lang="fa-IR" dirty="0">
              <a:sym typeface="Arial"/>
            </a:endParaRPr>
          </a:p>
        </p:txBody>
      </p:sp>
    </p:spTree>
    <p:extLst>
      <p:ext uri="{BB962C8B-B14F-4D97-AF65-F5344CB8AC3E}">
        <p14:creationId xmlns:p14="http://schemas.microsoft.com/office/powerpoint/2010/main" val="225367247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p:txBody>
          <a:bodyPr/>
          <a:lstStyle/>
          <a:p>
            <a:pPr lvl="0"/>
            <a:r>
              <a:rPr lang="fa-IR" dirty="0" smtClean="0">
                <a:sym typeface="Trebuchet MS"/>
              </a:rPr>
              <a:t>موسّعات</a:t>
            </a:r>
            <a:endParaRPr lang="fa-IR" dirty="0">
              <a:sym typeface="Trebuchet MS"/>
            </a:endParaRPr>
          </a:p>
        </p:txBody>
      </p:sp>
      <p:sp>
        <p:nvSpPr>
          <p:cNvPr id="221" name="Shape 221"/>
          <p:cNvSpPr txBox="1">
            <a:spLocks noGrp="1"/>
          </p:cNvSpPr>
          <p:nvPr>
            <p:ph type="body" idx="1"/>
          </p:nvPr>
        </p:nvSpPr>
        <p:spPr/>
        <p:txBody>
          <a:bodyPr/>
          <a:lstStyle/>
          <a:p>
            <a:pPr lvl="0"/>
            <a:r>
              <a:rPr lang="fa-IR" dirty="0" smtClean="0">
                <a:sym typeface="Arial"/>
              </a:rPr>
              <a:t>بدانیم برخی از مواردی که ما در آن بسیار سختگیرانه رفتار می کنیم، خداوند نسبت به آن آسان گرفته است</a:t>
            </a:r>
          </a:p>
          <a:p>
            <a:pPr lvl="0"/>
            <a:r>
              <a:rPr lang="fa-IR" dirty="0" smtClean="0">
                <a:sym typeface="Arial"/>
              </a:rPr>
              <a:t>حدیث امام باقر علیه السلام (کافی ج 2 ص 405)</a:t>
            </a:r>
          </a:p>
          <a:p>
            <a:pPr lvl="0"/>
            <a:r>
              <a:rPr lang="fa-IR" dirty="0" smtClean="0">
                <a:sym typeface="Arial"/>
              </a:rPr>
              <a:t>عَنْ إِسْمَاعِيلَ الْجُعْفِيِّ قَالَ: سَأَلْتُ أَبَا جَعْفَرٍ ع عَنِ الدِّينِ الَّذِي لَا يَسَعُ الْعِبَادَ جَهْلُهُ فَقَالَ الدِّينُ وَاسِعٌ  وَ لَكِنَّ الْخَوَارِجَ ضَيَّقُوا عَلَى أَنْفُسِهِمْ مِنْ جَهْلِهِمْ قُلْتُ جُعِلْتُ فِدَاكَ فَأُحَدِّثُكَ بِدِينِيَ الَّذِي أَنَا عَلَيْهِ فَقَالَ بَلَى فَقُلْتُ أَشْهَدُ أَنْ لَا إِلَهَ إِلَّا اللَّهُ وَ أَشْهَدُ أَنَّ مُحَمَّداً عَبْدُهُ وَ رَسُولُهُ وَ الْإِقْرَارَ بِمَا جَاءَ مِنْ عِنْدِ اللَّهِ وَ أَتَوَلَّاكُمْ وَ أَبْرَأُ مِنْ عَدُوِّكُمْ وَ مَنْ رَكِبَ رِقَابَكُمْ وَ تَأَمَّرَ عَلَيْكُمْ وَ ظَلَمَكُمْ حَقَّكُمْ فَقَالَ مَا جَهِلْتَ شَيْئاً هُوَ وَ اللَّهِ الَّذِي نَحْنُ عَلَيْهِ قُلْتُ فَهَلْ سَلِمَ أَحَدٌ لَا يَعْرِفُ هَذَا الْأَمْرَ فَقَالَ لَا إِلَّا الْمُسْتَضْعَفِينَ قُلْتُ مَنْ هُمْ قَالَ نِسَاؤُكُمْ وَ أَوْلَادُكُمْ ثُمَّ قَالَ أَ رَأَيْتَ أُمَّ أَيْمَنَ فَإِنِّي أَشْهَدُ أَنَّهَا مِنْ أَهْلِ الْجَنَّةِ وَ مَا كَانَتْ تَعْرِفُ مَا أَنْتُمْ عَلَيْهِ.</a:t>
            </a:r>
            <a:endParaRPr lang="fa-IR" dirty="0">
              <a:sym typeface="Arial"/>
            </a:endParaRPr>
          </a:p>
        </p:txBody>
      </p:sp>
    </p:spTree>
    <p:extLst>
      <p:ext uri="{BB962C8B-B14F-4D97-AF65-F5344CB8AC3E}">
        <p14:creationId xmlns:p14="http://schemas.microsoft.com/office/powerpoint/2010/main" val="190305506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p:txBody>
          <a:bodyPr/>
          <a:lstStyle/>
          <a:p>
            <a:pPr lvl="0"/>
            <a:r>
              <a:rPr lang="fa-IR" dirty="0" smtClean="0">
                <a:sym typeface="Trebuchet MS"/>
              </a:rPr>
              <a:t>مستضعفین (علمی)</a:t>
            </a:r>
            <a:endParaRPr lang="fa-IR" dirty="0">
              <a:sym typeface="Trebuchet MS"/>
            </a:endParaRPr>
          </a:p>
        </p:txBody>
      </p:sp>
      <p:sp>
        <p:nvSpPr>
          <p:cNvPr id="228" name="Shape 228"/>
          <p:cNvSpPr txBox="1">
            <a:spLocks noGrp="1"/>
          </p:cNvSpPr>
          <p:nvPr>
            <p:ph type="body" idx="1"/>
          </p:nvPr>
        </p:nvSpPr>
        <p:spPr/>
        <p:txBody>
          <a:bodyPr>
            <a:normAutofit/>
          </a:bodyPr>
          <a:lstStyle/>
          <a:p>
            <a:pPr lvl="0"/>
            <a:r>
              <a:rPr lang="fa-IR" dirty="0" smtClean="0">
                <a:sym typeface="Arial"/>
              </a:rPr>
              <a:t>حدیث امام صادق علیه السلام (الكافي، ج 2، ص: 401 و 402)</a:t>
            </a:r>
          </a:p>
          <a:p>
            <a:pPr lvl="0"/>
            <a:r>
              <a:rPr lang="fa-IR" dirty="0" smtClean="0">
                <a:sym typeface="Arial"/>
              </a:rPr>
              <a:t>هَاشِمٍ صَاحِبِ الْبَرِيدِ قَالَ: كُنْتُ أَنَا وَ مُحَمَّدُ بْنُ مُسْلِمٍ وَ أَبُو الْخَطَّابِ مُجْتَمِعِينَ فَقَالَ لَنَا أَبُو الْخَطَّابِ مَا تَقُولُونَ فِيمَنْ لَمْ يَعْرِفْ هَذَا الْأَمْرَ فَقُلْتُ مَنْ لَمْ يَعْرِفْ هَذَا الْأَمْرَ فَهُوَ كَافِرٌ فَقَالَ أَبُو الْخَطَّابِ لَيْسَ بِكَافِرٍ حَتَّى تَقُومَ عَلَيْهِ الْحُجَّةُ فَإِذَا قَامَتْ عَلَيْهِ الْحُجَّةُ فَلَمْ يَعْرِفْ فَهُوَ كَافِرٌ فَقَالَ لَهُ مُحَمَّدُ بْنُ مُسْلِمٍ سُبْحَانَ اللَّهِ مَا لَهُ إِذَا لَمْ يَعْرِفْ وَ لَمْ يَجْحَدْ يَكْفُرُ لَيْسَ بِكَافِرٍ إِذَا لَمْ يَجْحَدْ قَالَ فَلَمَّا حَجَجْتُ دَخَلْتُ عَلَى أَبِي عَبْدِ اللَّهِ فَأَخْبَرْتُهُ بِذَلِكَ ... قَالَ لَنَا مَا تَقُولُونَ فِي خَدَمِكُمْ وَ نِسَائِكُمْ وَ أَهْلِيكُمْ أَ لَيْسَ يَشْهَدُونَ أَنْ لَا إِلَهَ إِلَّا اللَّهُ قُلْتُ بَلَى قَالَ أَ لَيْسَ يَشْهَدُونَ أَنَّ مُحَمَّداً رَسُولُ اللَّهِ ص قُلْتُ بَلَى قَالَ أَ لَيْسَ يُصَلُّونَ وَ يَصُومُونَ وَ يَحُجُّونَ قُلْتُ بَلَى قَالَ فَيَعْرِفُونَ مَا أَنْتُمْ عَلَيْهِ قُلْتُ لَا قَالَ فَمَا هُمْ عِنْدَكُمْ قُلْتُ مَنْ لَمْ يَعْرِفْ هَذَا الْأَمْرَ </a:t>
            </a:r>
            <a:r>
              <a:rPr lang="fa-IR" smtClean="0">
                <a:sym typeface="Arial"/>
              </a:rPr>
              <a:t>فَهُوَ كَافِرٌ</a:t>
            </a:r>
            <a:endParaRPr lang="fa-IR" dirty="0">
              <a:sym typeface="Arial"/>
            </a:endParaRPr>
          </a:p>
        </p:txBody>
      </p:sp>
    </p:spTree>
    <p:extLst>
      <p:ext uri="{BB962C8B-B14F-4D97-AF65-F5344CB8AC3E}">
        <p14:creationId xmlns:p14="http://schemas.microsoft.com/office/powerpoint/2010/main" val="67211720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p:txBody>
          <a:bodyPr/>
          <a:lstStyle/>
          <a:p>
            <a:pPr lvl="0"/>
            <a:r>
              <a:rPr lang="fa-IR" dirty="0">
                <a:sym typeface="Trebuchet MS"/>
              </a:rPr>
              <a:t>مستضعفین (علمی</a:t>
            </a:r>
            <a:r>
              <a:rPr lang="fa-IR" dirty="0" smtClean="0">
                <a:sym typeface="Trebuchet MS"/>
              </a:rPr>
              <a:t>) (ادامه) </a:t>
            </a:r>
            <a:endParaRPr lang="fa-IR" dirty="0">
              <a:sym typeface="Trebuchet MS"/>
            </a:endParaRPr>
          </a:p>
        </p:txBody>
      </p:sp>
      <p:sp>
        <p:nvSpPr>
          <p:cNvPr id="235" name="Shape 235"/>
          <p:cNvSpPr txBox="1">
            <a:spLocks noGrp="1"/>
          </p:cNvSpPr>
          <p:nvPr>
            <p:ph type="body" idx="1"/>
          </p:nvPr>
        </p:nvSpPr>
        <p:spPr/>
        <p:txBody>
          <a:bodyPr/>
          <a:lstStyle/>
          <a:p>
            <a:pPr lvl="0"/>
            <a:r>
              <a:rPr lang="fa-IR" dirty="0" smtClean="0"/>
              <a:t> قَالَ سُبْحَانَ اللَّهِ أَ مَا رَأَيْتَ أَهْلَ الطَّرِيقِ وَ أَهْلَ الْمِيَاهِ قُلْتُ بَلَى قَالَ أَ لَيْسَ يُصَلُّونَ وَ يَصُومُونَ وَ يَحُجُّونَ أَ لَيْسَ يَشْهَدُونَ أَنْ لَا إِلَهَ إِلَّا اللَّهُ وَ أَنَّ مُحَمَّداً رَسُولُ اللَّهِ قُلْتُ بَلَى قَالَ فَيَعْرِفُونَ مَا أَنْتُمْ عَلَيْهِ قُلْتُ لَا قَالَ فَمَا هُمْ عِنْدَكُمْ قُلْتُ مَنْ لَمْ يَعْرِفْ هَذَا الْأَمْرَ فَهُوَ كَافِرٌ قَالَ سُبْحَانَ اللَّهِ أَ مَا رَأَيْتَ الْكَعْبَةَ وَ الطَّوَافَ وَ أَهْلَ الْيَمَنِ وَ تَعَلُّقَهُمْ بِأَسْتَارِ الْكَعْبَةِ قُلْتُ بَلَى قَالَ أَ لَيْسَ يَشْهَدُونَ أَنْ لَا إِلَهَ إِلَّا اللَّهُ وَ أَنَّ مُحَمَّداً رَسُولُ اللَّهِ ص وَ يُصَلُّونَ وَ يَصُومُونَ وَ يَحُجُّونَ قُلْتُ بَلَى قَالَ فَيَعْرِفُونَ مَا أَنْتُمْ عَلَيْهِ قُلْتُ لَا قَالَ فَمَا تَقُولُونَ فِيهِمْ قُلْتُ مَنْ لَمْ يَعْرِفْ فَهُوَ كَافِرٌ- قَالَ سُبْحَانَ اللَّهِ هَذَا قَوْلُ  الْخَوَارِجِ  ثُمَّ قَالَ إِنْ شِئْتُمْ أَخْبَرْتُكُمْ فَقُلْتُ أَنَا لَا. فَقَالَ أَمَا إِنَّهُ شَرٌّ عَلَيْكُمْ أَنْ تَقُولُوا بِشَيْ ءٍ مَا لَمْ تَسْمَعُوهُ مِنَّا قَالَ فَظَنَنْتُ أَنَّهُ يُدِيرُنَا عَلَى قَوْلِ مُحَمَّدِ بْنِ مُسْلِمٍ.</a:t>
            </a:r>
            <a:endParaRPr lang="fa-IR" dirty="0"/>
          </a:p>
        </p:txBody>
      </p:sp>
    </p:spTree>
    <p:extLst>
      <p:ext uri="{BB962C8B-B14F-4D97-AF65-F5344CB8AC3E}">
        <p14:creationId xmlns:p14="http://schemas.microsoft.com/office/powerpoint/2010/main" val="27101907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p:txBody>
          <a:bodyPr/>
          <a:lstStyle/>
          <a:p>
            <a:pPr lvl="0"/>
            <a:r>
              <a:rPr lang="fa-IR" dirty="0" smtClean="0">
                <a:sym typeface="Trebuchet MS"/>
              </a:rPr>
              <a:t>در این جلسه ...</a:t>
            </a:r>
            <a:endParaRPr lang="fa-IR" dirty="0">
              <a:sym typeface="Trebuchet MS"/>
            </a:endParaRPr>
          </a:p>
        </p:txBody>
      </p:sp>
      <p:sp>
        <p:nvSpPr>
          <p:cNvPr id="155" name="Shape 155"/>
          <p:cNvSpPr txBox="1">
            <a:spLocks noGrp="1"/>
          </p:cNvSpPr>
          <p:nvPr>
            <p:ph type="body" idx="1"/>
          </p:nvPr>
        </p:nvSpPr>
        <p:spPr/>
        <p:txBody>
          <a:bodyPr>
            <a:normAutofit/>
          </a:bodyPr>
          <a:lstStyle/>
          <a:p>
            <a:pPr lvl="0"/>
            <a:r>
              <a:rPr lang="fa-IR" dirty="0" smtClean="0">
                <a:sym typeface="Arial"/>
              </a:rPr>
              <a:t>ناکارآمدی مطلق گرایی</a:t>
            </a:r>
          </a:p>
          <a:p>
            <a:pPr lvl="0"/>
            <a:r>
              <a:rPr lang="fa-IR" dirty="0" smtClean="0">
                <a:sym typeface="Arial"/>
              </a:rPr>
              <a:t>ملاک های تعامل با دیگران</a:t>
            </a:r>
          </a:p>
          <a:p>
            <a:pPr lvl="0"/>
            <a:r>
              <a:rPr lang="fa-IR" dirty="0" smtClean="0">
                <a:sym typeface="Arial"/>
              </a:rPr>
              <a:t>سعه صدر در تعامل با دیگران</a:t>
            </a:r>
          </a:p>
          <a:p>
            <a:pPr lvl="0"/>
            <a:r>
              <a:rPr lang="fa-IR" dirty="0" smtClean="0">
                <a:sym typeface="Arial"/>
              </a:rPr>
              <a:t>شرط تواضع در تعامل با دیگران</a:t>
            </a:r>
          </a:p>
          <a:p>
            <a:pPr lvl="0"/>
            <a:r>
              <a:rPr lang="fa-IR" dirty="0" smtClean="0">
                <a:sym typeface="Arial"/>
              </a:rPr>
              <a:t>ملاحظاتی اخلاقی در تعامل با دیگران</a:t>
            </a:r>
          </a:p>
          <a:p>
            <a:pPr lvl="0"/>
            <a:r>
              <a:rPr lang="fa-IR" dirty="0" smtClean="0">
                <a:sym typeface="Arial"/>
              </a:rPr>
              <a:t>توجه به مقوله ی موسعات</a:t>
            </a:r>
          </a:p>
          <a:p>
            <a:pPr lvl="0"/>
            <a:r>
              <a:rPr lang="fa-IR" dirty="0" smtClean="0">
                <a:sym typeface="Arial"/>
              </a:rPr>
              <a:t>توجه به مقوله ی مستضعفین</a:t>
            </a:r>
          </a:p>
        </p:txBody>
      </p:sp>
    </p:spTree>
    <p:extLst>
      <p:ext uri="{BB962C8B-B14F-4D97-AF65-F5344CB8AC3E}">
        <p14:creationId xmlns:p14="http://schemas.microsoft.com/office/powerpoint/2010/main" val="900274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p:txBody>
          <a:bodyPr/>
          <a:lstStyle/>
          <a:p>
            <a:pPr lvl="0"/>
            <a:r>
              <a:rPr lang="fa-IR" dirty="0" smtClean="0">
                <a:sym typeface="Trebuchet MS"/>
              </a:rPr>
              <a:t>در این جلسه ...</a:t>
            </a:r>
            <a:endParaRPr lang="fa-IR" dirty="0">
              <a:sym typeface="Trebuchet MS"/>
            </a:endParaRPr>
          </a:p>
        </p:txBody>
      </p:sp>
      <p:sp>
        <p:nvSpPr>
          <p:cNvPr id="155" name="Shape 155"/>
          <p:cNvSpPr txBox="1">
            <a:spLocks noGrp="1"/>
          </p:cNvSpPr>
          <p:nvPr>
            <p:ph type="body" idx="1"/>
          </p:nvPr>
        </p:nvSpPr>
        <p:spPr/>
        <p:txBody>
          <a:bodyPr>
            <a:normAutofit/>
          </a:bodyPr>
          <a:lstStyle/>
          <a:p>
            <a:pPr lvl="0"/>
            <a:r>
              <a:rPr lang="fa-IR" dirty="0" smtClean="0">
                <a:sym typeface="Arial"/>
              </a:rPr>
              <a:t>ناکارآمدی مطلق گرایی</a:t>
            </a:r>
          </a:p>
          <a:p>
            <a:pPr lvl="0"/>
            <a:r>
              <a:rPr lang="fa-IR" dirty="0" smtClean="0">
                <a:sym typeface="Arial"/>
              </a:rPr>
              <a:t>ملاک های تعامل با دیگران</a:t>
            </a:r>
          </a:p>
          <a:p>
            <a:pPr lvl="0"/>
            <a:r>
              <a:rPr lang="fa-IR" dirty="0" smtClean="0">
                <a:sym typeface="Arial"/>
              </a:rPr>
              <a:t>سعۀ صدر</a:t>
            </a:r>
          </a:p>
          <a:p>
            <a:pPr lvl="0"/>
            <a:r>
              <a:rPr lang="fa-IR" dirty="0" smtClean="0">
                <a:sym typeface="Arial"/>
              </a:rPr>
              <a:t>شرط تواضع</a:t>
            </a:r>
          </a:p>
          <a:p>
            <a:pPr lvl="0"/>
            <a:r>
              <a:rPr lang="fa-IR" dirty="0" smtClean="0">
                <a:sym typeface="Arial"/>
              </a:rPr>
              <a:t>ملاحظات اخلاقی</a:t>
            </a:r>
          </a:p>
          <a:p>
            <a:pPr lvl="0"/>
            <a:r>
              <a:rPr lang="fa-IR" dirty="0" smtClean="0">
                <a:sym typeface="Arial"/>
              </a:rPr>
              <a:t>موسّعات و مطلق گرایی</a:t>
            </a:r>
          </a:p>
          <a:p>
            <a:pPr lvl="0"/>
            <a:r>
              <a:rPr lang="fa-IR" dirty="0" smtClean="0">
                <a:sym typeface="Arial"/>
              </a:rPr>
              <a:t>مستضعفین و مطلق گرایی</a:t>
            </a:r>
          </a:p>
        </p:txBody>
      </p:sp>
    </p:spTree>
    <p:extLst>
      <p:ext uri="{BB962C8B-B14F-4D97-AF65-F5344CB8AC3E}">
        <p14:creationId xmlns:p14="http://schemas.microsoft.com/office/powerpoint/2010/main" val="1165043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p:txBody>
          <a:bodyPr/>
          <a:lstStyle/>
          <a:p>
            <a:pPr lvl="0"/>
            <a:r>
              <a:rPr lang="fa-IR" dirty="0" smtClean="0">
                <a:sym typeface="Trebuchet MS"/>
              </a:rPr>
              <a:t>مطلق گرایی</a:t>
            </a:r>
            <a:endParaRPr lang="fa-IR" dirty="0">
              <a:sym typeface="Trebuchet MS"/>
            </a:endParaRPr>
          </a:p>
        </p:txBody>
      </p:sp>
      <p:sp>
        <p:nvSpPr>
          <p:cNvPr id="162" name="Shape 162"/>
          <p:cNvSpPr txBox="1">
            <a:spLocks noGrp="1"/>
          </p:cNvSpPr>
          <p:nvPr>
            <p:ph type="body" idx="1"/>
          </p:nvPr>
        </p:nvSpPr>
        <p:spPr/>
        <p:txBody>
          <a:bodyPr>
            <a:normAutofit/>
          </a:bodyPr>
          <a:lstStyle/>
          <a:p>
            <a:pPr lvl="0"/>
            <a:r>
              <a:rPr lang="fa-IR" dirty="0" smtClean="0">
                <a:sym typeface="Arial"/>
              </a:rPr>
              <a:t>شمار زیاد ادیان الهی و غیر الهی</a:t>
            </a:r>
          </a:p>
          <a:p>
            <a:pPr lvl="0"/>
            <a:r>
              <a:rPr lang="fa-IR" dirty="0" smtClean="0">
                <a:sym typeface="Arial"/>
              </a:rPr>
              <a:t>فرق متعدد اسلامی و فرقۀ ناجیه (72 فرقه؟)</a:t>
            </a:r>
          </a:p>
          <a:p>
            <a:pPr lvl="0"/>
            <a:r>
              <a:rPr lang="fa-IR" dirty="0" smtClean="0">
                <a:sym typeface="Arial"/>
              </a:rPr>
              <a:t>فرق متعدد تشیع</a:t>
            </a:r>
          </a:p>
          <a:p>
            <a:pPr lvl="0"/>
            <a:r>
              <a:rPr lang="fa-IR" dirty="0" smtClean="0">
                <a:sym typeface="Arial"/>
              </a:rPr>
              <a:t>گرایش های گوناگون در شیعه اثناعشری</a:t>
            </a:r>
          </a:p>
          <a:p>
            <a:pPr lvl="1"/>
            <a:r>
              <a:rPr lang="fa-IR" dirty="0" smtClean="0">
                <a:sym typeface="Arial"/>
              </a:rPr>
              <a:t>کلامی-اعتقادی</a:t>
            </a:r>
          </a:p>
          <a:p>
            <a:pPr lvl="1"/>
            <a:r>
              <a:rPr lang="fa-IR" dirty="0" smtClean="0">
                <a:sym typeface="Arial"/>
              </a:rPr>
              <a:t>فقهی-اصولی</a:t>
            </a:r>
          </a:p>
          <a:p>
            <a:pPr lvl="1"/>
            <a:r>
              <a:rPr lang="fa-IR" dirty="0" smtClean="0">
                <a:sym typeface="Arial"/>
              </a:rPr>
              <a:t>سیاسی-اجتماعی</a:t>
            </a:r>
          </a:p>
          <a:p>
            <a:pPr lvl="0"/>
            <a:r>
              <a:rPr lang="fa-IR" dirty="0" smtClean="0">
                <a:sym typeface="Arial"/>
              </a:rPr>
              <a:t>برای تعامل با دیگران تا کجا باید فیلتر گذاشت؟</a:t>
            </a:r>
          </a:p>
        </p:txBody>
      </p:sp>
    </p:spTree>
    <p:extLst>
      <p:ext uri="{BB962C8B-B14F-4D97-AF65-F5344CB8AC3E}">
        <p14:creationId xmlns:p14="http://schemas.microsoft.com/office/powerpoint/2010/main" val="38101223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p:txBody>
          <a:bodyPr/>
          <a:lstStyle/>
          <a:p>
            <a:pPr lvl="0"/>
            <a:r>
              <a:rPr lang="fa-IR" smtClean="0"/>
              <a:t>همیشه محبوب بودن بهتر از همیشه درست بودن است</a:t>
            </a:r>
            <a:endParaRPr lang="fa-I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303510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p:txBody>
          <a:bodyPr/>
          <a:lstStyle/>
          <a:p>
            <a:pPr lvl="0"/>
            <a:r>
              <a:rPr lang="fa-IR" dirty="0" smtClean="0">
                <a:sym typeface="Trebuchet MS"/>
              </a:rPr>
              <a:t>ناکارآمدی مطلق گرایی</a:t>
            </a:r>
            <a:endParaRPr lang="fa-IR" dirty="0">
              <a:sym typeface="Trebuchet MS"/>
            </a:endParaRPr>
          </a:p>
        </p:txBody>
      </p:sp>
      <p:sp>
        <p:nvSpPr>
          <p:cNvPr id="177" name="Shape 177"/>
          <p:cNvSpPr txBox="1">
            <a:spLocks noGrp="1"/>
          </p:cNvSpPr>
          <p:nvPr>
            <p:ph type="body" idx="1"/>
          </p:nvPr>
        </p:nvSpPr>
        <p:spPr/>
        <p:txBody>
          <a:bodyPr>
            <a:normAutofit/>
          </a:bodyPr>
          <a:lstStyle/>
          <a:p>
            <a:pPr lvl="0"/>
            <a:r>
              <a:rPr lang="fa-IR" dirty="0" smtClean="0">
                <a:sym typeface="Arial"/>
              </a:rPr>
              <a:t>جریان تصحیح اعتقادات، یک جریانِ مداوم است</a:t>
            </a:r>
          </a:p>
          <a:p>
            <a:pPr lvl="1"/>
            <a:r>
              <a:rPr lang="fa-IR" dirty="0"/>
              <a:t>به یاد بیاورید که دیدگاه خودتان در طی ۱۰ سال گذشته چقدر تغییر پیدا کرده. به بقیه هم این فرصت تغییر را </a:t>
            </a:r>
            <a:r>
              <a:rPr lang="fa-IR" dirty="0" smtClean="0"/>
              <a:t>بدهید</a:t>
            </a:r>
            <a:endParaRPr lang="fa-IR" b="1" dirty="0" smtClean="0">
              <a:sym typeface="Arial"/>
            </a:endParaRPr>
          </a:p>
          <a:p>
            <a:pPr lvl="0"/>
            <a:r>
              <a:rPr lang="fa-IR" dirty="0" smtClean="0">
                <a:sym typeface="Arial"/>
              </a:rPr>
              <a:t>خود ما به آن مرحله نرسیده ایم که از تمام اعتقاداتمان 100% مطمئن باشیم</a:t>
            </a:r>
          </a:p>
          <a:p>
            <a:pPr lvl="1"/>
            <a:r>
              <a:rPr lang="fa-IR" dirty="0" smtClean="0">
                <a:sym typeface="Arial"/>
              </a:rPr>
              <a:t>متذکر اشتباهات فکری خودمان هم باشیم، و فکر نکنیم که خودمان خطا نداریم. برای تذکر به این موضوع، به تحولات فکری خود از سال های پیش تا کنون بنگریم. (</a:t>
            </a:r>
            <a:r>
              <a:rPr lang="fa-IR" dirty="0" smtClean="0">
                <a:hlinkClick r:id="rId3"/>
              </a:rPr>
              <a:t>فَلا تُزَكُّوا أَنفُسَكُم</a:t>
            </a:r>
            <a:r>
              <a:rPr lang="fa-IR" dirty="0" smtClean="0">
                <a:sym typeface="Arial"/>
              </a:rPr>
              <a:t>)</a:t>
            </a:r>
          </a:p>
          <a:p>
            <a:pPr lvl="1"/>
            <a:r>
              <a:rPr lang="fa-IR" dirty="0">
                <a:sym typeface="Arial"/>
              </a:rPr>
              <a:t>ممکن است یک اشتباه اعتقادی در ذهن و قلب ما، از نظر خدا خیلی بزرگ تر از اشتباه کوچک دیگران </a:t>
            </a:r>
            <a:r>
              <a:rPr lang="fa-IR" dirty="0" smtClean="0">
                <a:sym typeface="Arial"/>
              </a:rPr>
              <a:t>باشد</a:t>
            </a:r>
          </a:p>
          <a:p>
            <a:pPr lvl="0"/>
            <a:r>
              <a:rPr lang="fa-IR" dirty="0" smtClean="0">
                <a:sym typeface="Arial"/>
              </a:rPr>
              <a:t>نباید مطلق گرا باشیم. یعنی نباید انتظار داشته باشیم که همه معصوم از هر خطایی باشند</a:t>
            </a:r>
          </a:p>
          <a:p>
            <a:pPr lvl="0"/>
            <a:r>
              <a:rPr lang="fa-IR" dirty="0" smtClean="0">
                <a:sym typeface="Arial"/>
              </a:rPr>
              <a:t>این توصیه اخلاقی، به معنای پلورالیسم اعتقادی نیست</a:t>
            </a:r>
            <a:endParaRPr lang="fa-IR" dirty="0">
              <a:sym typeface="Arial"/>
            </a:endParaRPr>
          </a:p>
        </p:txBody>
      </p:sp>
    </p:spTree>
    <p:extLst>
      <p:ext uri="{BB962C8B-B14F-4D97-AF65-F5344CB8AC3E}">
        <p14:creationId xmlns:p14="http://schemas.microsoft.com/office/powerpoint/2010/main" val="323449496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الگوی رفتاری اهل بیت علیهم السلام</a:t>
            </a:r>
            <a:endParaRPr lang="en-US" dirty="0"/>
          </a:p>
        </p:txBody>
      </p:sp>
      <p:sp>
        <p:nvSpPr>
          <p:cNvPr id="3" name="Content Placeholder 2"/>
          <p:cNvSpPr>
            <a:spLocks noGrp="1"/>
          </p:cNvSpPr>
          <p:nvPr>
            <p:ph idx="1"/>
          </p:nvPr>
        </p:nvSpPr>
        <p:spPr/>
        <p:txBody>
          <a:bodyPr/>
          <a:lstStyle/>
          <a:p>
            <a:r>
              <a:rPr lang="fa-IR" dirty="0">
                <a:sym typeface="Arial"/>
              </a:rPr>
              <a:t> پیامبر و اهل بیت علیهم السلام علیرغم فاصله کمالات، با اصحابشان حسن رابطه </a:t>
            </a:r>
            <a:r>
              <a:rPr lang="fa-IR" dirty="0" smtClean="0">
                <a:sym typeface="Arial"/>
              </a:rPr>
              <a:t>داشتند</a:t>
            </a:r>
          </a:p>
          <a:p>
            <a:r>
              <a:rPr lang="fa-IR" dirty="0" smtClean="0">
                <a:sym typeface="Arial"/>
              </a:rPr>
              <a:t>کسانی که در مسجد وارد می شدند، سراغ پیامبر را می گرفتند و ایشان را در جمع تشخیص نمی دادند</a:t>
            </a:r>
            <a:endParaRPr lang="fa-IR" dirty="0">
              <a:sym typeface="Arial"/>
            </a:endParaRPr>
          </a:p>
          <a:p>
            <a:pPr lvl="0"/>
            <a:r>
              <a:rPr lang="fa-IR" dirty="0" smtClean="0">
                <a:sym typeface="Arial"/>
              </a:rPr>
              <a:t>شیخ مفید رحمة الله علیه</a:t>
            </a:r>
            <a:endParaRPr lang="fa-IR" dirty="0">
              <a:sym typeface="Arial"/>
            </a:endParaRPr>
          </a:p>
          <a:p>
            <a:pPr lvl="1"/>
            <a:r>
              <a:rPr lang="fa-IR" dirty="0">
                <a:sym typeface="Arial"/>
              </a:rPr>
              <a:t>دیدگاه نادرست شیخ مفید درباره عالم ذر</a:t>
            </a:r>
          </a:p>
          <a:p>
            <a:pPr lvl="1"/>
            <a:r>
              <a:rPr lang="fa-IR" dirty="0" smtClean="0">
                <a:sym typeface="Arial"/>
              </a:rPr>
              <a:t>تعبیر </a:t>
            </a:r>
            <a:r>
              <a:rPr lang="fa-IR" dirty="0">
                <a:sym typeface="Arial"/>
              </a:rPr>
              <a:t>امام زمان درباره ایشان (الأخ السّدید، الولی الرشید، الشیخ المفید: برادر استوار، دوست رشد یافته، شیخ پرفایده)</a:t>
            </a:r>
          </a:p>
          <a:p>
            <a:r>
              <a:rPr lang="fa-IR" dirty="0" smtClean="0">
                <a:sym typeface="Arial"/>
              </a:rPr>
              <a:t>تعبیر امام عصر علیه السلام به سید ابوالحسن اصفهانی: إرخِص نفسک، واجعل مجلسک فی الدهلیز و اقض حوائج الناس، نحن ننصُرُُک</a:t>
            </a:r>
          </a:p>
          <a:p>
            <a:r>
              <a:rPr lang="fa-IR" dirty="0" smtClean="0">
                <a:sym typeface="Arial"/>
              </a:rPr>
              <a:t>رفتار امام علیه السلام با یعقوب بن ضحّاک</a:t>
            </a:r>
            <a:endParaRPr lang="fa-IR" dirty="0">
              <a:sym typeface="Arial"/>
            </a:endParaRPr>
          </a:p>
        </p:txBody>
      </p:sp>
    </p:spTree>
    <p:extLst>
      <p:ext uri="{BB962C8B-B14F-4D97-AF65-F5344CB8AC3E}">
        <p14:creationId xmlns:p14="http://schemas.microsoft.com/office/powerpoint/2010/main" val="2335619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p:txBody>
          <a:bodyPr/>
          <a:lstStyle/>
          <a:p>
            <a:pPr lvl="0"/>
            <a:r>
              <a:rPr lang="fa-IR" smtClean="0"/>
              <a:t>شرط لازم و کافی برای ارتباط</a:t>
            </a:r>
            <a:endParaRPr lang="fa-IR"/>
          </a:p>
        </p:txBody>
      </p:sp>
      <p:sp>
        <p:nvSpPr>
          <p:cNvPr id="192" name="Shape 192"/>
          <p:cNvSpPr txBox="1">
            <a:spLocks noGrp="1"/>
          </p:cNvSpPr>
          <p:nvPr>
            <p:ph type="body" idx="1"/>
          </p:nvPr>
        </p:nvSpPr>
        <p:spPr/>
        <p:txBody>
          <a:bodyPr>
            <a:normAutofit lnSpcReduction="10000"/>
          </a:bodyPr>
          <a:lstStyle/>
          <a:p>
            <a:pPr lvl="0"/>
            <a:r>
              <a:rPr lang="fa-IR" dirty="0" smtClean="0">
                <a:sym typeface="Verdana"/>
              </a:rPr>
              <a:t>یعقوب بن ضحاک خدمت امام صادق(ع) رسید. ... سپس از گروهی، سخن به میان آمد و من گفتم: فدایت شوم، ما از آنها بیزاریم، زیرا آنها، هم عقیده ی ما نیستند. حضرت فرمود: آنها ما را دوست دارند ولی چون هم عقیده ی شما نیستند، از آنها بیزارید؟ عرض كردم: آری. امام فرمودند: ما نیز عقایدی داریم كه شما ندارید، پس آیا سزاوار است كه ما هم از شما بیزاری جوییم؟ عرض كردم. نه، فدایت شوم. فرمود: نزد خدا هم، حقایقی است كه نزد ما نیست، آیا گمان داری كه خدا از ما دوری می كند؟ عرض كردم نه به خدا، فدایت شوم. [اینك بفرمایید] ما چه باید بكنیم؟ حضرت فرمودند: آنها را دوست بدارید و از ایشان بیزاری مجویید. زیرا برخی از مسلمانان یك سهم، برخی دو سهم، برخی سه سهم، برخی چهار سهم، برخی پنج سهم، برخی شش سهم و گروهی هفت سهم (از ایمان دارند) و سزاوار نیست كه صاحب یك سهم را به كار صاحب دو سهم وادارند، صاحب دو سهم را به كار صاحب سه سهم، صاحب سه سهم را به كار صاحب چهار سهم، صاحب چهار سهم را به كار صاحب پنج سهم، صاحب پنج سهم را به كار صاحب شش سهم و صاحب شش سهم را به كار صاحب هفت سهم.</a:t>
            </a:r>
            <a:endParaRPr lang="fa-IR" dirty="0">
              <a:sym typeface="Verdana"/>
            </a:endParaRPr>
          </a:p>
        </p:txBody>
      </p:sp>
    </p:spTree>
    <p:extLst>
      <p:ext uri="{BB962C8B-B14F-4D97-AF65-F5344CB8AC3E}">
        <p14:creationId xmlns:p14="http://schemas.microsoft.com/office/powerpoint/2010/main" val="1240454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p:txBody>
          <a:bodyPr/>
          <a:lstStyle/>
          <a:p>
            <a:pPr lvl="0"/>
            <a:r>
              <a:rPr lang="fa-IR" dirty="0" smtClean="0">
                <a:sym typeface="Trebuchet MS"/>
              </a:rPr>
              <a:t>ملاک های تعامل با دیگران</a:t>
            </a:r>
            <a:endParaRPr lang="fa-IR" dirty="0">
              <a:sym typeface="Trebuchet MS"/>
            </a:endParaRPr>
          </a:p>
        </p:txBody>
      </p:sp>
      <p:sp>
        <p:nvSpPr>
          <p:cNvPr id="184" name="Shape 184"/>
          <p:cNvSpPr txBox="1">
            <a:spLocks noGrp="1"/>
          </p:cNvSpPr>
          <p:nvPr>
            <p:ph type="body" idx="1"/>
          </p:nvPr>
        </p:nvSpPr>
        <p:spPr/>
        <p:txBody>
          <a:bodyPr>
            <a:normAutofit/>
          </a:bodyPr>
          <a:lstStyle/>
          <a:p>
            <a:pPr lvl="0"/>
            <a:r>
              <a:rPr lang="fa-IR" dirty="0" smtClean="0">
                <a:sym typeface="Arial"/>
              </a:rPr>
              <a:t>در انتخاب هم عقیده و همراهِ اعتقادی، نباید مطلق گرا باشیم</a:t>
            </a:r>
          </a:p>
          <a:p>
            <a:pPr lvl="0"/>
            <a:r>
              <a:rPr lang="fa-IR" dirty="0" smtClean="0">
                <a:sym typeface="Arial"/>
              </a:rPr>
              <a:t>ملاک های دوست در روایات: </a:t>
            </a:r>
          </a:p>
          <a:p>
            <a:pPr lvl="1"/>
            <a:r>
              <a:rPr lang="fa-IR" dirty="0" smtClean="0">
                <a:sym typeface="Arial"/>
              </a:rPr>
              <a:t>اولاً ایمان، به معنای تشیع </a:t>
            </a:r>
          </a:p>
          <a:p>
            <a:pPr lvl="1"/>
            <a:r>
              <a:rPr lang="fa-IR" dirty="0" smtClean="0">
                <a:sym typeface="Arial"/>
              </a:rPr>
              <a:t>ثانیاً بعضی از ویژگی های لازم برای دوست مؤمن، مانند راستگویی </a:t>
            </a:r>
          </a:p>
          <a:p>
            <a:pPr lvl="0"/>
            <a:r>
              <a:rPr lang="fa-IR" dirty="0" smtClean="0">
                <a:sym typeface="Arial"/>
              </a:rPr>
              <a:t>لزوم توجه به جنبه های تسامح و تساهل در دین</a:t>
            </a:r>
          </a:p>
          <a:p>
            <a:pPr lvl="0"/>
            <a:r>
              <a:rPr lang="fa-IR" dirty="0" smtClean="0">
                <a:sym typeface="Arial"/>
              </a:rPr>
              <a:t>اشتباهات نظری یا تئوریک دیگران را پای اعتقاد قلبی شان ننویسیم</a:t>
            </a:r>
          </a:p>
          <a:p>
            <a:pPr lvl="1"/>
            <a:r>
              <a:rPr lang="fa-IR" dirty="0" smtClean="0">
                <a:sym typeface="Arial"/>
              </a:rPr>
              <a:t>مثال: اعتقاد نادرست به جبر در برخی فلاسفه اسلامی به جبری مسلکی شدنشان نیانجامیده</a:t>
            </a:r>
          </a:p>
          <a:p>
            <a:r>
              <a:rPr lang="fa-IR" dirty="0">
                <a:sym typeface="Arial"/>
              </a:rPr>
              <a:t>بزرگان دانشمندان دین را به واسطه چند خطایشان، کوچک نشماریم. خود را در افق آنها </a:t>
            </a:r>
            <a:r>
              <a:rPr lang="fa-IR" dirty="0" smtClean="0">
                <a:sym typeface="Arial"/>
              </a:rPr>
              <a:t>نبینیم</a:t>
            </a:r>
            <a:endParaRPr lang="fa-IR" dirty="0">
              <a:sym typeface="Arial"/>
            </a:endParaRPr>
          </a:p>
        </p:txBody>
      </p:sp>
    </p:spTree>
    <p:extLst>
      <p:ext uri="{BB962C8B-B14F-4D97-AF65-F5344CB8AC3E}">
        <p14:creationId xmlns:p14="http://schemas.microsoft.com/office/powerpoint/2010/main" val="180938917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p:txBody>
          <a:bodyPr/>
          <a:lstStyle/>
          <a:p>
            <a:pPr lvl="0"/>
            <a:r>
              <a:rPr lang="fa-IR" dirty="0" smtClean="0">
                <a:sym typeface="Trebuchet MS"/>
              </a:rPr>
              <a:t>سعۀ صدر در تعامل با دیگران</a:t>
            </a:r>
            <a:endParaRPr lang="fa-IR" dirty="0">
              <a:sym typeface="Trebuchet MS"/>
            </a:endParaRPr>
          </a:p>
        </p:txBody>
      </p:sp>
      <p:sp>
        <p:nvSpPr>
          <p:cNvPr id="199" name="Shape 199"/>
          <p:cNvSpPr txBox="1">
            <a:spLocks noGrp="1"/>
          </p:cNvSpPr>
          <p:nvPr>
            <p:ph type="body" idx="1"/>
          </p:nvPr>
        </p:nvSpPr>
        <p:spPr/>
        <p:txBody>
          <a:bodyPr>
            <a:normAutofit/>
          </a:bodyPr>
          <a:lstStyle/>
          <a:p>
            <a:pPr lvl="0"/>
            <a:r>
              <a:rPr lang="fa-IR" dirty="0" smtClean="0">
                <a:sym typeface="Arial"/>
              </a:rPr>
              <a:t>توجه به نعمتِ «توانایی نشست و برخاست با دیگران» و «تحمل افراد با اندیشه های متفاوت»</a:t>
            </a:r>
          </a:p>
          <a:p>
            <a:pPr lvl="0"/>
            <a:r>
              <a:rPr lang="fa-IR" dirty="0" smtClean="0">
                <a:sym typeface="Arial"/>
              </a:rPr>
              <a:t>احتمال خطا در گفتار خودمان باعث سعۀ صدر لازم برای ارتباط راحت با دیگران می شود.</a:t>
            </a:r>
          </a:p>
          <a:p>
            <a:pPr lvl="0"/>
            <a:r>
              <a:rPr lang="fa-IR" dirty="0" smtClean="0">
                <a:sym typeface="Arial"/>
              </a:rPr>
              <a:t>خطای معمول پس از دیدن یک انحراف در یک جمع: </a:t>
            </a:r>
            <a:br>
              <a:rPr lang="fa-IR" dirty="0" smtClean="0">
                <a:sym typeface="Arial"/>
              </a:rPr>
            </a:br>
            <a:r>
              <a:rPr lang="fa-IR" dirty="0" smtClean="0">
                <a:sym typeface="Arial"/>
              </a:rPr>
              <a:t>		شروع تعامل با تکیه بر اختلافات: «بخواهیم فوری آن انحراف را اصلاح کنیم.»</a:t>
            </a:r>
          </a:p>
          <a:p>
            <a:pPr lvl="0"/>
            <a:r>
              <a:rPr lang="fa-IR" dirty="0" smtClean="0">
                <a:sym typeface="Arial"/>
              </a:rPr>
              <a:t>راه درست تصحیح خطا: </a:t>
            </a:r>
          </a:p>
          <a:p>
            <a:pPr lvl="1"/>
            <a:r>
              <a:rPr lang="fa-IR" dirty="0" smtClean="0">
                <a:sym typeface="Arial"/>
              </a:rPr>
              <a:t>بدانیم که هدایت دستِ خداست و نه ما!</a:t>
            </a:r>
          </a:p>
          <a:p>
            <a:pPr lvl="1"/>
            <a:r>
              <a:rPr lang="fa-IR" dirty="0" smtClean="0">
                <a:sym typeface="Arial"/>
              </a:rPr>
              <a:t>شروع تعامل با تکیه بر مشترکات: «اولین گام تقویت روابط دوستی بین مؤمنین است.»</a:t>
            </a:r>
          </a:p>
          <a:p>
            <a:pPr lvl="1"/>
            <a:r>
              <a:rPr lang="fa-IR" dirty="0" smtClean="0">
                <a:sym typeface="Arial"/>
              </a:rPr>
              <a:t>مباحث متفقٌ علیه را تقویت کنیم تا با به وجود آمدن احساس همراهی به اختلافات برسیم</a:t>
            </a:r>
          </a:p>
        </p:txBody>
      </p:sp>
    </p:spTree>
    <p:extLst>
      <p:ext uri="{BB962C8B-B14F-4D97-AF65-F5344CB8AC3E}">
        <p14:creationId xmlns:p14="http://schemas.microsoft.com/office/powerpoint/2010/main" val="259248562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ersonal_template_4.potx" id="{59FC9B3D-1B87-40DA-AD7E-928704C551E7}" vid="{D097E21A-017B-4AF4-A28D-02399D9D25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Personal_template_4</Template>
  <TotalTime>0</TotalTime>
  <Words>3807</Words>
  <Application>Microsoft Office PowerPoint</Application>
  <PresentationFormat>Widescreen</PresentationFormat>
  <Paragraphs>153</Paragraphs>
  <Slides>15</Slides>
  <Notes>14</Notes>
  <HiddenSlides>1</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15</vt:i4>
      </vt:variant>
    </vt:vector>
  </HeadingPairs>
  <TitlesOfParts>
    <vt:vector size="30" baseType="lpstr">
      <vt:lpstr>Adobe Arabic</vt:lpstr>
      <vt:lpstr>Arial</vt:lpstr>
      <vt:lpstr>B Badr</vt:lpstr>
      <vt:lpstr>B Majid Shadow</vt:lpstr>
      <vt:lpstr>B Mitra</vt:lpstr>
      <vt:lpstr>B Tehran</vt:lpstr>
      <vt:lpstr>B Titr</vt:lpstr>
      <vt:lpstr>B Yagut</vt:lpstr>
      <vt:lpstr>Calibri</vt:lpstr>
      <vt:lpstr>Sakkal Majalla</vt:lpstr>
      <vt:lpstr>Traditional Arabic</vt:lpstr>
      <vt:lpstr>Trebuchet MS</vt:lpstr>
      <vt:lpstr>Verdana</vt:lpstr>
      <vt:lpstr>Wingdings 3</vt:lpstr>
      <vt:lpstr>Facet</vt:lpstr>
      <vt:lpstr>مکتب تربیتی اسلام</vt:lpstr>
      <vt:lpstr>در این جلسه ...</vt:lpstr>
      <vt:lpstr>مطلق گرایی</vt:lpstr>
      <vt:lpstr>همیشه محبوب بودن بهتر از همیشه درست بودن است</vt:lpstr>
      <vt:lpstr>ناکارآمدی مطلق گرایی</vt:lpstr>
      <vt:lpstr>الگوی رفتاری اهل بیت علیهم السلام</vt:lpstr>
      <vt:lpstr>شرط لازم و کافی برای ارتباط</vt:lpstr>
      <vt:lpstr>ملاک های تعامل با دیگران</vt:lpstr>
      <vt:lpstr>سعۀ صدر در تعامل با دیگران</vt:lpstr>
      <vt:lpstr>شرط تواضع در تعامل با دیگران</vt:lpstr>
      <vt:lpstr>ملاحظاتی اخلاقی در تعامل با دیگران</vt:lpstr>
      <vt:lpstr>موسّعات</vt:lpstr>
      <vt:lpstr>مستضعفین (علمی)</vt:lpstr>
      <vt:lpstr>مستضعفین (علمی) (ادامه) </vt:lpstr>
      <vt:lpstr>در این جلسه ...</vt:lpstr>
    </vt:vector>
  </TitlesOfParts>
  <Company>USIEGEN-ES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کلاس تربیت دینی (جلسۀ شانزدهم)</dc:title>
  <dc:creator>ahmadian</dc:creator>
  <cp:lastModifiedBy>Hamidreza Ahmadian</cp:lastModifiedBy>
  <cp:revision>48</cp:revision>
  <dcterms:created xsi:type="dcterms:W3CDTF">2016-12-05T18:27:30Z</dcterms:created>
  <dcterms:modified xsi:type="dcterms:W3CDTF">2018-02-26T18:48:56Z</dcterms:modified>
</cp:coreProperties>
</file>