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sldIdLst>
    <p:sldId id="257" r:id="rId2"/>
    <p:sldId id="258" r:id="rId3"/>
    <p:sldId id="259" r:id="rId4"/>
    <p:sldId id="268" r:id="rId5"/>
    <p:sldId id="269" r:id="rId6"/>
    <p:sldId id="270" r:id="rId7"/>
    <p:sldId id="260" r:id="rId8"/>
    <p:sldId id="261" r:id="rId9"/>
    <p:sldId id="271" r:id="rId10"/>
    <p:sldId id="272" r:id="rId11"/>
    <p:sldId id="263" r:id="rId12"/>
    <p:sldId id="275" r:id="rId13"/>
    <p:sldId id="276" r:id="rId14"/>
    <p:sldId id="277" r:id="rId15"/>
    <p:sldId id="278" r:id="rId16"/>
    <p:sldId id="279" r:id="rId17"/>
    <p:sldId id="280" r:id="rId18"/>
    <p:sldId id="281" r:id="rId19"/>
    <p:sldId id="282" r:id="rId20"/>
    <p:sldId id="283" r:id="rId21"/>
    <p:sldId id="284" r:id="rId22"/>
    <p:sldId id="285" r:id="rId23"/>
    <p:sldId id="265" r:id="rId24"/>
    <p:sldId id="273" r:id="rId25"/>
    <p:sldId id="274" r:id="rId26"/>
    <p:sldId id="266" r:id="rId27"/>
    <p:sldId id="286" r:id="rId28"/>
    <p:sldId id="287" r:id="rId29"/>
    <p:sldId id="288" r:id="rId30"/>
    <p:sldId id="26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عنوان" id="{83CAF145-67E2-4B2E-A217-0F7154C50D9C}">
          <p14:sldIdLst>
            <p14:sldId id="257"/>
          </p14:sldIdLst>
        </p14:section>
        <p14:section name="خلاصه جلسه قبل" id="{CF886C03-A84A-4EC1-907D-69364902CC7C}">
          <p14:sldIdLst/>
        </p14:section>
        <p14:section name="مباحث این جلسه" id="{A7A8F69C-C0EF-4C33-8CD4-3A0722C2798F}">
          <p14:sldIdLst>
            <p14:sldId id="258"/>
            <p14:sldId id="259"/>
            <p14:sldId id="268"/>
            <p14:sldId id="269"/>
            <p14:sldId id="270"/>
            <p14:sldId id="260"/>
            <p14:sldId id="261"/>
            <p14:sldId id="271"/>
            <p14:sldId id="272"/>
            <p14:sldId id="263"/>
            <p14:sldId id="275"/>
            <p14:sldId id="276"/>
            <p14:sldId id="277"/>
            <p14:sldId id="278"/>
            <p14:sldId id="279"/>
            <p14:sldId id="280"/>
            <p14:sldId id="281"/>
            <p14:sldId id="282"/>
            <p14:sldId id="283"/>
            <p14:sldId id="284"/>
            <p14:sldId id="285"/>
            <p14:sldId id="265"/>
            <p14:sldId id="273"/>
            <p14:sldId id="274"/>
            <p14:sldId id="266"/>
            <p14:sldId id="286"/>
            <p14:sldId id="287"/>
            <p14:sldId id="288"/>
            <p14:sldId id="267"/>
          </p14:sldIdLst>
        </p14:section>
        <p14:section name="جمع بندی" id="{9CD56971-F431-46AA-9906-40C15B34AB6D}">
          <p14:sldIdLst/>
        </p14:section>
        <p14:section name="کار در هفته" id="{E19B7265-B780-4A19-8E52-7C07A96CA2DA}">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adian" initials="HA" lastIdx="28" clrIdx="0">
    <p:extLst>
      <p:ext uri="{19B8F6BF-5375-455C-9EA6-DF929625EA0E}">
        <p15:presenceInfo xmlns:p15="http://schemas.microsoft.com/office/powerpoint/2012/main" userId="ahmadi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81156" autoAdjust="0"/>
  </p:normalViewPr>
  <p:slideViewPr>
    <p:cSldViewPr snapToGrid="0">
      <p:cViewPr varScale="1">
        <p:scale>
          <a:sx n="94" d="100"/>
          <a:sy n="94" d="100"/>
        </p:scale>
        <p:origin x="111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1-14T18:50:42.947" idx="28">
    <p:pos x="10" y="10"/>
    <p:text>این درس هنوز نیاز به تکمیل شدن دارد، به عنوان مثال بسیاری از سوالات پاسخ داده شود: 
- آیا ما باید در حکومت هایی که حاکم ظالم دارند سکوت کنیم؟ یا بر علیه آن ها قیام کنیم؟
- اگر در کشور غیر مسلمان هستیم، پول بلیط را بدهیم یا ندهیم؟ 
- اگر موزه رفتیم و می توانستیم از پول دادن فرار کنیم، اشکال شرعی دارد؟
- اگر از مالیات فرار کنیم، اشکال شرعی دارد؟</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AB6EEC-5ED1-4EBD-B7F2-B706A6BE7F3C}" type="datetimeFigureOut">
              <a:rPr lang="en-US" smtClean="0"/>
              <a:t>12/18/2017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EC810D-5A90-4787-9BCE-FD430E0AAD09}" type="slidenum">
              <a:rPr lang="en-US" smtClean="0"/>
              <a:t>‹#›</a:t>
            </a:fld>
            <a:endParaRPr lang="en-US"/>
          </a:p>
        </p:txBody>
      </p:sp>
    </p:spTree>
    <p:extLst>
      <p:ext uri="{BB962C8B-B14F-4D97-AF65-F5344CB8AC3E}">
        <p14:creationId xmlns:p14="http://schemas.microsoft.com/office/powerpoint/2010/main" val="2641518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r" rtl="1">
              <a:spcBef>
                <a:spcPts val="0"/>
              </a:spcBef>
              <a:buNone/>
            </a:pPr>
            <a:r>
              <a:rPr lang="fa-IR" sz="1200" b="0" i="0" u="none" strike="noStrike" cap="none" baseline="0" dirty="0" smtClean="0">
                <a:solidFill>
                  <a:schemeClr val="dk1"/>
                </a:solidFill>
                <a:latin typeface="Calibri"/>
                <a:ea typeface="Calibri"/>
                <a:cs typeface="Calibri"/>
                <a:sym typeface="Calibri"/>
              </a:rPr>
              <a:t>شروع کلاس با </a:t>
            </a:r>
            <a:r>
              <a:rPr lang="fa-IR" sz="1200" b="0" i="0" u="none" strike="noStrike" cap="none" baseline="0" smtClean="0">
                <a:solidFill>
                  <a:schemeClr val="dk1"/>
                </a:solidFill>
                <a:latin typeface="Calibri"/>
                <a:ea typeface="Calibri"/>
                <a:cs typeface="Calibri"/>
                <a:sym typeface="Calibri"/>
              </a:rPr>
              <a:t>دعای فرج</a:t>
            </a:r>
            <a:endParaRPr lang="fa-IR" sz="1200" b="0" i="0" u="none" strike="noStrike" cap="none" baseline="0" dirty="0" smtClean="0">
              <a:solidFill>
                <a:schemeClr val="dk1"/>
              </a:solidFill>
              <a:latin typeface="Calibri"/>
              <a:ea typeface="Calibri"/>
              <a:cs typeface="Calibri"/>
              <a:sym typeface="Calibri"/>
            </a:endParaRPr>
          </a:p>
        </p:txBody>
      </p:sp>
      <p:sp>
        <p:nvSpPr>
          <p:cNvPr id="148" name="Shape 148"/>
          <p:cNvSpPr txBox="1">
            <a:spLocks noGrp="1"/>
          </p:cNvSpPr>
          <p:nvPr>
            <p:ph type="sldNum" idx="12"/>
          </p:nvPr>
        </p:nvSpPr>
        <p:spPr>
          <a:xfrm>
            <a:off x="1588" y="8685213"/>
            <a:ext cx="2971799" cy="458786"/>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fld id="{00000000-1234-1234-1234-123412341234}" type="slidenum">
              <a:rPr lang="ar" sz="1200" b="0" i="0" u="none" strike="noStrike" cap="none" baseline="0">
                <a:solidFill>
                  <a:schemeClr val="dk1"/>
                </a:solidFill>
                <a:latin typeface="Calibri"/>
                <a:ea typeface="Calibri"/>
                <a:cs typeface="Calibri"/>
                <a:sym typeface="Calibri"/>
              </a:rPr>
              <a:t>1</a:t>
            </a:fld>
            <a:endParaRPr lang="a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20310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بعضی از فقها</a:t>
            </a:r>
            <a:r>
              <a:rPr lang="fa-IR" baseline="0" dirty="0" smtClean="0"/>
              <a:t> اموال عمومی را مجهول المالک می دانند. مثلا ملکی که به خاطر گذراندن راه به زور گرفته اند. </a:t>
            </a:r>
            <a:endParaRPr lang="en-US" dirty="0"/>
          </a:p>
        </p:txBody>
      </p:sp>
      <p:sp>
        <p:nvSpPr>
          <p:cNvPr id="4" name="Slide Number Placeholder 3"/>
          <p:cNvSpPr>
            <a:spLocks noGrp="1"/>
          </p:cNvSpPr>
          <p:nvPr>
            <p:ph type="sldNum" sz="quarter" idx="10"/>
          </p:nvPr>
        </p:nvSpPr>
        <p:spPr/>
        <p:txBody>
          <a:bodyPr/>
          <a:lstStyle/>
          <a:p>
            <a:fld id="{3EEC810D-5A90-4787-9BCE-FD430E0AAD09}" type="slidenum">
              <a:rPr lang="en-US" smtClean="0"/>
              <a:t>11</a:t>
            </a:fld>
            <a:endParaRPr lang="en-US"/>
          </a:p>
        </p:txBody>
      </p:sp>
    </p:spTree>
    <p:extLst>
      <p:ext uri="{BB962C8B-B14F-4D97-AF65-F5344CB8AC3E}">
        <p14:creationId xmlns:p14="http://schemas.microsoft.com/office/powerpoint/2010/main" val="39321032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Shape 35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1" name="Shape 351"/>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352" name="Shape 352"/>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12</a:t>
            </a:fld>
            <a:endParaRPr lang="fa-IR"/>
          </a:p>
        </p:txBody>
      </p:sp>
    </p:spTree>
    <p:extLst>
      <p:ext uri="{BB962C8B-B14F-4D97-AF65-F5344CB8AC3E}">
        <p14:creationId xmlns:p14="http://schemas.microsoft.com/office/powerpoint/2010/main" val="2565076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9" name="Shape 359"/>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endParaRPr/>
          </a:p>
        </p:txBody>
      </p:sp>
      <p:sp>
        <p:nvSpPr>
          <p:cNvPr id="360" name="Shape 360"/>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rtl="0">
              <a:spcBef>
                <a:spcPts val="0"/>
              </a:spcBef>
              <a:buNone/>
            </a:pPr>
            <a:fld id="{00000000-1234-1234-1234-123412341234}" type="slidenum">
              <a:rPr lang="fa-IR"/>
              <a:t>13</a:t>
            </a:fld>
            <a:endParaRPr lang="fa-IR"/>
          </a:p>
        </p:txBody>
      </p:sp>
    </p:spTree>
    <p:extLst>
      <p:ext uri="{BB962C8B-B14F-4D97-AF65-F5344CB8AC3E}">
        <p14:creationId xmlns:p14="http://schemas.microsoft.com/office/powerpoint/2010/main" val="2694382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7" name="Shape 367"/>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368" name="Shape 368"/>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14</a:t>
            </a:fld>
            <a:endParaRPr lang="fa-IR"/>
          </a:p>
        </p:txBody>
      </p:sp>
    </p:spTree>
    <p:extLst>
      <p:ext uri="{BB962C8B-B14F-4D97-AF65-F5344CB8AC3E}">
        <p14:creationId xmlns:p14="http://schemas.microsoft.com/office/powerpoint/2010/main" val="614405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Shape 43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9" name="Shape 439"/>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440" name="Shape 440"/>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15</a:t>
            </a:fld>
            <a:endParaRPr lang="fa-IR"/>
          </a:p>
        </p:txBody>
      </p:sp>
    </p:spTree>
    <p:extLst>
      <p:ext uri="{BB962C8B-B14F-4D97-AF65-F5344CB8AC3E}">
        <p14:creationId xmlns:p14="http://schemas.microsoft.com/office/powerpoint/2010/main" val="261504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Shape 57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7" name="Shape 577"/>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r>
              <a:rPr lang="fa-IR" dirty="0"/>
              <a:t>اساساً در هنگام مطالبه،‌ با نرمی برخورد کنیم.</a:t>
            </a:r>
          </a:p>
          <a:p>
            <a:pPr lvl="0" rtl="1">
              <a:spcBef>
                <a:spcPts val="0"/>
              </a:spcBef>
              <a:buNone/>
            </a:pPr>
            <a:endParaRPr dirty="0"/>
          </a:p>
          <a:p>
            <a:pPr lvl="0" rtl="1">
              <a:spcBef>
                <a:spcPts val="0"/>
              </a:spcBef>
              <a:buNone/>
            </a:pPr>
            <a:r>
              <a:rPr lang="fa-IR" dirty="0"/>
              <a:t>اگر شغل دولتی داریم، خصمانه و یا با قدرت برخورد نکنیم.</a:t>
            </a:r>
          </a:p>
        </p:txBody>
      </p:sp>
      <p:sp>
        <p:nvSpPr>
          <p:cNvPr id="578" name="Shape 578"/>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a:buClr>
                <a:srgbClr val="000000"/>
              </a:buClr>
              <a:buSzPct val="25000"/>
              <a:buFont typeface="Arial"/>
              <a:buNone/>
            </a:pPr>
            <a:fld id="{00000000-1234-1234-1234-123412341234}" type="slidenum">
              <a:rPr lang="fa-IR"/>
              <a:pPr>
                <a:buClr>
                  <a:srgbClr val="000000"/>
                </a:buClr>
                <a:buSzPct val="25000"/>
                <a:buFont typeface="Arial"/>
                <a:buNone/>
              </a:pPr>
              <a:t>16</a:t>
            </a:fld>
            <a:endParaRPr lang="fa-IR"/>
          </a:p>
        </p:txBody>
      </p:sp>
    </p:spTree>
    <p:extLst>
      <p:ext uri="{BB962C8B-B14F-4D97-AF65-F5344CB8AC3E}">
        <p14:creationId xmlns:p14="http://schemas.microsoft.com/office/powerpoint/2010/main" val="3890954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Shape 44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7" name="Shape 447"/>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448" name="Shape 448"/>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17</a:t>
            </a:fld>
            <a:endParaRPr lang="fa-IR"/>
          </a:p>
        </p:txBody>
      </p:sp>
    </p:spTree>
    <p:extLst>
      <p:ext uri="{BB962C8B-B14F-4D97-AF65-F5344CB8AC3E}">
        <p14:creationId xmlns:p14="http://schemas.microsoft.com/office/powerpoint/2010/main" val="19667215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Shape 46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3" name="Shape 463"/>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r>
              <a:rPr lang="fa-IR"/>
              <a:t>ص ۶۲۵ از کتاب</a:t>
            </a:r>
          </a:p>
        </p:txBody>
      </p:sp>
      <p:sp>
        <p:nvSpPr>
          <p:cNvPr id="464" name="Shape 464"/>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18</a:t>
            </a:fld>
            <a:endParaRPr lang="fa-IR"/>
          </a:p>
        </p:txBody>
      </p:sp>
    </p:spTree>
    <p:extLst>
      <p:ext uri="{BB962C8B-B14F-4D97-AF65-F5344CB8AC3E}">
        <p14:creationId xmlns:p14="http://schemas.microsoft.com/office/powerpoint/2010/main" val="2919958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Shape 39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9" name="Shape 399"/>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r>
              <a:rPr lang="fa-IR"/>
              <a:t>صدقه </a:t>
            </a:r>
          </a:p>
          <a:p>
            <a:pPr lvl="0" rtl="1">
              <a:spcBef>
                <a:spcPts val="0"/>
              </a:spcBef>
              <a:buNone/>
            </a:pPr>
            <a:r>
              <a:rPr lang="fa-IR"/>
              <a:t>رفع نیاز می کند</a:t>
            </a:r>
          </a:p>
          <a:p>
            <a:pPr lvl="0" rtl="1">
              <a:spcBef>
                <a:spcPts val="0"/>
              </a:spcBef>
              <a:buNone/>
            </a:pPr>
            <a:r>
              <a:rPr lang="fa-IR"/>
              <a:t>دفع نحوست می کند</a:t>
            </a:r>
          </a:p>
          <a:p>
            <a:pPr lvl="0" rtl="1">
              <a:spcBef>
                <a:spcPts val="0"/>
              </a:spcBef>
              <a:buNone/>
            </a:pPr>
            <a:r>
              <a:rPr lang="fa-IR"/>
              <a:t>فرونشانندهٔ خشم خدا است</a:t>
            </a:r>
          </a:p>
          <a:p>
            <a:pPr lvl="0" rtl="1">
              <a:spcBef>
                <a:spcPts val="0"/>
              </a:spcBef>
              <a:buNone/>
            </a:pPr>
            <a:r>
              <a:rPr lang="fa-IR"/>
              <a:t>افزایش دهنده مال و عمر</a:t>
            </a:r>
          </a:p>
          <a:p>
            <a:pPr lvl="0" rtl="1">
              <a:spcBef>
                <a:spcPts val="0"/>
              </a:spcBef>
              <a:buNone/>
            </a:pPr>
            <a:r>
              <a:rPr lang="fa-IR"/>
              <a:t>نجات از بلا و بیماری</a:t>
            </a:r>
          </a:p>
          <a:p>
            <a:pPr lvl="0" rtl="1">
              <a:spcBef>
                <a:spcPts val="0"/>
              </a:spcBef>
              <a:buNone/>
            </a:pPr>
            <a:r>
              <a:rPr lang="fa-IR"/>
              <a:t>عامل عبور از صراط</a:t>
            </a:r>
          </a:p>
          <a:p>
            <a:pPr lvl="0" rtl="1">
              <a:spcBef>
                <a:spcPts val="0"/>
              </a:spcBef>
              <a:buNone/>
            </a:pPr>
            <a:r>
              <a:rPr lang="fa-IR"/>
              <a:t>مایهٔ ضمانت بهشت</a:t>
            </a:r>
          </a:p>
        </p:txBody>
      </p:sp>
      <p:sp>
        <p:nvSpPr>
          <p:cNvPr id="400" name="Shape 400"/>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19</a:t>
            </a:fld>
            <a:endParaRPr lang="fa-IR"/>
          </a:p>
        </p:txBody>
      </p:sp>
    </p:spTree>
    <p:extLst>
      <p:ext uri="{BB962C8B-B14F-4D97-AF65-F5344CB8AC3E}">
        <p14:creationId xmlns:p14="http://schemas.microsoft.com/office/powerpoint/2010/main" val="793868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Shape 40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7" name="Shape 407"/>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408" name="Shape 408"/>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20</a:t>
            </a:fld>
            <a:endParaRPr lang="fa-IR"/>
          </a:p>
        </p:txBody>
      </p:sp>
    </p:spTree>
    <p:extLst>
      <p:ext uri="{BB962C8B-B14F-4D97-AF65-F5344CB8AC3E}">
        <p14:creationId xmlns:p14="http://schemas.microsoft.com/office/powerpoint/2010/main" val="85963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EC810D-5A90-4787-9BCE-FD430E0AAD09}" type="slidenum">
              <a:rPr lang="en-US" smtClean="0"/>
              <a:t>2</a:t>
            </a:fld>
            <a:endParaRPr lang="en-US"/>
          </a:p>
        </p:txBody>
      </p:sp>
    </p:spTree>
    <p:extLst>
      <p:ext uri="{BB962C8B-B14F-4D97-AF65-F5344CB8AC3E}">
        <p14:creationId xmlns:p14="http://schemas.microsoft.com/office/powerpoint/2010/main" val="13520591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Shape 55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rtl="1">
              <a:spcBef>
                <a:spcPts val="0"/>
              </a:spcBef>
              <a:buNone/>
            </a:pPr>
            <a:r>
              <a:rPr lang="fa-IR" dirty="0"/>
              <a:t>از جمله </a:t>
            </a:r>
            <a:r>
              <a:rPr lang="fa-IR" dirty="0" err="1"/>
              <a:t>مواردی</a:t>
            </a:r>
            <a:r>
              <a:rPr lang="fa-IR" dirty="0"/>
              <a:t> که ما می توانید انجام بدهیم تا امنیت را زیاد کنیم این است که همواره بر لبخند بر </a:t>
            </a:r>
            <a:r>
              <a:rPr lang="fa-IR" dirty="0" err="1"/>
              <a:t>لبانمان</a:t>
            </a:r>
            <a:r>
              <a:rPr lang="fa-IR" dirty="0"/>
              <a:t> داشته باشیم. این کار باعث می شود افراد غریبه تر احساس آرامش پیدا کنند.</a:t>
            </a:r>
          </a:p>
        </p:txBody>
      </p:sp>
      <p:sp>
        <p:nvSpPr>
          <p:cNvPr id="554" name="Shape 55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96714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5" name="Shape 335"/>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336" name="Shape 336"/>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22</a:t>
            </a:fld>
            <a:endParaRPr lang="fa-IR"/>
          </a:p>
        </p:txBody>
      </p:sp>
    </p:spTree>
    <p:extLst>
      <p:ext uri="{BB962C8B-B14F-4D97-AF65-F5344CB8AC3E}">
        <p14:creationId xmlns:p14="http://schemas.microsoft.com/office/powerpoint/2010/main" val="29266460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marL="0" lvl="0" indent="-69850" algn="just">
              <a:lnSpc>
                <a:spcPct val="115000"/>
              </a:lnSpc>
              <a:spcBef>
                <a:spcPts val="0"/>
              </a:spcBef>
              <a:spcAft>
                <a:spcPts val="800"/>
              </a:spcAft>
              <a:buClr>
                <a:schemeClr val="dk1"/>
              </a:buClr>
              <a:buSzPct val="91666"/>
              <a:buNone/>
            </a:pPr>
            <a:r>
              <a:rPr lang="fa-IR" sz="2000" dirty="0" err="1" smtClean="0">
                <a:solidFill>
                  <a:srgbClr val="333333"/>
                </a:solidFill>
                <a:highlight>
                  <a:srgbClr val="FFFFFF"/>
                </a:highlight>
              </a:rPr>
              <a:t>ابو</a:t>
            </a:r>
            <a:r>
              <a:rPr lang="fa-IR" sz="2000" dirty="0" smtClean="0">
                <a:solidFill>
                  <a:srgbClr val="333333"/>
                </a:solidFill>
                <a:highlight>
                  <a:srgbClr val="FFFFFF"/>
                </a:highlight>
              </a:rPr>
              <a:t> اسماعیل می گوید: به </a:t>
            </a:r>
            <a:r>
              <a:rPr lang="fa-IR" sz="2000" dirty="0" smtClean="0">
                <a:solidFill>
                  <a:srgbClr val="FF9900"/>
                </a:solidFill>
                <a:highlight>
                  <a:srgbClr val="FFFFFF"/>
                </a:highlight>
              </a:rPr>
              <a:t>امام</a:t>
            </a:r>
            <a:r>
              <a:rPr lang="fa-IR" sz="2000" dirty="0" smtClean="0">
                <a:solidFill>
                  <a:srgbClr val="333333"/>
                </a:solidFill>
                <a:highlight>
                  <a:srgbClr val="FFFFFF"/>
                </a:highlight>
              </a:rPr>
              <a:t> باقر(ع) گفتم:</a:t>
            </a:r>
          </a:p>
          <a:p>
            <a:pPr marL="0" lvl="0" indent="-69850" algn="just">
              <a:lnSpc>
                <a:spcPct val="115000"/>
              </a:lnSpc>
              <a:spcBef>
                <a:spcPts val="0"/>
              </a:spcBef>
              <a:spcAft>
                <a:spcPts val="800"/>
              </a:spcAft>
              <a:buClr>
                <a:schemeClr val="dk1"/>
              </a:buClr>
              <a:buSzPct val="91666"/>
              <a:buNone/>
            </a:pPr>
            <a:r>
              <a:rPr lang="fa-IR" sz="2000" dirty="0" smtClean="0">
                <a:solidFill>
                  <a:srgbClr val="333333"/>
                </a:solidFill>
                <a:highlight>
                  <a:srgbClr val="FFFFFF"/>
                </a:highlight>
              </a:rPr>
              <a:t>فدایت شوم! شیعیان، پیش ما </a:t>
            </a:r>
            <a:r>
              <a:rPr lang="fa-IR" sz="2000" dirty="0" err="1" smtClean="0">
                <a:solidFill>
                  <a:srgbClr val="333333"/>
                </a:solidFill>
                <a:highlight>
                  <a:srgbClr val="FFFFFF"/>
                </a:highlight>
              </a:rPr>
              <a:t>زیادند</a:t>
            </a:r>
            <a:r>
              <a:rPr lang="fa-IR" sz="2000" dirty="0" smtClean="0">
                <a:solidFill>
                  <a:srgbClr val="333333"/>
                </a:solidFill>
                <a:highlight>
                  <a:srgbClr val="FFFFFF"/>
                </a:highlight>
              </a:rPr>
              <a:t>. </a:t>
            </a:r>
            <a:r>
              <a:rPr lang="fa-IR" sz="2000" dirty="0" smtClean="0">
                <a:solidFill>
                  <a:srgbClr val="FF9900"/>
                </a:solidFill>
                <a:highlight>
                  <a:srgbClr val="FFFFFF"/>
                </a:highlight>
              </a:rPr>
              <a:t>امام</a:t>
            </a:r>
            <a:r>
              <a:rPr lang="fa-IR" sz="2000" dirty="0" smtClean="0">
                <a:solidFill>
                  <a:srgbClr val="333333"/>
                </a:solidFill>
                <a:highlight>
                  <a:srgbClr val="FFFFFF"/>
                </a:highlight>
              </a:rPr>
              <a:t> فرمود:</a:t>
            </a:r>
          </a:p>
          <a:p>
            <a:pPr marL="0" lvl="0" indent="-69850" algn="just">
              <a:lnSpc>
                <a:spcPct val="115000"/>
              </a:lnSpc>
              <a:spcBef>
                <a:spcPts val="0"/>
              </a:spcBef>
              <a:spcAft>
                <a:spcPts val="800"/>
              </a:spcAft>
              <a:buClr>
                <a:schemeClr val="dk1"/>
              </a:buClr>
              <a:buSzPct val="91666"/>
              <a:buNone/>
            </a:pPr>
            <a:r>
              <a:rPr lang="fa-IR" sz="2000" dirty="0" smtClean="0">
                <a:solidFill>
                  <a:srgbClr val="333333"/>
                </a:solidFill>
                <a:highlight>
                  <a:srgbClr val="FFFFFF"/>
                </a:highlight>
              </a:rPr>
              <a:t>آیا ثروتمند به نیازمند مهربانی می کند؟ آیا نیکوکار از گنهکار می گذرد؟ و آیا به هم کمک مالی می کنند؟ (تا برابر هم شوند و عدالت برقرار باشد)؟</a:t>
            </a:r>
          </a:p>
          <a:p>
            <a:pPr marL="0" lvl="0" indent="-69850" algn="just">
              <a:lnSpc>
                <a:spcPct val="115000"/>
              </a:lnSpc>
              <a:spcBef>
                <a:spcPts val="0"/>
              </a:spcBef>
              <a:spcAft>
                <a:spcPts val="800"/>
              </a:spcAft>
              <a:buClr>
                <a:schemeClr val="dk1"/>
              </a:buClr>
              <a:buSzPct val="91666"/>
              <a:buNone/>
            </a:pPr>
            <a:r>
              <a:rPr lang="fa-IR" sz="2000" dirty="0" smtClean="0">
                <a:solidFill>
                  <a:srgbClr val="333333"/>
                </a:solidFill>
                <a:highlight>
                  <a:srgbClr val="FFFFFF"/>
                </a:highlight>
              </a:rPr>
              <a:t>گفتم: خیر. فرمود:</a:t>
            </a:r>
          </a:p>
          <a:p>
            <a:pPr marL="0" lvl="0" indent="0" algn="just">
              <a:lnSpc>
                <a:spcPct val="115000"/>
              </a:lnSpc>
              <a:spcBef>
                <a:spcPts val="0"/>
              </a:spcBef>
              <a:spcAft>
                <a:spcPts val="800"/>
              </a:spcAft>
              <a:buNone/>
            </a:pPr>
            <a:r>
              <a:rPr lang="fa-IR" sz="2000" dirty="0" smtClean="0">
                <a:solidFill>
                  <a:srgbClr val="333333"/>
                </a:solidFill>
                <a:highlight>
                  <a:srgbClr val="FFFFFF"/>
                </a:highlight>
              </a:rPr>
              <a:t>این ها شیعه (حقیقی) نیستند. شیعه، کسی است که این طور عمل کند.</a:t>
            </a:r>
          </a:p>
          <a:p>
            <a:pPr lvl="0" rtl="1">
              <a:spcBef>
                <a:spcPts val="0"/>
              </a:spcBef>
              <a:buClr>
                <a:schemeClr val="dk1"/>
              </a:buClr>
              <a:buSzPct val="55000"/>
              <a:buFont typeface="Arial"/>
              <a:buNone/>
            </a:pPr>
            <a:endParaRPr sz="2000" dirty="0">
              <a:latin typeface="Arial"/>
              <a:ea typeface="Arial"/>
              <a:cs typeface="Arial"/>
              <a:sym typeface="Arial"/>
            </a:endParaRPr>
          </a:p>
          <a:p>
            <a:pPr lvl="0" rtl="1">
              <a:spcBef>
                <a:spcPts val="0"/>
              </a:spcBef>
              <a:buClr>
                <a:schemeClr val="dk1"/>
              </a:buClr>
              <a:buSzPct val="55000"/>
              <a:buFont typeface="Arial"/>
              <a:buNone/>
            </a:pPr>
            <a:endParaRPr sz="2000" dirty="0">
              <a:latin typeface="Arial"/>
              <a:ea typeface="Arial"/>
              <a:cs typeface="Arial"/>
              <a:sym typeface="Arial"/>
            </a:endParaRPr>
          </a:p>
          <a:p>
            <a:pPr marL="342900" lvl="0" indent="-270510" rtl="1">
              <a:spcBef>
                <a:spcPts val="1000"/>
              </a:spcBef>
              <a:buClr>
                <a:schemeClr val="dk1"/>
              </a:buClr>
              <a:buSzPct val="55000"/>
              <a:buFont typeface="Arial"/>
              <a:buNone/>
            </a:pPr>
            <a:r>
              <a:rPr lang="fa-IR" sz="2000" dirty="0">
                <a:solidFill>
                  <a:srgbClr val="3F3F3F"/>
                </a:solidFill>
                <a:latin typeface="Arial"/>
                <a:ea typeface="Arial"/>
                <a:cs typeface="Arial"/>
                <a:sym typeface="Arial"/>
              </a:rPr>
              <a:t>خدا به حضرت عیسی فرمود:  ای عیسی! خود را با دین داری و مهر به </a:t>
            </a:r>
            <a:r>
              <a:rPr lang="fa-IR" sz="2000" dirty="0" err="1">
                <a:solidFill>
                  <a:srgbClr val="3F3F3F"/>
                </a:solidFill>
                <a:latin typeface="Arial"/>
                <a:ea typeface="Arial"/>
                <a:cs typeface="Arial"/>
                <a:sym typeface="Arial"/>
              </a:rPr>
              <a:t>مسیکینان</a:t>
            </a:r>
            <a:r>
              <a:rPr lang="fa-IR" sz="2000" dirty="0">
                <a:solidFill>
                  <a:srgbClr val="3F3F3F"/>
                </a:solidFill>
                <a:latin typeface="Arial"/>
                <a:ea typeface="Arial"/>
                <a:cs typeface="Arial"/>
                <a:sym typeface="Arial"/>
              </a:rPr>
              <a:t> </a:t>
            </a:r>
            <a:r>
              <a:rPr lang="fa-IR" sz="2000" dirty="0" err="1">
                <a:solidFill>
                  <a:srgbClr val="3F3F3F"/>
                </a:solidFill>
                <a:latin typeface="Arial"/>
                <a:ea typeface="Arial"/>
                <a:cs typeface="Arial"/>
                <a:sym typeface="Arial"/>
              </a:rPr>
              <a:t>بیارایید</a:t>
            </a:r>
            <a:r>
              <a:rPr lang="fa-IR" sz="2000" dirty="0">
                <a:solidFill>
                  <a:srgbClr val="3F3F3F"/>
                </a:solidFill>
                <a:latin typeface="Arial"/>
                <a:ea typeface="Arial"/>
                <a:cs typeface="Arial"/>
                <a:sym typeface="Arial"/>
              </a:rPr>
              <a:t>. (کافی ج ۲، ص ۱۷۳)</a:t>
            </a:r>
          </a:p>
          <a:p>
            <a:pPr marL="342900" lvl="0" indent="-270510" rtl="1">
              <a:spcBef>
                <a:spcPts val="1000"/>
              </a:spcBef>
              <a:buClr>
                <a:schemeClr val="dk1"/>
              </a:buClr>
              <a:buSzPct val="55000"/>
              <a:buFont typeface="Arial"/>
              <a:buNone/>
            </a:pPr>
            <a:r>
              <a:rPr lang="fa-IR" sz="2000" dirty="0">
                <a:solidFill>
                  <a:srgbClr val="3F3F3F"/>
                </a:solidFill>
                <a:latin typeface="Arial"/>
                <a:ea typeface="Arial"/>
                <a:cs typeface="Arial"/>
                <a:sym typeface="Arial"/>
              </a:rPr>
              <a:t>رسول خدا </a:t>
            </a:r>
            <a:r>
              <a:rPr lang="fa-IR" sz="2000" dirty="0" err="1">
                <a:solidFill>
                  <a:srgbClr val="3F3F3F"/>
                </a:solidFill>
                <a:latin typeface="Arial"/>
                <a:ea typeface="Arial"/>
                <a:cs typeface="Arial"/>
                <a:sym typeface="Arial"/>
              </a:rPr>
              <a:t>فرمود:از</a:t>
            </a:r>
            <a:r>
              <a:rPr lang="fa-IR" sz="2000" dirty="0">
                <a:solidFill>
                  <a:srgbClr val="3F3F3F"/>
                </a:solidFill>
                <a:latin typeface="Arial"/>
                <a:ea typeface="Arial"/>
                <a:cs typeface="Arial"/>
                <a:sym typeface="Arial"/>
              </a:rPr>
              <a:t> [اسباب] نزدیکی به خدا </a:t>
            </a:r>
            <a:r>
              <a:rPr lang="fa-IR" sz="2000" dirty="0" err="1">
                <a:solidFill>
                  <a:srgbClr val="3F3F3F"/>
                </a:solidFill>
                <a:latin typeface="Arial"/>
                <a:ea typeface="Arial"/>
                <a:cs typeface="Arial"/>
                <a:sym typeface="Arial"/>
              </a:rPr>
              <a:t>مهرورزی</a:t>
            </a:r>
            <a:r>
              <a:rPr lang="fa-IR" sz="2000" dirty="0">
                <a:solidFill>
                  <a:srgbClr val="3F3F3F"/>
                </a:solidFill>
                <a:latin typeface="Arial"/>
                <a:ea typeface="Arial"/>
                <a:cs typeface="Arial"/>
                <a:sym typeface="Arial"/>
              </a:rPr>
              <a:t> به </a:t>
            </a:r>
            <a:r>
              <a:rPr lang="fa-IR" sz="2000" dirty="0" err="1">
                <a:solidFill>
                  <a:srgbClr val="3F3F3F"/>
                </a:solidFill>
                <a:latin typeface="Arial"/>
                <a:ea typeface="Arial"/>
                <a:cs typeface="Arial"/>
                <a:sym typeface="Arial"/>
              </a:rPr>
              <a:t>مسیکنان</a:t>
            </a:r>
            <a:r>
              <a:rPr lang="fa-IR" sz="2000" dirty="0">
                <a:solidFill>
                  <a:srgbClr val="3F3F3F"/>
                </a:solidFill>
                <a:latin typeface="Arial"/>
                <a:ea typeface="Arial"/>
                <a:cs typeface="Arial"/>
                <a:sym typeface="Arial"/>
              </a:rPr>
              <a:t> و نزدیک شدن به آنهاست (بحار </a:t>
            </a:r>
            <a:r>
              <a:rPr lang="fa-IR" sz="2000" dirty="0" err="1">
                <a:solidFill>
                  <a:srgbClr val="3F3F3F"/>
                </a:solidFill>
                <a:latin typeface="Arial"/>
                <a:ea typeface="Arial"/>
                <a:cs typeface="Arial"/>
                <a:sym typeface="Arial"/>
              </a:rPr>
              <a:t>الانوار</a:t>
            </a:r>
            <a:r>
              <a:rPr lang="fa-IR" sz="2000" dirty="0">
                <a:solidFill>
                  <a:srgbClr val="3F3F3F"/>
                </a:solidFill>
                <a:latin typeface="Arial"/>
                <a:ea typeface="Arial"/>
                <a:cs typeface="Arial"/>
                <a:sym typeface="Arial"/>
              </a:rPr>
              <a:t>،‌ج ۶۳، ص ۳۳۱)</a:t>
            </a:r>
          </a:p>
          <a:p>
            <a:pPr lvl="0" rtl="1">
              <a:spcBef>
                <a:spcPts val="0"/>
              </a:spcBef>
              <a:buNone/>
            </a:pPr>
            <a:r>
              <a:rPr lang="fa-IR" sz="2000" dirty="0"/>
              <a:t>من </a:t>
            </a:r>
            <a:r>
              <a:rPr lang="fa-IR" sz="2000" dirty="0" err="1"/>
              <a:t>واسی</a:t>
            </a:r>
            <a:r>
              <a:rPr lang="fa-IR" sz="2000" dirty="0"/>
              <a:t> </a:t>
            </a:r>
            <a:r>
              <a:rPr lang="fa-IR" sz="2000" dirty="0" err="1"/>
              <a:t>الفقیر</a:t>
            </a:r>
            <a:r>
              <a:rPr lang="fa-IR" sz="2000" dirty="0"/>
              <a:t> و </a:t>
            </a:r>
            <a:r>
              <a:rPr lang="fa-IR" sz="2000" dirty="0" err="1"/>
              <a:t>انصف</a:t>
            </a:r>
            <a:r>
              <a:rPr lang="fa-IR" sz="2000" dirty="0"/>
              <a:t> </a:t>
            </a:r>
            <a:r>
              <a:rPr lang="fa-IR" sz="2000" dirty="0" err="1"/>
              <a:t>الناس</a:t>
            </a:r>
            <a:r>
              <a:rPr lang="fa-IR" sz="2000" dirty="0"/>
              <a:t> من نفسه </a:t>
            </a:r>
            <a:r>
              <a:rPr lang="fa-IR" sz="2000" dirty="0" err="1"/>
              <a:t>فذلک</a:t>
            </a:r>
            <a:r>
              <a:rPr lang="fa-IR" sz="2000" dirty="0"/>
              <a:t> </a:t>
            </a:r>
            <a:r>
              <a:rPr lang="fa-IR" sz="2000" dirty="0" err="1"/>
              <a:t>المومن</a:t>
            </a:r>
            <a:r>
              <a:rPr lang="fa-IR" sz="2000" dirty="0"/>
              <a:t> حقا</a:t>
            </a:r>
          </a:p>
          <a:p>
            <a:pPr lvl="0" rtl="1">
              <a:spcBef>
                <a:spcPts val="0"/>
              </a:spcBef>
              <a:buClr>
                <a:schemeClr val="dk1"/>
              </a:buClr>
              <a:buSzPct val="55000"/>
              <a:buFont typeface="Arial"/>
              <a:buNone/>
            </a:pPr>
            <a:r>
              <a:rPr lang="fa-IR" sz="2000" dirty="0" err="1">
                <a:latin typeface="Arial"/>
                <a:ea typeface="Arial"/>
                <a:cs typeface="Arial"/>
                <a:sym typeface="Arial"/>
              </a:rPr>
              <a:t>هرکس</a:t>
            </a:r>
            <a:r>
              <a:rPr lang="fa-IR" sz="2000" dirty="0">
                <a:latin typeface="Arial"/>
                <a:ea typeface="Arial"/>
                <a:cs typeface="Arial"/>
                <a:sym typeface="Arial"/>
              </a:rPr>
              <a:t> به نیازمند کمک مالی کند و با مردم منصفانه رفتار نماید چنین کسی مؤمن حقیقی است.</a:t>
            </a:r>
          </a:p>
          <a:p>
            <a:pPr lvl="0" rtl="1">
              <a:spcBef>
                <a:spcPts val="0"/>
              </a:spcBef>
              <a:buNone/>
            </a:pPr>
            <a:endParaRPr sz="2000" dirty="0"/>
          </a:p>
        </p:txBody>
      </p:sp>
      <p:sp>
        <p:nvSpPr>
          <p:cNvPr id="192" name="Shape 192"/>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24</a:t>
            </a:fld>
            <a:endParaRPr lang="fa-IR"/>
          </a:p>
        </p:txBody>
      </p:sp>
    </p:spTree>
    <p:extLst>
      <p:ext uri="{BB962C8B-B14F-4D97-AF65-F5344CB8AC3E}">
        <p14:creationId xmlns:p14="http://schemas.microsoft.com/office/powerpoint/2010/main" val="6699051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r>
              <a:rPr lang="fa-IR" dirty="0"/>
              <a:t>عبد الله ابن جعفر می </a:t>
            </a:r>
            <a:r>
              <a:rPr lang="fa-IR" dirty="0" err="1"/>
              <a:t>گوید:به</a:t>
            </a:r>
            <a:r>
              <a:rPr lang="fa-IR" dirty="0"/>
              <a:t> یاد دارم هنگامی که رسول خدا بر مادرم وارد شد تا خبر شهادت پدرم را به وی بدهد در حالی که به او می نگریستم، او بر سر من و برادرم دست می کشید اشک ها به گونه ای چشمانش جاری بود که </a:t>
            </a:r>
            <a:r>
              <a:rPr lang="fa-IR" dirty="0" err="1"/>
              <a:t>ازم</a:t>
            </a:r>
            <a:r>
              <a:rPr lang="fa-IR" dirty="0"/>
              <a:t> </a:t>
            </a:r>
            <a:r>
              <a:rPr lang="fa-IR" dirty="0" err="1"/>
              <a:t>محاسنش</a:t>
            </a:r>
            <a:r>
              <a:rPr lang="fa-IR" dirty="0"/>
              <a:t> می </a:t>
            </a:r>
            <a:r>
              <a:rPr lang="fa-IR" dirty="0" err="1"/>
              <a:t>چکید</a:t>
            </a:r>
            <a:r>
              <a:rPr lang="fa-IR" dirty="0"/>
              <a:t>؛  سپس </a:t>
            </a:r>
            <a:r>
              <a:rPr lang="fa-IR" dirty="0" err="1"/>
              <a:t>گفت:خدایا</a:t>
            </a:r>
            <a:r>
              <a:rPr lang="fa-IR" dirty="0"/>
              <a:t>! جعفر به پاداشی نیکو رسیده است،  پس تو در میان فرزندانش جانشین او باش، </a:t>
            </a:r>
            <a:r>
              <a:rPr lang="fa-IR" dirty="0" err="1"/>
              <a:t>نیکوتر</a:t>
            </a:r>
            <a:r>
              <a:rPr lang="fa-IR" dirty="0"/>
              <a:t> از جانشینی تو در میان فرزندان هر یک از </a:t>
            </a:r>
            <a:r>
              <a:rPr lang="fa-IR" dirty="0" err="1"/>
              <a:t>بندگانت</a:t>
            </a:r>
            <a:r>
              <a:rPr lang="fa-IR" dirty="0"/>
              <a:t>؛ سپس </a:t>
            </a:r>
            <a:r>
              <a:rPr lang="fa-IR" dirty="0" err="1"/>
              <a:t>فرمود:ای</a:t>
            </a:r>
            <a:r>
              <a:rPr lang="fa-IR" dirty="0"/>
              <a:t> اسماء! آیا به تو بشارت </a:t>
            </a:r>
            <a:r>
              <a:rPr lang="fa-IR" dirty="0" err="1"/>
              <a:t>ندهم؟گفت:آری</a:t>
            </a:r>
            <a:r>
              <a:rPr lang="fa-IR" dirty="0"/>
              <a:t>، پدر و مادرم فدایت. </a:t>
            </a:r>
            <a:r>
              <a:rPr lang="fa-IR" dirty="0" err="1"/>
              <a:t>گفتند:خدا</a:t>
            </a:r>
            <a:r>
              <a:rPr lang="fa-IR" dirty="0"/>
              <a:t> برای جعفر دو بال قرار داد تا با آنها در بهشت پرواز کند. (‌مسکن </a:t>
            </a:r>
            <a:r>
              <a:rPr lang="fa-IR" dirty="0" err="1"/>
              <a:t>الفؤاد</a:t>
            </a:r>
            <a:r>
              <a:rPr lang="fa-IR" dirty="0"/>
              <a:t> ص ۱۰۶)</a:t>
            </a:r>
          </a:p>
          <a:p>
            <a:pPr lvl="0" rtl="1">
              <a:spcBef>
                <a:spcPts val="0"/>
              </a:spcBef>
              <a:buNone/>
            </a:pPr>
            <a:endParaRPr dirty="0"/>
          </a:p>
          <a:p>
            <a:pPr lvl="0" rtl="1">
              <a:spcBef>
                <a:spcPts val="0"/>
              </a:spcBef>
              <a:buNone/>
            </a:pPr>
            <a:r>
              <a:rPr lang="fa-IR" dirty="0" err="1"/>
              <a:t>امیرمومنان</a:t>
            </a:r>
            <a:r>
              <a:rPr lang="fa-IR" dirty="0"/>
              <a:t> شبی از کنار خانه ٔ تهی دستی گذشت که فرزندانی خردسال داشت و آنان از گرسنگی می گریستند و مادرشان آنان را سرگرم می کرد تا بخوابند. آن </a:t>
            </a:r>
            <a:r>
              <a:rPr lang="fa-IR" dirty="0" smtClean="0"/>
              <a:t>زن </a:t>
            </a:r>
            <a:r>
              <a:rPr lang="fa-IR" dirty="0" err="1"/>
              <a:t>دیگی</a:t>
            </a:r>
            <a:r>
              <a:rPr lang="fa-IR" dirty="0"/>
              <a:t> بر اجاق نهاده بود که در آن جز آب چیزی نبود، تا آنها بپندارند که در دیگ غذایی در حال پختن است. امیر مومنان از حال آن خانم با خبر شد و با </a:t>
            </a:r>
            <a:r>
              <a:rPr lang="fa-IR" dirty="0" err="1"/>
              <a:t>قنبر</a:t>
            </a:r>
            <a:r>
              <a:rPr lang="fa-IR" dirty="0"/>
              <a:t> به سوی خانه خود رفت و ظرف کوچکی خرما و کیسه ای آرد و کمی روغن و برنج و نان برداشت و بد </a:t>
            </a:r>
            <a:r>
              <a:rPr lang="fa-IR" dirty="0" err="1"/>
              <a:t>دوشش</a:t>
            </a:r>
            <a:r>
              <a:rPr lang="fa-IR" dirty="0"/>
              <a:t> حمل کرد. </a:t>
            </a:r>
            <a:r>
              <a:rPr lang="fa-IR" dirty="0" err="1"/>
              <a:t>قنبر</a:t>
            </a:r>
            <a:r>
              <a:rPr lang="fa-IR" dirty="0"/>
              <a:t> از </a:t>
            </a:r>
            <a:r>
              <a:rPr lang="fa-IR" dirty="0" err="1"/>
              <a:t>حصرت</a:t>
            </a:r>
            <a:r>
              <a:rPr lang="fa-IR" dirty="0"/>
              <a:t> خواست تا وی ان را حمل کند. امام </a:t>
            </a:r>
            <a:r>
              <a:rPr lang="fa-IR" dirty="0" err="1"/>
              <a:t>نپذیرت</a:t>
            </a:r>
            <a:r>
              <a:rPr lang="fa-IR" dirty="0"/>
              <a:t>. با رسیدن به خانه ٔ آن خانم از او اجازه خواست و وارد شد؛ پس مقداری برنج و روغن در دیگ ریخت و پس از پختن آن، برای کودکان در ظرف غذا ریخت و به آنان </a:t>
            </a:r>
            <a:r>
              <a:rPr lang="fa-IR" dirty="0" err="1"/>
              <a:t>فرمود:بخورید</a:t>
            </a:r>
            <a:r>
              <a:rPr lang="fa-IR" dirty="0"/>
              <a:t>. پس از سیر شدن آنان، امام بر دست و </a:t>
            </a:r>
            <a:r>
              <a:rPr lang="fa-IR" dirty="0" smtClean="0"/>
              <a:t>پای </a:t>
            </a:r>
            <a:r>
              <a:rPr lang="fa-IR" dirty="0"/>
              <a:t>خود </a:t>
            </a:r>
            <a:r>
              <a:rPr lang="fa-IR" dirty="0" err="1"/>
              <a:t>گِرد</a:t>
            </a:r>
            <a:r>
              <a:rPr lang="fa-IR" dirty="0"/>
              <a:t> اتاق می گشت و </a:t>
            </a:r>
            <a:r>
              <a:rPr lang="fa-IR" dirty="0" err="1"/>
              <a:t>بع</a:t>
            </a:r>
            <a:r>
              <a:rPr lang="fa-IR" dirty="0"/>
              <a:t> </a:t>
            </a:r>
            <a:r>
              <a:rPr lang="fa-IR" dirty="0" err="1"/>
              <a:t>بع</a:t>
            </a:r>
            <a:r>
              <a:rPr lang="fa-IR" dirty="0"/>
              <a:t> می کرد. کودکان با مشاهده این حالت، خندیدند. پس از </a:t>
            </a:r>
            <a:r>
              <a:rPr lang="fa-IR" dirty="0" smtClean="0"/>
              <a:t>خروج </a:t>
            </a:r>
            <a:r>
              <a:rPr lang="fa-IR" dirty="0"/>
              <a:t>از خانه، </a:t>
            </a:r>
            <a:r>
              <a:rPr lang="fa-IR" dirty="0" err="1"/>
              <a:t>قنبر</a:t>
            </a:r>
            <a:r>
              <a:rPr lang="fa-IR" dirty="0"/>
              <a:t> پرسید: </a:t>
            </a:r>
            <a:r>
              <a:rPr lang="fa-IR" dirty="0" err="1"/>
              <a:t>سرورم!امشب</a:t>
            </a:r>
            <a:r>
              <a:rPr lang="fa-IR" dirty="0"/>
              <a:t> رفتاری شگفت آور از تو دیدم و راز برخی از آن را دانستم؛ ولی سبب گردش تو در خانه بر روی دست و پا و تقلید صدای </a:t>
            </a:r>
            <a:r>
              <a:rPr lang="fa-IR" dirty="0" err="1"/>
              <a:t>بع</a:t>
            </a:r>
            <a:r>
              <a:rPr lang="fa-IR" dirty="0"/>
              <a:t> </a:t>
            </a:r>
            <a:r>
              <a:rPr lang="fa-IR" dirty="0" err="1"/>
              <a:t>بع</a:t>
            </a:r>
            <a:r>
              <a:rPr lang="fa-IR" dirty="0"/>
              <a:t> حیوان را نفهمیدم.! امام پاسخ </a:t>
            </a:r>
            <a:r>
              <a:rPr lang="fa-IR" dirty="0" err="1"/>
              <a:t>دادند:ای</a:t>
            </a:r>
            <a:r>
              <a:rPr lang="fa-IR" dirty="0"/>
              <a:t> </a:t>
            </a:r>
            <a:r>
              <a:rPr lang="fa-IR" dirty="0" err="1"/>
              <a:t>قنبر</a:t>
            </a:r>
            <a:r>
              <a:rPr lang="fa-IR" dirty="0"/>
              <a:t>! وقتی وارد خانه شدم، کودکان از شدت گرسنگی می گریستند. دوست می داشتم وقتی از نزد آنان خارج می شوم، آنها در حال سیری بخندند و دلیل دیگری نداشت ( کشف </a:t>
            </a:r>
            <a:r>
              <a:rPr lang="fa-IR" dirty="0" err="1"/>
              <a:t>الیقین</a:t>
            </a:r>
            <a:r>
              <a:rPr lang="fa-IR" dirty="0"/>
              <a:t> ص ۱۱۵) </a:t>
            </a:r>
            <a:endParaRPr lang="fa-IR" dirty="0" smtClean="0"/>
          </a:p>
          <a:p>
            <a:pPr lvl="0" rtl="1">
              <a:spcBef>
                <a:spcPts val="0"/>
              </a:spcBef>
              <a:buNone/>
            </a:pPr>
            <a:endParaRPr lang="fa-IR" dirty="0" smtClean="0"/>
          </a:p>
          <a:p>
            <a:pPr lvl="0" rtl="1">
              <a:spcBef>
                <a:spcPts val="0"/>
              </a:spcBef>
              <a:buNone/>
            </a:pPr>
            <a:r>
              <a:rPr lang="fa-IR" dirty="0" smtClean="0"/>
              <a:t>این نشود که یتیمان را در مدرسه مخصوص یتیمان بگذاریم و طوری آنها را تربیت کنیم که از نظر تربیتی نسبت به دیگران ضعف داشته باشند و در آینده موفقیت کمتری داشته باشند.</a:t>
            </a:r>
          </a:p>
          <a:p>
            <a:pPr lvl="0" rtl="1">
              <a:spcBef>
                <a:spcPts val="0"/>
              </a:spcBef>
              <a:buNone/>
            </a:pPr>
            <a:r>
              <a:rPr lang="fa-IR" dirty="0" smtClean="0"/>
              <a:t>و یا نشود که برنامه های مخصوص آنها داشته باشیم. آنها را هم داخل برنامه عادی و هفتگی کودکان خود کنیم.</a:t>
            </a:r>
          </a:p>
        </p:txBody>
      </p:sp>
      <p:sp>
        <p:nvSpPr>
          <p:cNvPr id="176" name="Shape 176"/>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25</a:t>
            </a:fld>
            <a:endParaRPr lang="fa-IR"/>
          </a:p>
        </p:txBody>
      </p:sp>
    </p:spTree>
    <p:extLst>
      <p:ext uri="{BB962C8B-B14F-4D97-AF65-F5344CB8AC3E}">
        <p14:creationId xmlns:p14="http://schemas.microsoft.com/office/powerpoint/2010/main" val="32875785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9" name="Shape 279"/>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dirty="0" smtClean="0"/>
              <a:t>امام صادق (ع) </a:t>
            </a:r>
            <a:r>
              <a:rPr lang="fa-IR" dirty="0" err="1" smtClean="0"/>
              <a:t>فرمود:ولایت</a:t>
            </a:r>
            <a:r>
              <a:rPr lang="fa-IR" dirty="0" smtClean="0"/>
              <a:t> ما جز به عمل به دست </a:t>
            </a:r>
            <a:r>
              <a:rPr lang="fa-IR" dirty="0" err="1" smtClean="0"/>
              <a:t>نمی</a:t>
            </a:r>
            <a:r>
              <a:rPr lang="fa-IR" dirty="0" smtClean="0"/>
              <a:t> آید و به راستی شدیدترین حسرت در روز قیامت از </a:t>
            </a:r>
            <a:r>
              <a:rPr lang="fa-IR" dirty="0" err="1" smtClean="0"/>
              <a:t>آنِ</a:t>
            </a:r>
            <a:r>
              <a:rPr lang="fa-IR" dirty="0" smtClean="0"/>
              <a:t> مردی است که از عدالت سخن بگوید، ولی در عمل بر خلاف آن رفتار کند</a:t>
            </a:r>
          </a:p>
          <a:p>
            <a:pPr lvl="0">
              <a:spcBef>
                <a:spcPts val="0"/>
              </a:spcBef>
              <a:buNone/>
            </a:pPr>
            <a:endParaRPr dirty="0"/>
          </a:p>
        </p:txBody>
      </p:sp>
      <p:sp>
        <p:nvSpPr>
          <p:cNvPr id="280" name="Shape 280"/>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27</a:t>
            </a:fld>
            <a:endParaRPr lang="fa-IR"/>
          </a:p>
        </p:txBody>
      </p:sp>
    </p:spTree>
    <p:extLst>
      <p:ext uri="{BB962C8B-B14F-4D97-AF65-F5344CB8AC3E}">
        <p14:creationId xmlns:p14="http://schemas.microsoft.com/office/powerpoint/2010/main" val="30637984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3" name="Shape 303"/>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304" name="Shape 304"/>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28</a:t>
            </a:fld>
            <a:endParaRPr lang="fa-IR"/>
          </a:p>
        </p:txBody>
      </p:sp>
    </p:spTree>
    <p:extLst>
      <p:ext uri="{BB962C8B-B14F-4D97-AF65-F5344CB8AC3E}">
        <p14:creationId xmlns:p14="http://schemas.microsoft.com/office/powerpoint/2010/main" val="12624615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1" name="Shape 271"/>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272" name="Shape 272"/>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29</a:t>
            </a:fld>
            <a:endParaRPr lang="fa-IR"/>
          </a:p>
        </p:txBody>
      </p:sp>
    </p:spTree>
    <p:extLst>
      <p:ext uri="{BB962C8B-B14F-4D97-AF65-F5344CB8AC3E}">
        <p14:creationId xmlns:p14="http://schemas.microsoft.com/office/powerpoint/2010/main" val="66450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fa-IR" baseline="0" dirty="0" smtClean="0"/>
          </a:p>
          <a:p>
            <a:pPr algn="r" rtl="1"/>
            <a:endParaRPr lang="fa-IR" baseline="0" dirty="0" smtClean="0"/>
          </a:p>
          <a:p>
            <a:pPr algn="r" rtl="1"/>
            <a:r>
              <a:rPr lang="fa-IR" dirty="0" smtClean="0"/>
              <a:t>دو دیدگاه متفاوت: گروهی هستند (سمت طالقان) که معتقد هستند که نباید انسان تابعیت</a:t>
            </a:r>
            <a:r>
              <a:rPr lang="fa-IR" baseline="0" dirty="0" smtClean="0"/>
              <a:t> حکومت غیر معصوم را داشته باشد، شناسنامه ندارند، امکانات دولتی استفاده نمی کنند، از آب های طبیعی استفاده می کنند و از امکاناتی که خدا در اختیار قرار داده استفاده می کنند. </a:t>
            </a:r>
            <a:endParaRPr lang="en-US" dirty="0"/>
          </a:p>
        </p:txBody>
      </p:sp>
      <p:sp>
        <p:nvSpPr>
          <p:cNvPr id="4" name="Slide Number Placeholder 3"/>
          <p:cNvSpPr>
            <a:spLocks noGrp="1"/>
          </p:cNvSpPr>
          <p:nvPr>
            <p:ph type="sldNum" sz="quarter" idx="10"/>
          </p:nvPr>
        </p:nvSpPr>
        <p:spPr/>
        <p:txBody>
          <a:bodyPr/>
          <a:lstStyle/>
          <a:p>
            <a:fld id="{3EEC810D-5A90-4787-9BCE-FD430E0AAD09}" type="slidenum">
              <a:rPr lang="en-US" smtClean="0"/>
              <a:t>3</a:t>
            </a:fld>
            <a:endParaRPr lang="en-US"/>
          </a:p>
        </p:txBody>
      </p:sp>
    </p:spTree>
    <p:extLst>
      <p:ext uri="{BB962C8B-B14F-4D97-AF65-F5344CB8AC3E}">
        <p14:creationId xmlns:p14="http://schemas.microsoft.com/office/powerpoint/2010/main" val="728426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fa-IR" sz="1200" b="0" i="0" u="none" strike="noStrike" kern="1200" dirty="0" smtClean="0">
              <a:solidFill>
                <a:schemeClr val="tx1"/>
              </a:solidFill>
              <a:effectLst/>
              <a:latin typeface="+mn-lt"/>
              <a:ea typeface="+mn-ea"/>
              <a:cs typeface="+mn-cs"/>
            </a:endParaRPr>
          </a:p>
          <a:p>
            <a:pPr algn="r" rtl="1"/>
            <a:r>
              <a:rPr lang="fa-IR" dirty="0" smtClean="0"/>
              <a:t>نعمتان مجهولتان، الصّحة</a:t>
            </a:r>
            <a:r>
              <a:rPr lang="fa-IR" baseline="0" dirty="0" smtClean="0"/>
              <a:t> و الامان</a:t>
            </a:r>
          </a:p>
          <a:p>
            <a:pPr algn="r" rtl="1"/>
            <a:endParaRPr lang="en-US" dirty="0"/>
          </a:p>
        </p:txBody>
      </p:sp>
      <p:sp>
        <p:nvSpPr>
          <p:cNvPr id="4" name="Slide Number Placeholder 3"/>
          <p:cNvSpPr>
            <a:spLocks noGrp="1"/>
          </p:cNvSpPr>
          <p:nvPr>
            <p:ph type="sldNum" sz="quarter" idx="10"/>
          </p:nvPr>
        </p:nvSpPr>
        <p:spPr/>
        <p:txBody>
          <a:bodyPr/>
          <a:lstStyle/>
          <a:p>
            <a:fld id="{3EEC810D-5A90-4787-9BCE-FD430E0AAD09}" type="slidenum">
              <a:rPr lang="en-US" smtClean="0"/>
              <a:t>4</a:t>
            </a:fld>
            <a:endParaRPr lang="en-US"/>
          </a:p>
        </p:txBody>
      </p:sp>
    </p:spTree>
    <p:extLst>
      <p:ext uri="{BB962C8B-B14F-4D97-AF65-F5344CB8AC3E}">
        <p14:creationId xmlns:p14="http://schemas.microsoft.com/office/powerpoint/2010/main" val="1194745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Shape 53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1" name="Shape 531"/>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lgn="r" rtl="1">
              <a:spcBef>
                <a:spcPts val="0"/>
              </a:spcBef>
              <a:buNone/>
            </a:pPr>
            <a:r>
              <a:rPr lang="fa-IR" dirty="0"/>
              <a:t>وحدت در سطوح مختلف است. پایین ترین سطح آن، فامیل و بعد دوستان و بعد مسجد می باشد. ما در حوزه خودمان وحدت ایجاد کنیم و اصلاح ذات </a:t>
            </a:r>
            <a:r>
              <a:rPr lang="fa-IR" dirty="0" err="1"/>
              <a:t>البین</a:t>
            </a:r>
            <a:r>
              <a:rPr lang="fa-IR" dirty="0"/>
              <a:t> کنیم. اگر همه این کار را انجام بدهند…جامعه </a:t>
            </a:r>
            <a:r>
              <a:rPr lang="fa-IR" dirty="0" err="1"/>
              <a:t>سالمتری</a:t>
            </a:r>
            <a:r>
              <a:rPr lang="fa-IR" dirty="0"/>
              <a:t> خواهیم داشت.</a:t>
            </a:r>
          </a:p>
          <a:p>
            <a:pPr lvl="0" algn="r" rtl="1">
              <a:spcBef>
                <a:spcPts val="0"/>
              </a:spcBef>
              <a:buNone/>
            </a:pPr>
            <a:endParaRPr dirty="0"/>
          </a:p>
          <a:p>
            <a:pPr lvl="0" algn="r" rtl="1">
              <a:spcBef>
                <a:spcPts val="0"/>
              </a:spcBef>
              <a:buNone/>
            </a:pPr>
            <a:r>
              <a:rPr lang="fa-IR" dirty="0"/>
              <a:t>قبل از اینکه با برادر خود بحث علمی کنید، مطمئن باشید که وی را به خوبی می </a:t>
            </a:r>
            <a:r>
              <a:rPr lang="fa-IR" dirty="0" err="1"/>
              <a:t>شناسید</a:t>
            </a:r>
            <a:r>
              <a:rPr lang="fa-IR" dirty="0"/>
              <a:t>. </a:t>
            </a:r>
            <a:r>
              <a:rPr lang="fa-IR" dirty="0" err="1"/>
              <a:t>گاهاً</a:t>
            </a:r>
            <a:r>
              <a:rPr lang="fa-IR" dirty="0"/>
              <a:t> افراد به غلط تصور می کنند که کسی را می شناسند اما در اولین بحث جدی یا با اخلاقی بسیار متفاوت و یا دیدگاه بسیار متفاوت روبرو می شوند.</a:t>
            </a:r>
          </a:p>
        </p:txBody>
      </p:sp>
      <p:sp>
        <p:nvSpPr>
          <p:cNvPr id="532" name="Shape 532"/>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a:buClr>
                <a:srgbClr val="000000"/>
              </a:buClr>
              <a:buSzPct val="25000"/>
              <a:buFont typeface="Arial"/>
              <a:buNone/>
            </a:pPr>
            <a:fld id="{00000000-1234-1234-1234-123412341234}" type="slidenum">
              <a:rPr lang="fa-IR"/>
              <a:pPr>
                <a:buClr>
                  <a:srgbClr val="000000"/>
                </a:buClr>
                <a:buSzPct val="25000"/>
                <a:buFont typeface="Arial"/>
                <a:buNone/>
              </a:pPr>
              <a:t>5</a:t>
            </a:fld>
            <a:endParaRPr lang="fa-IR"/>
          </a:p>
        </p:txBody>
      </p:sp>
    </p:spTree>
    <p:extLst>
      <p:ext uri="{BB962C8B-B14F-4D97-AF65-F5344CB8AC3E}">
        <p14:creationId xmlns:p14="http://schemas.microsoft.com/office/powerpoint/2010/main" val="3156030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9"/>
        <p:cNvGrpSpPr/>
        <p:nvPr/>
      </p:nvGrpSpPr>
      <p:grpSpPr>
        <a:xfrm>
          <a:off x="0" y="0"/>
          <a:ext cx="0" cy="0"/>
          <a:chOff x="0" y="0"/>
          <a:chExt cx="0" cy="0"/>
        </a:xfrm>
      </p:grpSpPr>
      <p:sp>
        <p:nvSpPr>
          <p:cNvPr id="560" name="Shape 56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1" name="Shape 561"/>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r>
              <a:rPr lang="fa-IR" dirty="0"/>
              <a:t>پلیس و </a:t>
            </a:r>
            <a:r>
              <a:rPr lang="fa-IR" dirty="0" err="1"/>
              <a:t>نگهبانهای</a:t>
            </a:r>
            <a:r>
              <a:rPr lang="fa-IR" dirty="0"/>
              <a:t> عمومی را مورد احترام قرار بدهیم</a:t>
            </a:r>
          </a:p>
        </p:txBody>
      </p:sp>
      <p:sp>
        <p:nvSpPr>
          <p:cNvPr id="562" name="Shape 562"/>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a:buClr>
                <a:srgbClr val="000000"/>
              </a:buClr>
              <a:buSzPct val="25000"/>
              <a:buFont typeface="Arial"/>
              <a:buNone/>
            </a:pPr>
            <a:fld id="{00000000-1234-1234-1234-123412341234}" type="slidenum">
              <a:rPr lang="fa-IR"/>
              <a:pPr>
                <a:buClr>
                  <a:srgbClr val="000000"/>
                </a:buClr>
                <a:buSzPct val="25000"/>
                <a:buFont typeface="Arial"/>
                <a:buNone/>
              </a:pPr>
              <a:t>6</a:t>
            </a:fld>
            <a:endParaRPr lang="fa-IR"/>
          </a:p>
        </p:txBody>
      </p:sp>
    </p:spTree>
    <p:extLst>
      <p:ext uri="{BB962C8B-B14F-4D97-AF65-F5344CB8AC3E}">
        <p14:creationId xmlns:p14="http://schemas.microsoft.com/office/powerpoint/2010/main" val="1960262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پادشاهی: یک نفر تصمیمات را اتخاذ می کند، سابقه</a:t>
            </a:r>
            <a:r>
              <a:rPr lang="fa-IR" baseline="0" dirty="0" smtClean="0"/>
              <a:t> زیادی در بشر داشته و الان هم در بعضی از کشورها پابرجاست</a:t>
            </a:r>
          </a:p>
          <a:p>
            <a:pPr algn="r" rtl="1"/>
            <a:r>
              <a:rPr lang="fa-IR" baseline="0" dirty="0" smtClean="0"/>
              <a:t>مردمی (جمهوری) : حکومتی که مردم سرنوشت آن را تعیین می کنند. </a:t>
            </a:r>
          </a:p>
          <a:p>
            <a:pPr algn="r" rtl="1"/>
            <a:r>
              <a:rPr lang="fa-IR" baseline="0" dirty="0" smtClean="0"/>
              <a:t>رهبری – مردمی، </a:t>
            </a:r>
          </a:p>
          <a:p>
            <a:pPr algn="r" rtl="1"/>
            <a:r>
              <a:rPr lang="fa-IR" baseline="0" dirty="0" smtClean="0"/>
              <a:t>الهی: خاصتا در مورد معصوم علیهم السلام، از یک طرف زمان حضرت داوود و سلیمان نبی و یوسف رخ داده، زمان پیامبر رخ داده، به صورت خیلی محدود زمان حضرت امیر علیه السلام رخ داده، بعد در زمان ظهور حضرت می باشد و از همه مهمتر در زمان رجعت معصومین علیهم السلام می باشد. شاید بتوان گفت حکومت الهی نوعی پادشاهی است، که پادشان آن معصوم است. در حکومت الهی منتها چون کسی که حکومت می کند یک فرد معصوم از جانب خداست و دارای ولایت های تامه است، از ولایت تکوینی خودش هم در اداره جامعه می کند و به واسطه حاکمیت او خداوند برکت را بر اهل مملکت او جریان می دهد و آسمان ها و زمین و ملائکه جزو اُمّال و خدمتگزاران آن ولی خدا به شمار می آیند و حاکمیت او منصور به نصرت الهی خواهد بود. </a:t>
            </a:r>
          </a:p>
          <a:p>
            <a:pPr algn="r" rtl="1"/>
            <a:r>
              <a:rPr lang="fa-IR" baseline="0" dirty="0" smtClean="0"/>
              <a:t>او روش و عملکردش هم مطابق دستور خدا و وحی الهی خواهد بود. </a:t>
            </a:r>
          </a:p>
          <a:p>
            <a:pPr algn="r" rtl="1"/>
            <a:endParaRPr lang="fa-IR" dirty="0" smtClean="0"/>
          </a:p>
          <a:p>
            <a:pPr algn="r" rtl="1"/>
            <a:endParaRPr lang="fa-IR" dirty="0" smtClean="0"/>
          </a:p>
          <a:p>
            <a:pPr algn="r" rtl="1"/>
            <a:r>
              <a:rPr lang="fa-IR" dirty="0" smtClean="0"/>
              <a:t>وقتی داریم در</a:t>
            </a:r>
            <a:r>
              <a:rPr lang="fa-IR" baseline="0" dirty="0" smtClean="0"/>
              <a:t> کشوری زندگی می کنیم یا به کشوری سفر کرده ایم و روادید گرفته ایم یا مهاجرت کرده ایم، لازم است که به قوانین آن جا احترام بگذاریم و ملتزم باشیم، مادامی که این قوانین در تعارض با دین اسلام و اصول عقلی نباشد. </a:t>
            </a:r>
          </a:p>
          <a:p>
            <a:pPr algn="r" rtl="1"/>
            <a:r>
              <a:rPr lang="fa-IR" baseline="0" dirty="0" smtClean="0"/>
              <a:t>نکته دیگر، عدم تعارض و تزلزل در حاکمیت آن جا می باشد. همه کشورها نسبت به تعارض با حاکمیت مقید هستند. سوالی که پیش می آید این است که اگر انسان در جامعه ای زندگی می کند که حاکمش ظالم است، آیا وظیفه اش سرنگونی آن جامعه است؟ یا وظیفه اش این است که با ظلم حاکم فاسق سازگار باشد و تحمل کند. </a:t>
            </a:r>
            <a:endParaRPr lang="en-US" dirty="0"/>
          </a:p>
        </p:txBody>
      </p:sp>
      <p:sp>
        <p:nvSpPr>
          <p:cNvPr id="4" name="Slide Number Placeholder 3"/>
          <p:cNvSpPr>
            <a:spLocks noGrp="1"/>
          </p:cNvSpPr>
          <p:nvPr>
            <p:ph type="sldNum" sz="quarter" idx="10"/>
          </p:nvPr>
        </p:nvSpPr>
        <p:spPr/>
        <p:txBody>
          <a:bodyPr/>
          <a:lstStyle/>
          <a:p>
            <a:fld id="{3EEC810D-5A90-4787-9BCE-FD430E0AAD09}" type="slidenum">
              <a:rPr lang="en-US" smtClean="0"/>
              <a:t>7</a:t>
            </a:fld>
            <a:endParaRPr lang="en-US"/>
          </a:p>
        </p:txBody>
      </p:sp>
    </p:spTree>
    <p:extLst>
      <p:ext uri="{BB962C8B-B14F-4D97-AF65-F5344CB8AC3E}">
        <p14:creationId xmlns:p14="http://schemas.microsoft.com/office/powerpoint/2010/main" val="1884608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1" name="Shape 311"/>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312" name="Shape 312"/>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9</a:t>
            </a:fld>
            <a:endParaRPr lang="fa-IR"/>
          </a:p>
        </p:txBody>
      </p:sp>
    </p:spTree>
    <p:extLst>
      <p:ext uri="{BB962C8B-B14F-4D97-AF65-F5344CB8AC3E}">
        <p14:creationId xmlns:p14="http://schemas.microsoft.com/office/powerpoint/2010/main" val="1858390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5" name="Shape 295"/>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296" name="Shape 296"/>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10</a:t>
            </a:fld>
            <a:endParaRPr lang="fa-IR"/>
          </a:p>
        </p:txBody>
      </p:sp>
    </p:spTree>
    <p:extLst>
      <p:ext uri="{BB962C8B-B14F-4D97-AF65-F5344CB8AC3E}">
        <p14:creationId xmlns:p14="http://schemas.microsoft.com/office/powerpoint/2010/main" val="2598017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flipH="1">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3052966" y="2404534"/>
            <a:ext cx="8171757"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052966" y="4050833"/>
            <a:ext cx="8171757"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3894068" y="6056602"/>
            <a:ext cx="911939" cy="365125"/>
          </a:xfrm>
        </p:spPr>
        <p:txBody>
          <a:bodyPr/>
          <a:lstStyle/>
          <a:p>
            <a:fld id="{10789804-B544-4930-8DA9-49A1B995EBBD}" type="datetime1">
              <a:rPr lang="en-US" smtClean="0"/>
              <a:t>12/18/2017</a:t>
            </a:fld>
            <a:endParaRPr lang="en-US" dirty="0"/>
          </a:p>
        </p:txBody>
      </p:sp>
      <p:sp>
        <p:nvSpPr>
          <p:cNvPr id="5" name="Footer Placeholder 4"/>
          <p:cNvSpPr>
            <a:spLocks noGrp="1"/>
          </p:cNvSpPr>
          <p:nvPr>
            <p:ph type="ftr" sz="quarter" idx="11"/>
          </p:nvPr>
        </p:nvSpPr>
        <p:spPr>
          <a:xfrm>
            <a:off x="4934730" y="6056602"/>
            <a:ext cx="6297612"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01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06120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8401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352547-9232-4C7D-AF6B-E91F06EEAA5B}" type="datetime1">
              <a:rPr lang="en-US" smtClean="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53141" y="4800600"/>
            <a:ext cx="8596667" cy="566738"/>
          </a:xfrm>
        </p:spPr>
        <p:txBody>
          <a:bodyPr anchor="b">
            <a:normAutofit/>
          </a:bodyPr>
          <a:lstStyle>
            <a:lvl1pPr algn="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053141"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3053141" y="5367338"/>
            <a:ext cx="8596667" cy="674024"/>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9E73B3E2-7192-43C9-B561-162FCF362324}" type="datetime1">
              <a:rPr lang="en-US" smtClean="0"/>
              <a:t>12/18/2017</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061308"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1308" y="4470400"/>
            <a:ext cx="8596668" cy="1570962"/>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E9C9BB96-CDAD-4F82-A298-E14B0B50F2EA}"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23473"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758278"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9474" y="4470400"/>
            <a:ext cx="8596668" cy="1570962"/>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708CA4FA-C197-4657-B258-CC727EC15794}"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2934007"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285148"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069469"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9469" y="4527448"/>
            <a:ext cx="8596668" cy="1513914"/>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B65D6FDA-8032-481B-8034-585428408E84}"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3315306"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061304"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1307" y="4527448"/>
            <a:ext cx="8596668" cy="1513914"/>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B919788B-9335-41F5-9AA2-2D1EEBF38FCD}"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2925842"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276983"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3069768"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061301"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1304" y="4527448"/>
            <a:ext cx="8596668" cy="1513914"/>
          </a:xfrm>
        </p:spPr>
        <p:txBody>
          <a:bodyPr anchor="t">
            <a:normAutofit/>
          </a:bodyPr>
          <a:lstStyle>
            <a:lvl1pPr marL="0" indent="0" algn="r" rtl="1">
              <a:buNone/>
              <a:defRPr sz="1800">
                <a:solidFill>
                  <a:schemeClr val="tx1">
                    <a:lumMod val="50000"/>
                    <a:lumOff val="50000"/>
                  </a:schemeClr>
                </a:solidFill>
                <a:cs typeface="B Yagut" panose="00000400000000000000" pitchFamily="2" charset="-7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12E7B2-3D9D-4B76-B8B9-4EDF8C548B63}"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5E8748-E3E8-42E2-8321-6FB532483547}"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59812"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69474"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042BD-FE2A-43F8-8A99-9C54C86C121B}"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7D67CF-B4E6-4A83-9A50-657215842A3C}"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ran">
    <p:spTree>
      <p:nvGrpSpPr>
        <p:cNvPr id="1" name=""/>
        <p:cNvGrpSpPr/>
        <p:nvPr/>
      </p:nvGrpSpPr>
      <p:grpSpPr>
        <a:xfrm>
          <a:off x="0" y="0"/>
          <a:ext cx="0" cy="0"/>
          <a:chOff x="0" y="0"/>
          <a:chExt cx="0" cy="0"/>
        </a:xfrm>
      </p:grpSpPr>
      <p:sp>
        <p:nvSpPr>
          <p:cNvPr id="2" name="Title 1"/>
          <p:cNvSpPr>
            <a:spLocks noGrp="1"/>
          </p:cNvSpPr>
          <p:nvPr>
            <p:ph type="title"/>
          </p:nvPr>
        </p:nvSpPr>
        <p:spPr>
          <a:xfrm>
            <a:off x="3054774" y="609600"/>
            <a:ext cx="8596668" cy="794657"/>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054774" y="2264228"/>
            <a:ext cx="8596668" cy="1850571"/>
          </a:xfrm>
        </p:spPr>
        <p:txBody>
          <a:bodyPr>
            <a:noAutofit/>
          </a:bodyPr>
          <a:lstStyle>
            <a:lvl1pPr marL="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1pPr>
            <a:lvl2pPr marL="4572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2pPr>
            <a:lvl3pPr marL="9144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3pPr>
            <a:lvl4pPr marL="13716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4pPr>
            <a:lvl5pPr marL="1828800" indent="0" algn="ctr">
              <a:buNone/>
              <a:defRPr lang="en-US" sz="3200" kern="1200" dirty="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A7F7E0-182D-4EE9-A097-8940E421FE5E}"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
        <p:nvSpPr>
          <p:cNvPr id="7" name="Content Placeholder 2"/>
          <p:cNvSpPr>
            <a:spLocks noGrp="1"/>
          </p:cNvSpPr>
          <p:nvPr>
            <p:ph idx="13"/>
          </p:nvPr>
        </p:nvSpPr>
        <p:spPr>
          <a:xfrm>
            <a:off x="3052966" y="4158343"/>
            <a:ext cx="8613716" cy="1888896"/>
          </a:xfrm>
        </p:spPr>
        <p:txBody>
          <a:bodyPr/>
          <a:lstStyle>
            <a:lvl1pPr marL="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1pPr>
            <a:lvl2pPr marL="4572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2pPr>
            <a:lvl3pPr marL="9144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3pPr>
            <a:lvl4pPr marL="13716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4pPr>
            <a:lvl5pPr marL="18288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idx="15"/>
          </p:nvPr>
        </p:nvSpPr>
        <p:spPr>
          <a:xfrm>
            <a:off x="3052966" y="1470065"/>
            <a:ext cx="8596668" cy="732613"/>
          </a:xfrm>
        </p:spPr>
        <p:txBody>
          <a:bodyPr vert="horz" lIns="91440" tIns="45720" rIns="91440" bIns="45720" rtlCol="0" anchor="t">
            <a:normAutofit/>
          </a:bodyPr>
          <a:lstStyle>
            <a:lvl1pPr marL="342900" indent="-342900">
              <a:buNone/>
              <a:defRPr lang="en-US" dirty="0" smtClean="0">
                <a:solidFill>
                  <a:schemeClr val="tx1">
                    <a:lumMod val="65000"/>
                    <a:lumOff val="35000"/>
                  </a:schemeClr>
                </a:solidFill>
                <a:cs typeface="B Mitra" panose="00000400000000000000" pitchFamily="2" charset="-78"/>
              </a:defRPr>
            </a:lvl1pPr>
            <a:lvl2pPr marL="457200" indent="0">
              <a:buNone/>
              <a:defRPr lang="en-US" sz="1800" dirty="0" smtClean="0">
                <a:solidFill>
                  <a:schemeClr val="tx1">
                    <a:lumMod val="50000"/>
                    <a:lumOff val="50000"/>
                  </a:schemeClr>
                </a:solidFill>
                <a:cs typeface="B Yagut" panose="00000400000000000000" pitchFamily="2" charset="-78"/>
              </a:defRPr>
            </a:lvl2pPr>
            <a:lvl3pPr marL="914400" indent="0">
              <a:buNone/>
              <a:defRPr lang="en-US" dirty="0" smtClean="0">
                <a:solidFill>
                  <a:schemeClr val="tx1">
                    <a:lumMod val="50000"/>
                    <a:lumOff val="50000"/>
                  </a:schemeClr>
                </a:solidFill>
                <a:cs typeface="B Yagut" panose="00000400000000000000" pitchFamily="2" charset="-78"/>
              </a:defRPr>
            </a:lvl3pPr>
            <a:lvl4pPr marL="1371600" indent="0">
              <a:buNone/>
              <a:defRPr lang="en-US" sz="1800" dirty="0" smtClean="0">
                <a:solidFill>
                  <a:schemeClr val="tx1">
                    <a:lumMod val="50000"/>
                    <a:lumOff val="50000"/>
                  </a:schemeClr>
                </a:solidFill>
                <a:cs typeface="B Yagut" panose="00000400000000000000" pitchFamily="2" charset="-78"/>
              </a:defRPr>
            </a:lvl4pPr>
            <a:lvl5pPr marL="1828800" indent="0">
              <a:buNone/>
              <a:defRPr lang="en-US" sz="1800" dirty="0">
                <a:solidFill>
                  <a:schemeClr val="tx1">
                    <a:lumMod val="50000"/>
                    <a:lumOff val="50000"/>
                  </a:schemeClr>
                </a:solidFill>
                <a:cs typeface="B Yagut" panose="00000400000000000000" pitchFamily="2" charset="-78"/>
              </a:defRPr>
            </a:lvl5pPr>
          </a:lstStyle>
          <a:p>
            <a:pPr marL="0" lvl="0" indent="0"/>
            <a:r>
              <a:rPr lang="en-US" smtClean="0"/>
              <a:t>Click to edit Master text styles</a:t>
            </a:r>
          </a:p>
          <a:p>
            <a:pPr marL="0" lvl="1" indent="0"/>
            <a:r>
              <a:rPr lang="en-US" smtClean="0"/>
              <a:t>Second level</a:t>
            </a:r>
          </a:p>
          <a:p>
            <a:pPr marL="0" lvl="2" indent="0"/>
            <a:r>
              <a:rPr lang="en-US" smtClean="0"/>
              <a:t>Third level</a:t>
            </a:r>
          </a:p>
          <a:p>
            <a:pPr marL="0" lvl="3" indent="0"/>
            <a:r>
              <a:rPr lang="en-US" smtClean="0"/>
              <a:t>Fourth level</a:t>
            </a:r>
          </a:p>
          <a:p>
            <a:pPr marL="0" lvl="4" indent="0"/>
            <a:r>
              <a:rPr lang="en-US" smtClean="0"/>
              <a:t>Fifth level</a:t>
            </a:r>
            <a:endParaRPr lang="en-US" dirty="0"/>
          </a:p>
        </p:txBody>
      </p:sp>
      <p:sp>
        <p:nvSpPr>
          <p:cNvPr id="9" name="Text Placeholder 2"/>
          <p:cNvSpPr>
            <a:spLocks noGrp="1"/>
          </p:cNvSpPr>
          <p:nvPr>
            <p:ph type="body" idx="16"/>
          </p:nvPr>
        </p:nvSpPr>
        <p:spPr>
          <a:xfrm>
            <a:off x="46658" y="6421727"/>
            <a:ext cx="2686349" cy="436273"/>
          </a:xfrm>
        </p:spPr>
        <p:txBody>
          <a:bodyPr vert="horz" lIns="91440" tIns="45720" rIns="91440" bIns="45720" rtlCol="0" anchor="t">
            <a:normAutofit/>
          </a:bodyPr>
          <a:lstStyle>
            <a:lvl1pPr marL="342900" indent="-342900" algn="l">
              <a:buNone/>
              <a:defRPr lang="en-US" sz="1800" smtClean="0">
                <a:solidFill>
                  <a:schemeClr val="bg1">
                    <a:lumMod val="95000"/>
                  </a:schemeClr>
                </a:solidFill>
                <a:latin typeface="Adobe Arabic" panose="02040503050201020203" pitchFamily="18" charset="-78"/>
                <a:cs typeface="Adobe Arabic" panose="02040503050201020203" pitchFamily="18" charset="-78"/>
              </a:defRPr>
            </a:lvl1pPr>
          </a:lstStyle>
          <a:p>
            <a:pPr marL="0" lvl="0" indent="0"/>
            <a:r>
              <a:rPr lang="en-US" smtClean="0"/>
              <a:t>Click to edit Master text styles</a:t>
            </a:r>
          </a:p>
        </p:txBody>
      </p:sp>
    </p:spTree>
    <p:extLst>
      <p:ext uri="{BB962C8B-B14F-4D97-AF65-F5344CB8AC3E}">
        <p14:creationId xmlns:p14="http://schemas.microsoft.com/office/powerpoint/2010/main" val="27277575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62395" y="2700867"/>
            <a:ext cx="8596668" cy="182658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2395" y="4527448"/>
            <a:ext cx="8596668" cy="860400"/>
          </a:xfrm>
        </p:spPr>
        <p:txBody>
          <a:bodyPr anchor="t"/>
          <a:lstStyle>
            <a:lvl1pPr marL="0" indent="0" algn="r">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C7BFEC-4A80-4B16-A309-35AB893ED787}"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482647" y="2164718"/>
            <a:ext cx="4184035"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047154" y="2179958"/>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CD2634-6E6C-497A-B8D7-98000A0E5D83}" type="datetime1">
              <a:rPr lang="en-US" smtClean="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Qura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482647" y="2164718"/>
            <a:ext cx="4184035" cy="3880773"/>
          </a:xfrm>
        </p:spPr>
        <p:txBody>
          <a:bodyPr vert="horz" lIns="91440" tIns="45720" rIns="91440" bIns="45720" rtlCol="0">
            <a:noAutofit/>
          </a:bodyPr>
          <a:lstStyle>
            <a:lvl1pPr>
              <a:defRPr lang="en-US" sz="360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cs typeface="Adobe Arabic" panose="02040503050201020203" pitchFamily="18" charset="-78"/>
              </a:defRPr>
            </a:lvl1pPr>
            <a:lvl2pPr>
              <a:defRPr lang="en-US" smtClean="0"/>
            </a:lvl2pPr>
            <a:lvl3pPr>
              <a:defRPr lang="en-US" smtClean="0"/>
            </a:lvl3pPr>
            <a:lvl4pPr>
              <a:defRPr lang="en-US" smtClean="0"/>
            </a:lvl4pPr>
            <a:lvl5pPr>
              <a:defRPr lang="en-US" dirty="0"/>
            </a:lvl5pPr>
          </a:lstStyle>
          <a:p>
            <a:pPr marL="0" lvl="0" indent="0">
              <a:buNone/>
            </a:pPr>
            <a:r>
              <a:rPr lang="en-US" smtClean="0"/>
              <a:t>Click to edit Master text styles</a:t>
            </a:r>
          </a:p>
          <a:p>
            <a:pPr marL="0" lvl="1" indent="0">
              <a:buNone/>
            </a:pPr>
            <a:r>
              <a:rPr lang="en-US" smtClean="0"/>
              <a:t>Second level</a:t>
            </a:r>
          </a:p>
          <a:p>
            <a:pPr marL="0" lvl="2" indent="0">
              <a:buNone/>
            </a:pPr>
            <a:r>
              <a:rPr lang="en-US" smtClean="0"/>
              <a:t>Third level</a:t>
            </a:r>
          </a:p>
          <a:p>
            <a:pPr marL="0" lvl="3" indent="0">
              <a:buNone/>
            </a:pPr>
            <a:r>
              <a:rPr lang="en-US" smtClean="0"/>
              <a:t>Fourth level</a:t>
            </a:r>
          </a:p>
          <a:p>
            <a:pPr marL="0" lvl="4" indent="0">
              <a:buNone/>
            </a:pPr>
            <a:r>
              <a:rPr lang="en-US" smtClean="0"/>
              <a:t>Fifth level</a:t>
            </a:r>
            <a:endParaRPr lang="en-US" dirty="0"/>
          </a:p>
        </p:txBody>
      </p:sp>
      <p:sp>
        <p:nvSpPr>
          <p:cNvPr id="4" name="Content Placeholder 3"/>
          <p:cNvSpPr>
            <a:spLocks noGrp="1"/>
          </p:cNvSpPr>
          <p:nvPr>
            <p:ph sz="half" idx="2"/>
          </p:nvPr>
        </p:nvSpPr>
        <p:spPr>
          <a:xfrm>
            <a:off x="3047154" y="2179958"/>
            <a:ext cx="4184034" cy="3880773"/>
          </a:xfrm>
        </p:spPr>
        <p:txBody>
          <a:bodyPr vert="horz" lIns="91440" tIns="45720" rIns="91440" bIns="45720" rtlCol="0">
            <a:normAutofit/>
          </a:bodyPr>
          <a:lstStyle>
            <a:lvl1pPr>
              <a:defRPr lang="en-US" smtClean="0">
                <a:ln w="0"/>
                <a:solidFill>
                  <a:schemeClr val="tx1"/>
                </a:solidFill>
                <a:effectLst>
                  <a:outerShdw blurRad="38100" dist="19050" dir="2700000" algn="tl" rotWithShape="0">
                    <a:schemeClr val="dk1">
                      <a:alpha val="40000"/>
                    </a:schemeClr>
                  </a:outerShdw>
                </a:effectLst>
              </a:defRPr>
            </a:lvl1pPr>
            <a:lvl2pPr>
              <a:defRPr lang="en-US" smtClean="0"/>
            </a:lvl2pPr>
            <a:lvl3pPr>
              <a:defRPr lang="en-US" smtClean="0"/>
            </a:lvl3pPr>
            <a:lvl4pPr>
              <a:defRPr lang="en-US" smtClean="0"/>
            </a:lvl4pPr>
            <a:lvl5pPr>
              <a:defRPr lang="en-US" dirty="0"/>
            </a:lvl5pPr>
          </a:lstStyle>
          <a:p>
            <a:pPr marL="0" lvl="0" indent="0">
              <a:buNone/>
            </a:pPr>
            <a:r>
              <a:rPr lang="en-US" smtClean="0"/>
              <a:t>Click to edit Master text styles</a:t>
            </a:r>
          </a:p>
          <a:p>
            <a:pPr marL="0" lvl="1" indent="0">
              <a:buNone/>
            </a:pPr>
            <a:r>
              <a:rPr lang="en-US" smtClean="0"/>
              <a:t>Second level</a:t>
            </a:r>
          </a:p>
          <a:p>
            <a:pPr marL="0" lvl="2" indent="0">
              <a:buNone/>
            </a:pPr>
            <a:r>
              <a:rPr lang="en-US" smtClean="0"/>
              <a:t>Third level</a:t>
            </a:r>
          </a:p>
          <a:p>
            <a:pPr marL="0" lvl="3" indent="0">
              <a:buNone/>
            </a:pPr>
            <a:r>
              <a:rPr lang="en-US" smtClean="0"/>
              <a:t>Fourth level</a:t>
            </a:r>
          </a:p>
          <a:p>
            <a:pPr marL="0" lvl="4" indent="0">
              <a:buNone/>
            </a:pPr>
            <a:r>
              <a:rPr lang="en-US" smtClean="0"/>
              <a:t>Fifth level</a:t>
            </a:r>
            <a:endParaRPr lang="en-US" dirty="0"/>
          </a:p>
        </p:txBody>
      </p:sp>
      <p:sp>
        <p:nvSpPr>
          <p:cNvPr id="5" name="Date Placeholder 4"/>
          <p:cNvSpPr>
            <a:spLocks noGrp="1"/>
          </p:cNvSpPr>
          <p:nvPr>
            <p:ph type="dt" sz="half" idx="10"/>
          </p:nvPr>
        </p:nvSpPr>
        <p:spPr/>
        <p:txBody>
          <a:bodyPr/>
          <a:lstStyle/>
          <a:p>
            <a:fld id="{47BF0AA7-ED92-4D40-85B1-516DE4D805BB}" type="datetime1">
              <a:rPr lang="en-US" smtClean="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565885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468442" y="2160983"/>
            <a:ext cx="4185623" cy="576262"/>
          </a:xfrm>
        </p:spPr>
        <p:txBody>
          <a:bodyPr anchor="b">
            <a:noAutofit/>
          </a:bodyPr>
          <a:lstStyle>
            <a:lvl1pPr marL="0" indent="0">
              <a:buNone/>
              <a:defRPr sz="2400" b="0" u="none">
                <a:cs typeface="B Majid Shadow" panose="00000400000000000000" pitchFamily="2" charset="-7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68442"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055475" y="2160983"/>
            <a:ext cx="4185618" cy="576262"/>
          </a:xfrm>
        </p:spPr>
        <p:txBody>
          <a:bodyPr anchor="b">
            <a:noAutofit/>
          </a:bodyPr>
          <a:lstStyle>
            <a:lvl1pPr marL="0" indent="0">
              <a:buNone/>
              <a:defRPr sz="2400" b="0" u="none">
                <a:cs typeface="B Majid Shadow" panose="00000400000000000000" pitchFamily="2" charset="-7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055476"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529486-0C85-4629-BB85-067FB51EA626}" type="datetime1">
              <a:rPr lang="en-US" smtClean="0"/>
              <a:t>12/18/2017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93966"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7E730A-9D88-4DC0-8713-40C7AA4D8052}" type="datetime1">
              <a:rPr lang="en-US" smtClean="0"/>
              <a:t>12/18/2017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53D0C-04A7-4894-B787-D0E1F072DE65}" type="datetime1">
              <a:rPr lang="en-US" smtClean="0"/>
              <a:t>12/18/2017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flipH="1">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305477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5477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099808" y="605660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0706BED-E92F-4431-934F-DFFEB7100996}" type="datetime1">
              <a:rPr lang="en-US" smtClean="0"/>
              <a:t>12/18/2017</a:t>
            </a:fld>
            <a:endParaRPr lang="en-US" dirty="0"/>
          </a:p>
        </p:txBody>
      </p:sp>
      <p:sp>
        <p:nvSpPr>
          <p:cNvPr id="5" name="Footer Placeholder 4"/>
          <p:cNvSpPr>
            <a:spLocks noGrp="1"/>
          </p:cNvSpPr>
          <p:nvPr>
            <p:ph type="ftr" sz="quarter" idx="3"/>
          </p:nvPr>
        </p:nvSpPr>
        <p:spPr>
          <a:xfrm>
            <a:off x="5369070" y="6056602"/>
            <a:ext cx="6297612" cy="365125"/>
          </a:xfrm>
          <a:prstGeom prst="rect">
            <a:avLst/>
          </a:prstGeom>
        </p:spPr>
        <p:txBody>
          <a:bodyPr vert="horz" lIns="91440" tIns="45720" rIns="91440" bIns="45720" rtlCol="0" anchor="ctr"/>
          <a:lstStyle>
            <a:lvl1pPr algn="r" rtl="1">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52966" y="6056602"/>
            <a:ext cx="683339" cy="365125"/>
          </a:xfrm>
          <a:prstGeom prst="rect">
            <a:avLst/>
          </a:prstGeom>
        </p:spPr>
        <p:txBody>
          <a:bodyPr vert="horz" lIns="91440" tIns="45720" rIns="91440" bIns="45720" rtlCol="0" anchor="ctr"/>
          <a:lstStyle>
            <a:lvl1pPr algn="r">
              <a:defRPr sz="1400">
                <a:solidFill>
                  <a:schemeClr val="accent1"/>
                </a:solidFill>
                <a:cs typeface="B Badr" panose="00000400000000000000" pitchFamily="2" charset="-78"/>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69" r:id="rId3"/>
    <p:sldLayoutId id="2147483651" r:id="rId4"/>
    <p:sldLayoutId id="2147483666" r:id="rId5"/>
    <p:sldLayoutId id="2147483670" r:id="rId6"/>
    <p:sldLayoutId id="2147483653" r:id="rId7"/>
    <p:sldLayoutId id="2147483654" r:id="rId8"/>
    <p:sldLayoutId id="2147483655" r:id="rId9"/>
    <p:sldLayoutId id="2147483667" r:id="rId10"/>
    <p:sldLayoutId id="2147483657" r:id="rId11"/>
    <p:sldLayoutId id="2147483660" r:id="rId12"/>
    <p:sldLayoutId id="2147483661" r:id="rId13"/>
    <p:sldLayoutId id="2147483662" r:id="rId14"/>
    <p:sldLayoutId id="2147483663" r:id="rId15"/>
    <p:sldLayoutId id="2147483664" r:id="rId16"/>
    <p:sldLayoutId id="2147483668" r:id="rId17"/>
    <p:sldLayoutId id="2147483659" r:id="rId18"/>
  </p:sldLayoutIdLst>
  <p:timing>
    <p:tnLst>
      <p:par>
        <p:cTn id="1" dur="indefinite" restart="never" nodeType="tmRoot"/>
      </p:par>
    </p:tnLst>
  </p:timing>
  <p:hf sldNum="0" hdr="0" ftr="0" dt="0"/>
  <p:txStyles>
    <p:titleStyle>
      <a:lvl1pPr algn="r" defTabSz="457200" rtl="1" eaLnBrk="1" latinLnBrk="0" hangingPunct="1">
        <a:spcBef>
          <a:spcPct val="0"/>
        </a:spcBef>
        <a:buNone/>
        <a:defRPr sz="3600" kern="1200">
          <a:solidFill>
            <a:schemeClr val="accent1"/>
          </a:solidFill>
          <a:latin typeface="+mj-lt"/>
          <a:ea typeface="+mj-ea"/>
          <a:cs typeface="B Titr" panose="00000700000000000000" pitchFamily="2" charset="-78"/>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B Tehran" panose="00000400000000000000" pitchFamily="2" charset="-78"/>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2000" kern="1200">
          <a:solidFill>
            <a:schemeClr val="tx1">
              <a:lumMod val="75000"/>
              <a:lumOff val="25000"/>
            </a:schemeClr>
          </a:solidFill>
          <a:latin typeface="+mn-lt"/>
          <a:ea typeface="+mn-ea"/>
          <a:cs typeface="B Tehran" panose="00000400000000000000" pitchFamily="2" charset="-78"/>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B Tehran" panose="00000400000000000000" pitchFamily="2" charset="-78"/>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B Tehran" panose="00000400000000000000" pitchFamily="2" charset="-78"/>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B Tehran" panose="00000400000000000000" pitchFamily="2" charset="-78"/>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tadabbor.org/?page=quran&amp;SID=59&amp;AID=7"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ctrTitle"/>
          </p:nvPr>
        </p:nvSpPr>
        <p:spPr/>
        <p:txBody>
          <a:bodyPr>
            <a:normAutofit/>
          </a:bodyPr>
          <a:lstStyle/>
          <a:p>
            <a:pPr lvl="0"/>
            <a:r>
              <a:rPr lang="fa-IR" dirty="0" smtClean="0">
                <a:sym typeface="Traditional Arabic"/>
              </a:rPr>
              <a:t>مکتب تربیتی اسلام</a:t>
            </a:r>
            <a:endParaRPr lang="ar" dirty="0">
              <a:sym typeface="Traditional Arabic"/>
            </a:endParaRPr>
          </a:p>
        </p:txBody>
      </p:sp>
      <p:sp>
        <p:nvSpPr>
          <p:cNvPr id="144" name="Shape 144"/>
          <p:cNvSpPr txBox="1">
            <a:spLocks noGrp="1"/>
          </p:cNvSpPr>
          <p:nvPr>
            <p:ph type="subTitle" idx="1"/>
          </p:nvPr>
        </p:nvSpPr>
        <p:spPr/>
        <p:txBody>
          <a:bodyPr/>
          <a:lstStyle/>
          <a:p>
            <a:pPr lvl="0"/>
            <a:r>
              <a:rPr lang="fa-IR">
                <a:sym typeface="Sakkal Majalla"/>
              </a:rPr>
              <a:t>جلسۀ سی و یکم: </a:t>
            </a:r>
            <a:r>
              <a:rPr lang="fa-IR" dirty="0">
                <a:sym typeface="Sakkal Majalla"/>
              </a:rPr>
              <a:t>الگوی تعامل در فعالیت‌های مدنی</a:t>
            </a:r>
            <a:endParaRPr lang="ar" dirty="0">
              <a:sym typeface="Sakkal Majalla"/>
            </a:endParaRPr>
          </a:p>
        </p:txBody>
      </p:sp>
    </p:spTree>
    <p:extLst>
      <p:ext uri="{BB962C8B-B14F-4D97-AF65-F5344CB8AC3E}">
        <p14:creationId xmlns:p14="http://schemas.microsoft.com/office/powerpoint/2010/main" val="2483328564"/>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title"/>
          </p:nvPr>
        </p:nvSpPr>
        <p:spPr/>
        <p:txBody>
          <a:bodyPr/>
          <a:lstStyle/>
          <a:p>
            <a:pPr lvl="0"/>
            <a:r>
              <a:rPr lang="fa-IR" smtClean="0"/>
              <a:t>مشورت وشورا</a:t>
            </a:r>
            <a:endParaRPr lang="fa-IR"/>
          </a:p>
        </p:txBody>
      </p:sp>
      <p:sp>
        <p:nvSpPr>
          <p:cNvPr id="299" name="Shape 299"/>
          <p:cNvSpPr txBox="1">
            <a:spLocks noGrp="1"/>
          </p:cNvSpPr>
          <p:nvPr>
            <p:ph type="body" idx="1"/>
          </p:nvPr>
        </p:nvSpPr>
        <p:spPr/>
        <p:txBody>
          <a:bodyPr/>
          <a:lstStyle/>
          <a:p>
            <a:pPr lvl="0"/>
            <a:r>
              <a:rPr lang="fa-IR" dirty="0" smtClean="0"/>
              <a:t>امیرمومنان: خودکامۀ خود رأی، نابود می شود و مشورت کنندۀ با دیگران در عقل آنان شریک می شود</a:t>
            </a:r>
          </a:p>
          <a:p>
            <a:pPr lvl="0"/>
            <a:endParaRPr lang="fa-IR" dirty="0" smtClean="0"/>
          </a:p>
          <a:p>
            <a:pPr lvl="0"/>
            <a:r>
              <a:rPr lang="fa-IR" dirty="0" smtClean="0"/>
              <a:t>امام سجاد (ع) در رسالۀ حقوق درباره وظیفۀ مشاور می فرمایند: حق مشورت خواه این است که اگر عقیده و نظری داری از او دریغ نداری و اگر دربارۀ محور مشورت چیزی نمی دانی، او را به دانایی راهنمایی کنی</a:t>
            </a:r>
          </a:p>
          <a:p>
            <a:pPr lvl="0"/>
            <a:endParaRPr lang="fa-IR" dirty="0"/>
          </a:p>
        </p:txBody>
      </p:sp>
    </p:spTree>
    <p:extLst>
      <p:ext uri="{BB962C8B-B14F-4D97-AF65-F5344CB8AC3E}">
        <p14:creationId xmlns:p14="http://schemas.microsoft.com/office/powerpoint/2010/main" val="467360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مسئولیت نسبت به اموال عمومی</a:t>
            </a:r>
            <a:endParaRPr lang="fa-IR" dirty="0"/>
          </a:p>
        </p:txBody>
      </p:sp>
      <p:sp>
        <p:nvSpPr>
          <p:cNvPr id="3" name="Content Placeholder 2"/>
          <p:cNvSpPr>
            <a:spLocks noGrp="1"/>
          </p:cNvSpPr>
          <p:nvPr>
            <p:ph sz="half" idx="1"/>
          </p:nvPr>
        </p:nvSpPr>
        <p:spPr/>
        <p:txBody>
          <a:bodyPr>
            <a:normAutofit/>
          </a:bodyPr>
          <a:lstStyle/>
          <a:p>
            <a:r>
              <a:rPr lang="fa-IR" dirty="0" smtClean="0"/>
              <a:t>مالکیت اموال عمومی (حق الناس)</a:t>
            </a:r>
            <a:endParaRPr lang="en-US" dirty="0" smtClean="0"/>
          </a:p>
          <a:p>
            <a:r>
              <a:rPr lang="fa-IR" dirty="0" smtClean="0"/>
              <a:t>زکات و مالیات</a:t>
            </a:r>
          </a:p>
          <a:p>
            <a:r>
              <a:rPr lang="fa-IR" dirty="0" smtClean="0"/>
              <a:t>وقف</a:t>
            </a:r>
            <a:endParaRPr lang="en-US" dirty="0" smtClean="0"/>
          </a:p>
          <a:p>
            <a:r>
              <a:rPr lang="fa-IR" dirty="0" smtClean="0"/>
              <a:t>تأمین اجتماعی</a:t>
            </a:r>
            <a:endParaRPr lang="en-US" dirty="0" smtClean="0"/>
          </a:p>
          <a:p>
            <a:r>
              <a:rPr lang="fa-IR" dirty="0" smtClean="0"/>
              <a:t>مراکز </a:t>
            </a:r>
            <a:r>
              <a:rPr lang="fa-IR" dirty="0"/>
              <a:t>تفریحی و ورزشی (پارک، محیط های سرگرمی، اماکن ورزشی، ...)</a:t>
            </a:r>
            <a:endParaRPr lang="en-US" dirty="0"/>
          </a:p>
          <a:p>
            <a:r>
              <a:rPr lang="fa-IR" dirty="0"/>
              <a:t>مراکز درمانی و خدمات رفاهی (بیمارستان ها، مراکز سالمندان، مراکز بهزیستی، </a:t>
            </a:r>
            <a:r>
              <a:rPr lang="fa-IR" dirty="0" smtClean="0"/>
              <a:t>...)</a:t>
            </a:r>
            <a:endParaRPr lang="en-US" dirty="0"/>
          </a:p>
        </p:txBody>
      </p:sp>
      <p:sp>
        <p:nvSpPr>
          <p:cNvPr id="8" name="Content Placeholder 7"/>
          <p:cNvSpPr>
            <a:spLocks noGrp="1"/>
          </p:cNvSpPr>
          <p:nvPr>
            <p:ph sz="half" idx="2"/>
          </p:nvPr>
        </p:nvSpPr>
        <p:spPr/>
        <p:txBody>
          <a:bodyPr>
            <a:normAutofit/>
          </a:bodyPr>
          <a:lstStyle/>
          <a:p>
            <a:r>
              <a:rPr lang="fa-IR" dirty="0"/>
              <a:t>مراکز فرهنگی </a:t>
            </a:r>
          </a:p>
          <a:p>
            <a:pPr lvl="1"/>
            <a:r>
              <a:rPr lang="fa-IR" dirty="0"/>
              <a:t>مساجد و معابد</a:t>
            </a:r>
          </a:p>
          <a:p>
            <a:pPr lvl="1"/>
            <a:r>
              <a:rPr lang="fa-IR" dirty="0" smtClean="0"/>
              <a:t>فرهنگسرا</a:t>
            </a:r>
          </a:p>
          <a:p>
            <a:pPr lvl="1"/>
            <a:r>
              <a:rPr lang="fa-IR" dirty="0" smtClean="0"/>
              <a:t>کانون </a:t>
            </a:r>
            <a:r>
              <a:rPr lang="fa-IR" dirty="0"/>
              <a:t>های اجتماعی</a:t>
            </a:r>
          </a:p>
          <a:p>
            <a:pPr lvl="1"/>
            <a:r>
              <a:rPr lang="fa-IR" dirty="0" smtClean="0"/>
              <a:t>مراکز </a:t>
            </a:r>
            <a:r>
              <a:rPr lang="fa-IR" dirty="0"/>
              <a:t>زیارتی</a:t>
            </a:r>
          </a:p>
          <a:p>
            <a:pPr lvl="1"/>
            <a:r>
              <a:rPr lang="fa-IR" dirty="0" smtClean="0"/>
              <a:t>موزه </a:t>
            </a:r>
            <a:r>
              <a:rPr lang="fa-IR" dirty="0"/>
              <a:t>ها </a:t>
            </a:r>
            <a:endParaRPr lang="en-US" dirty="0"/>
          </a:p>
          <a:p>
            <a:r>
              <a:rPr lang="fa-IR" dirty="0" smtClean="0"/>
              <a:t>ادارات </a:t>
            </a:r>
            <a:r>
              <a:rPr lang="fa-IR" dirty="0"/>
              <a:t>و سازمان های دولتی</a:t>
            </a:r>
            <a:endParaRPr lang="en-US" dirty="0"/>
          </a:p>
          <a:p>
            <a:r>
              <a:rPr lang="fa-IR" dirty="0" smtClean="0"/>
              <a:t>مهمانسراها</a:t>
            </a:r>
            <a:r>
              <a:rPr lang="fa-IR" dirty="0"/>
              <a:t>، پایانه </a:t>
            </a:r>
            <a:r>
              <a:rPr lang="fa-IR" dirty="0" smtClean="0"/>
              <a:t>ها</a:t>
            </a:r>
            <a:endParaRPr lang="en-US" dirty="0"/>
          </a:p>
        </p:txBody>
      </p:sp>
    </p:spTree>
    <p:extLst>
      <p:ext uri="{BB962C8B-B14F-4D97-AF65-F5344CB8AC3E}">
        <p14:creationId xmlns:p14="http://schemas.microsoft.com/office/powerpoint/2010/main" val="30496349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Shape 354"/>
          <p:cNvSpPr txBox="1">
            <a:spLocks noGrp="1"/>
          </p:cNvSpPr>
          <p:nvPr>
            <p:ph type="title"/>
          </p:nvPr>
        </p:nvSpPr>
        <p:spPr/>
        <p:txBody>
          <a:bodyPr/>
          <a:lstStyle/>
          <a:p>
            <a:pPr lvl="0"/>
            <a:r>
              <a:rPr lang="fa-IR" smtClean="0"/>
              <a:t> دقت در مصرف اموال عمومی</a:t>
            </a:r>
            <a:endParaRPr lang="fa-IR"/>
          </a:p>
        </p:txBody>
      </p:sp>
      <p:sp>
        <p:nvSpPr>
          <p:cNvPr id="355" name="Shape 355"/>
          <p:cNvSpPr txBox="1">
            <a:spLocks noGrp="1"/>
          </p:cNvSpPr>
          <p:nvPr>
            <p:ph type="body" idx="1"/>
          </p:nvPr>
        </p:nvSpPr>
        <p:spPr/>
        <p:txBody>
          <a:bodyPr/>
          <a:lstStyle/>
          <a:p>
            <a:pPr lvl="0"/>
            <a:r>
              <a:rPr lang="fa-IR" smtClean="0"/>
              <a:t>امیر مؤمنان به فرمانداران خود نوشته که نوک قلمهای خود را باریک کنند و از فاصله سطرها بکاهند و جملات غیر لازم را حذف کنند و اصل مطلب را با عباراتی کوتاه بنویسند و از قلم فرسایی بپرهیزند؛ زیرا اموال مسلمانان زیان رساندن بر نمی تابد</a:t>
            </a:r>
          </a:p>
          <a:p>
            <a:pPr lvl="0"/>
            <a:endParaRPr lang="fa-IR" smtClean="0"/>
          </a:p>
          <a:p>
            <a:pPr lvl="0"/>
            <a:r>
              <a:rPr lang="fa-IR" smtClean="0"/>
              <a:t>امیرمؤمنان در سخنی در اشاره به اموال عمومی فرمودند: مسلمانان در سه چیز با یکدیگر شریک اند: گیاهان صحرا (مراتع)، آب و آتش (انرژی)</a:t>
            </a:r>
            <a:endParaRPr lang="fa-IR" dirty="0"/>
          </a:p>
        </p:txBody>
      </p:sp>
    </p:spTree>
    <p:extLst>
      <p:ext uri="{BB962C8B-B14F-4D97-AF65-F5344CB8AC3E}">
        <p14:creationId xmlns:p14="http://schemas.microsoft.com/office/powerpoint/2010/main" val="3833458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p:txBody>
          <a:bodyPr/>
          <a:lstStyle/>
          <a:p>
            <a:pPr lvl="0"/>
            <a:r>
              <a:rPr lang="fa-IR" smtClean="0"/>
              <a:t> دقت در مصرف اموال عمومی</a:t>
            </a:r>
            <a:endParaRPr lang="fa-IR"/>
          </a:p>
        </p:txBody>
      </p:sp>
      <p:sp>
        <p:nvSpPr>
          <p:cNvPr id="363" name="Shape 363"/>
          <p:cNvSpPr txBox="1">
            <a:spLocks noGrp="1"/>
          </p:cNvSpPr>
          <p:nvPr>
            <p:ph type="body" idx="1"/>
          </p:nvPr>
        </p:nvSpPr>
        <p:spPr/>
        <p:txBody>
          <a:bodyPr/>
          <a:lstStyle/>
          <a:p>
            <a:pPr lvl="0"/>
            <a:r>
              <a:rPr lang="fa-IR" smtClean="0">
                <a:sym typeface="Traditional Arabic"/>
              </a:rPr>
              <a:t>أَنَّ أَمِيرَ اَلْمُؤْمِنِينَ ع قَالَ:أَوْحَى اَللَّهُ عَزَّ وَ جَلَّ إِلَى دَاوُدَ ع أَنَّكَ نِعْمَ اَلْعَبْدُ لَوْ لاَ أَنَّكَ تَأْكُلُ مِنْ بَيْتِ اَلْمَالِ وَ لاَ تَعْمَلُ بِيَدِكَ شَيْئاً قَالَ فَبَكَى دَاوُدُ ع أَرْبَعِينَ صَبَاحاً فَأَوْحَى اَللَّهُ عَزَّ وَ جَلَّ إِلَى اَلْحَدِيدِ أَنْ لِنْ لِعَبْدِي دَاوُدَ فَأَلاَنَ اَللَّهُ عَزَّ وَ جَلَّ لَهُ اَلْحَدِيدَ فَكَانَ يَعْمَلُ كُلَّ يَوْمٍ دِرْعاً فَيَبِيعُهَا بِأَلْفِ دِرْهَمٍ فَعَمِلَ ثَلاَثَمِائَةٍ وَ سِتِّينَ دِرْعاً فَبَاعَهَا بِثَلاَثِمِائَةٍ وَ سِتِّينَ أَلْفاًوَ اِسْتَغْنَى عَنْ بَيْتِ اَلْمَالِ. ( کافی ج ۵ ص ۷۴)</a:t>
            </a:r>
          </a:p>
          <a:p>
            <a:pPr lvl="0"/>
            <a:endParaRPr lang="fa-IR" smtClean="0">
              <a:sym typeface="Traditional Arabic"/>
            </a:endParaRPr>
          </a:p>
          <a:p>
            <a:pPr lvl="0"/>
            <a:r>
              <a:rPr lang="fa-IR" smtClean="0">
                <a:sym typeface="Traditional Arabic"/>
              </a:rPr>
              <a:t>خدا به حضرت داود (س) وحی کرد تو بندهٔ خوبی هستی؛ ولی از اموال بیت المال بهره می بری و با دست خود کار نمی کنی. آن حضرت گفت: داود چهل روز گریست و خدا آهن را برای وی نرم کرد و هر روز یک زره جنگی می بافت و به هزار درهم می فروخت... و بدین گونه داود از بین المال بی نیاز شد.</a:t>
            </a:r>
          </a:p>
          <a:p>
            <a:pPr lvl="0"/>
            <a:endParaRPr lang="fa-IR" dirty="0">
              <a:sym typeface="Traditional Arabic"/>
            </a:endParaRPr>
          </a:p>
        </p:txBody>
      </p:sp>
    </p:spTree>
    <p:extLst>
      <p:ext uri="{BB962C8B-B14F-4D97-AF65-F5344CB8AC3E}">
        <p14:creationId xmlns:p14="http://schemas.microsoft.com/office/powerpoint/2010/main" val="2050940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Shape 370"/>
          <p:cNvSpPr txBox="1">
            <a:spLocks noGrp="1"/>
          </p:cNvSpPr>
          <p:nvPr>
            <p:ph type="title"/>
          </p:nvPr>
        </p:nvSpPr>
        <p:spPr/>
        <p:txBody>
          <a:bodyPr/>
          <a:lstStyle/>
          <a:p>
            <a:pPr lvl="0"/>
            <a:r>
              <a:rPr lang="fa-IR" smtClean="0"/>
              <a:t>خزانه دار اموال عمومی</a:t>
            </a:r>
          </a:p>
          <a:p>
            <a:pPr lvl="0"/>
            <a:endParaRPr lang="fa-IR"/>
          </a:p>
        </p:txBody>
      </p:sp>
      <p:sp>
        <p:nvSpPr>
          <p:cNvPr id="371" name="Shape 371"/>
          <p:cNvSpPr txBox="1">
            <a:spLocks noGrp="1"/>
          </p:cNvSpPr>
          <p:nvPr>
            <p:ph type="body" idx="1"/>
          </p:nvPr>
        </p:nvSpPr>
        <p:spPr/>
        <p:txBody>
          <a:bodyPr/>
          <a:lstStyle/>
          <a:p>
            <a:pPr lvl="0"/>
            <a:r>
              <a:rPr lang="fa-IR" smtClean="0"/>
              <a:t>عن علي (ع) انه قال : لابد للناس من امارة و رزق للامير، و لابد من عريف و رزق للعريف، و لابد من حاسب و رزق للحاسب چ، و لابد من قاض و رزق للقاضي، و كره ان يكون رزق القاضي علي الناس الذين يقضي لهم و لكن من بيت المال</a:t>
            </a:r>
          </a:p>
          <a:p>
            <a:pPr lvl="0"/>
            <a:endParaRPr lang="fa-IR" smtClean="0"/>
          </a:p>
          <a:p>
            <a:pPr lvl="0"/>
            <a:r>
              <a:rPr lang="fa-IR" smtClean="0"/>
              <a:t>لازم است براي مردم فرماندهي و بودجه اي براي فرمانده و حسابرسي و بودجه اي براي حسابرس و قاضي و بودجه اي براي قاضي [دادگستري ] و صحيح رزق قاضي بر عهده مردمي كه براي آنان قضاوت مي‎كند باشد، بلكه بايد از بيت المال مسلمانان زندگي او تأمين گردد.</a:t>
            </a:r>
            <a:endParaRPr lang="fa-IR" dirty="0"/>
          </a:p>
        </p:txBody>
      </p:sp>
    </p:spTree>
    <p:extLst>
      <p:ext uri="{BB962C8B-B14F-4D97-AF65-F5344CB8AC3E}">
        <p14:creationId xmlns:p14="http://schemas.microsoft.com/office/powerpoint/2010/main" val="4232428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Shape 442"/>
          <p:cNvSpPr txBox="1">
            <a:spLocks noGrp="1"/>
          </p:cNvSpPr>
          <p:nvPr>
            <p:ph type="title"/>
          </p:nvPr>
        </p:nvSpPr>
        <p:spPr/>
        <p:txBody>
          <a:bodyPr/>
          <a:lstStyle/>
          <a:p>
            <a:pPr lvl="0"/>
            <a:r>
              <a:rPr lang="fa-IR" smtClean="0"/>
              <a:t>عوامل ضایع شدن مال</a:t>
            </a:r>
            <a:endParaRPr lang="fa-IR"/>
          </a:p>
        </p:txBody>
      </p:sp>
      <p:sp>
        <p:nvSpPr>
          <p:cNvPr id="443" name="Shape 443"/>
          <p:cNvSpPr txBox="1">
            <a:spLocks noGrp="1"/>
          </p:cNvSpPr>
          <p:nvPr>
            <p:ph type="body" idx="1"/>
          </p:nvPr>
        </p:nvSpPr>
        <p:spPr/>
        <p:txBody>
          <a:bodyPr/>
          <a:lstStyle/>
          <a:p>
            <a:pPr lvl="0"/>
            <a:r>
              <a:rPr lang="fa-IR" smtClean="0">
                <a:sym typeface="Verdana"/>
              </a:rPr>
              <a:t>امام صادق (س) :اموالتان را با زکات حفظ کنید... هیچ مالی در خشکی و دریا تلف نشده، مگر به سبب ممانعت از زکات</a:t>
            </a:r>
          </a:p>
          <a:p>
            <a:pPr lvl="0"/>
            <a:endParaRPr lang="fa-IR" smtClean="0">
              <a:sym typeface="Verdana"/>
            </a:endParaRPr>
          </a:p>
          <a:p>
            <a:pPr lvl="0"/>
            <a:r>
              <a:rPr lang="fa-IR" smtClean="0">
                <a:sym typeface="Verdana"/>
              </a:rPr>
              <a:t>رسول خدا می فرماید:هرگاه مردم،  فقیرانشان را دشمن دارند (و به آنان چیزی نپردازند) در حالی که ساختمان بازارهایشان را آباد کنند و برای مال اندوزی به همدیگر تبریک گویند، خدا با چهار چیز آنان را هدف می گیرد:قحطسالی، ستمشاهی، خیانت کارگزاران و یورش دشمنان</a:t>
            </a:r>
            <a:endParaRPr lang="fa-IR" dirty="0">
              <a:sym typeface="Verdana"/>
            </a:endParaRPr>
          </a:p>
        </p:txBody>
      </p:sp>
    </p:spTree>
    <p:extLst>
      <p:ext uri="{BB962C8B-B14F-4D97-AF65-F5344CB8AC3E}">
        <p14:creationId xmlns:p14="http://schemas.microsoft.com/office/powerpoint/2010/main" val="2187866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Shape 580"/>
          <p:cNvSpPr txBox="1">
            <a:spLocks noGrp="1"/>
          </p:cNvSpPr>
          <p:nvPr>
            <p:ph type="title"/>
          </p:nvPr>
        </p:nvSpPr>
        <p:spPr/>
        <p:txBody>
          <a:bodyPr/>
          <a:lstStyle/>
          <a:p>
            <a:pPr lvl="0"/>
            <a:r>
              <a:rPr lang="fa-IR" smtClean="0"/>
              <a:t>زکات و امنیت اقتصادی</a:t>
            </a:r>
            <a:endParaRPr lang="fa-IR" dirty="0"/>
          </a:p>
        </p:txBody>
      </p:sp>
      <p:sp>
        <p:nvSpPr>
          <p:cNvPr id="581" name="Shape 581"/>
          <p:cNvSpPr txBox="1">
            <a:spLocks noGrp="1"/>
          </p:cNvSpPr>
          <p:nvPr>
            <p:ph type="body" idx="1"/>
          </p:nvPr>
        </p:nvSpPr>
        <p:spPr/>
        <p:txBody>
          <a:bodyPr>
            <a:normAutofit fontScale="85000" lnSpcReduction="10000"/>
          </a:bodyPr>
          <a:lstStyle/>
          <a:p>
            <a:pPr lvl="0"/>
            <a:r>
              <a:rPr lang="fa-IR" smtClean="0"/>
              <a:t>درباره ی امنیّت اقتصادی، امیر مؤمنان علی علیه السلام به یکی از مأموران جمع آوری زکات و مالیات این فرمان را صادر نمود:</a:t>
            </a:r>
          </a:p>
          <a:p>
            <a:pPr lvl="0"/>
            <a:r>
              <a:rPr lang="fa-IR" smtClean="0"/>
              <a:t>«باتقوا و با احساس مسؤولیت در برابر خداوند یکتا حرکت کن. و در این راه هیچ مسلمانی را مترسان. و بر سرزمین او ناخشنود مگذر. بیش از آنچه از حقّ خداوند در اموالش هست از او مگیر.</a:t>
            </a:r>
          </a:p>
          <a:p>
            <a:pPr lvl="0"/>
            <a:r>
              <a:rPr lang="fa-IR" smtClean="0"/>
              <a:t>پس آن گاه که به آبادی قبایل رسیدی در کنار آب فرود آی و داخل خانه های مردم مشو.</a:t>
            </a:r>
          </a:p>
          <a:p>
            <a:pPr lvl="0"/>
            <a:r>
              <a:rPr lang="fa-IR" smtClean="0"/>
              <a:t>پس با آرامش و وقار به سوی آنان برو، تا در میان آنان قرارگیری؛ به آنان سلام کن و از اظهار تحیّت بخل مورز.</a:t>
            </a:r>
          </a:p>
          <a:p>
            <a:pPr lvl="0"/>
            <a:r>
              <a:rPr lang="fa-IR" smtClean="0"/>
              <a:t>پس از آن به آنان بگو: ای بندگان خدا، مرا ولی خدا و خلیفه اش به سوی شما فرستاده است تا حقّ خدا را که در اموالتان است، بستانم؛ آیا در اموال شما حقی از خدا هست که آن را به نماینده اش بپردازید، اگر کسی گفت: نه، دیگر به او مراجعت مکن. و اگر کسی پاسخ داد: آری، همراهش برو؛ امّا نه اینکه او را بترسانی یا تهدید کنی، یا او را به کار مشکلی مکلّف سازی.</a:t>
            </a:r>
          </a:p>
          <a:p>
            <a:pPr lvl="0"/>
            <a:r>
              <a:rPr lang="fa-IR" smtClean="0"/>
              <a:t>هرچه از طلا یا نقره به تو داد، بستان؛ و اگر دارای گوسفند یا شتر بود، بدون اذن او داخل آن مشو، چون که بیشتر آن ها از آن او است.</a:t>
            </a:r>
          </a:p>
          <a:p>
            <a:pPr lvl="0"/>
            <a:r>
              <a:rPr lang="fa-IR" smtClean="0"/>
              <a:t>و آن گاه که داخل شدی همچون شخصی مسلّط و سختگیر رفتار مکن...»(8)</a:t>
            </a:r>
          </a:p>
          <a:p>
            <a:pPr lvl="0"/>
            <a:endParaRPr lang="fa-IR"/>
          </a:p>
        </p:txBody>
      </p:sp>
    </p:spTree>
    <p:extLst>
      <p:ext uri="{BB962C8B-B14F-4D97-AF65-F5344CB8AC3E}">
        <p14:creationId xmlns:p14="http://schemas.microsoft.com/office/powerpoint/2010/main" val="3376163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Shape 450"/>
          <p:cNvSpPr txBox="1">
            <a:spLocks noGrp="1"/>
          </p:cNvSpPr>
          <p:nvPr>
            <p:ph type="title"/>
          </p:nvPr>
        </p:nvSpPr>
        <p:spPr/>
        <p:txBody>
          <a:bodyPr/>
          <a:lstStyle/>
          <a:p>
            <a:pPr lvl="0"/>
            <a:r>
              <a:rPr lang="fa-IR" smtClean="0"/>
              <a:t>توزیع ثروت</a:t>
            </a:r>
            <a:endParaRPr lang="fa-IR" dirty="0"/>
          </a:p>
        </p:txBody>
      </p:sp>
      <p:sp>
        <p:nvSpPr>
          <p:cNvPr id="451" name="Shape 451"/>
          <p:cNvSpPr txBox="1">
            <a:spLocks noGrp="1"/>
          </p:cNvSpPr>
          <p:nvPr>
            <p:ph type="body" idx="1"/>
          </p:nvPr>
        </p:nvSpPr>
        <p:spPr/>
        <p:txBody>
          <a:bodyPr/>
          <a:lstStyle/>
          <a:p>
            <a:pPr lvl="0"/>
            <a:r>
              <a:rPr lang="fa-IR" smtClean="0">
                <a:sym typeface="Verdana"/>
                <a:hlinkClick r:id="rId3"/>
              </a:rPr>
              <a:t>ما أَفاءَ اللَّهُ عَلي‏ رَسُولِهِ مِنْ أَهْلِ الْقُري‏ فَلِلَّهِ وَ لِلرَّسُولِ وَ لِذِي الْقُرْبي‏ وَ الْيَتامي‏ وَ الْمَساکينِ وَ ابْنِ السَّبيلِ کَيْ لا يَکُونَ دُولَةً بَيْنَ الْأَغْنِياءِ مِنْکُمْ وَ ما آتاکُمُ الرَّسُولُ فَخُذُوهُ وَ ما نَهاکُمْ عَنْهُ فَانْتَهُوا وَ اتَّقُوا اللَّهَ إِنَّ اللَّهَ شَديدُ الْعِقابِ</a:t>
            </a:r>
            <a:r>
              <a:rPr lang="fa-IR" smtClean="0">
                <a:sym typeface="Verdana"/>
              </a:rPr>
              <a:t>7</a:t>
            </a:r>
          </a:p>
          <a:p>
            <a:pPr lvl="0"/>
            <a:endParaRPr lang="fa-IR" smtClean="0">
              <a:sym typeface="Verdana"/>
            </a:endParaRPr>
          </a:p>
          <a:p>
            <a:pPr lvl="0"/>
            <a:r>
              <a:rPr lang="fa-IR" smtClean="0">
                <a:sym typeface="Verdana"/>
              </a:rPr>
              <a:t>آنچه خداوند ( به عنوان فی ء ) از ( اموال ) اهل شهر و روستاها بر فرستاده خویش بازگردانید از آن خدا و رسولش و خویشان او و یتیمان و مسکینان و در راه ماندگان ( راه هر هدف دینی و دنیوی لازم برای اسلام و مسلمین که راهیانش نیاز به آن دارند ) است ، تا میان ثروتمندان شما دست به دست نگردد و آنچه را فرستاده ما به شما داد ( از احکام و معارف و اموال ) بگیرید و از آنچه شما را منع و نهی کرد باز ایستید ، و از خدا پروا نمایید ، که خداوند سخت کیفر است.</a:t>
            </a:r>
          </a:p>
          <a:p>
            <a:pPr lvl="0"/>
            <a:endParaRPr lang="fa-IR" smtClean="0">
              <a:sym typeface="Verdana"/>
            </a:endParaRPr>
          </a:p>
          <a:p>
            <a:pPr lvl="0"/>
            <a:endParaRPr lang="fa-IR" smtClean="0">
              <a:sym typeface="Verdana"/>
            </a:endParaRPr>
          </a:p>
          <a:p>
            <a:pPr lvl="0"/>
            <a:endParaRPr lang="fa-IR">
              <a:sym typeface="Verdana"/>
            </a:endParaRPr>
          </a:p>
        </p:txBody>
      </p:sp>
    </p:spTree>
    <p:extLst>
      <p:ext uri="{BB962C8B-B14F-4D97-AF65-F5344CB8AC3E}">
        <p14:creationId xmlns:p14="http://schemas.microsoft.com/office/powerpoint/2010/main" val="1039295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Shape 466"/>
          <p:cNvSpPr txBox="1">
            <a:spLocks noGrp="1"/>
          </p:cNvSpPr>
          <p:nvPr>
            <p:ph type="title"/>
          </p:nvPr>
        </p:nvSpPr>
        <p:spPr/>
        <p:txBody>
          <a:bodyPr/>
          <a:lstStyle/>
          <a:p>
            <a:pPr lvl="0"/>
            <a:r>
              <a:rPr lang="fa-IR" smtClean="0"/>
              <a:t>موارد توزیع</a:t>
            </a:r>
            <a:endParaRPr lang="fa-IR"/>
          </a:p>
        </p:txBody>
      </p:sp>
      <p:sp>
        <p:nvSpPr>
          <p:cNvPr id="467" name="Shape 467"/>
          <p:cNvSpPr txBox="1">
            <a:spLocks noGrp="1"/>
          </p:cNvSpPr>
          <p:nvPr>
            <p:ph type="body" idx="1"/>
          </p:nvPr>
        </p:nvSpPr>
        <p:spPr/>
        <p:txBody>
          <a:bodyPr>
            <a:normAutofit lnSpcReduction="10000"/>
          </a:bodyPr>
          <a:lstStyle/>
          <a:p>
            <a:pPr lvl="0"/>
            <a:r>
              <a:rPr lang="fa-IR" smtClean="0">
                <a:sym typeface="Verdana"/>
              </a:rPr>
              <a:t>توزیع منابع:‌امام باقر (ع): در کتاب علی یافتیم که هر مسلمانی زمینی را احیاء کند، باید در آبادانی آن بکوشد و خراج آن را به امامی از اهل بیت ( س) بپردازد...؛ پس اگر آن را رها یا ویران کند و مسلمانی دیگر از او به آبادانی آن بپردازد، به آن زمین سزاوارتر از کسی است که آن را رها کرده است. ( کافی ج ۵ ص ۷۹)</a:t>
            </a:r>
          </a:p>
          <a:p>
            <a:pPr lvl="0"/>
            <a:endParaRPr lang="fa-IR" smtClean="0">
              <a:sym typeface="Verdana"/>
            </a:endParaRPr>
          </a:p>
          <a:p>
            <a:pPr lvl="0"/>
            <a:r>
              <a:rPr lang="fa-IR" smtClean="0">
                <a:sym typeface="Verdana"/>
              </a:rPr>
              <a:t>توزیع مالی در اسلام با استفاده از: ‌تشویق به انفاق، تهدید به کیفر‌(انباشه کنندگان مال)، اقدام دولت (‌احتکار کنندگان)</a:t>
            </a:r>
          </a:p>
          <a:p>
            <a:pPr lvl="0"/>
            <a:endParaRPr lang="fa-IR" smtClean="0">
              <a:sym typeface="Verdana"/>
            </a:endParaRPr>
          </a:p>
          <a:p>
            <a:pPr lvl="0"/>
            <a:r>
              <a:rPr lang="fa-IR" smtClean="0">
                <a:sym typeface="Verdana"/>
              </a:rPr>
              <a:t>توزیع خدمات: احداث جاده، پل، مراکز آموزشی، فرهنگی و تفریحی (‌به طور مناسب و مساوی در سطح شهر تقسیم شده باشند)</a:t>
            </a:r>
            <a:endParaRPr lang="fa-IR" dirty="0">
              <a:sym typeface="Verdana"/>
            </a:endParaRPr>
          </a:p>
        </p:txBody>
      </p:sp>
    </p:spTree>
    <p:extLst>
      <p:ext uri="{BB962C8B-B14F-4D97-AF65-F5344CB8AC3E}">
        <p14:creationId xmlns:p14="http://schemas.microsoft.com/office/powerpoint/2010/main" val="3142374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Shape 402"/>
          <p:cNvSpPr txBox="1">
            <a:spLocks noGrp="1"/>
          </p:cNvSpPr>
          <p:nvPr>
            <p:ph type="title"/>
          </p:nvPr>
        </p:nvSpPr>
        <p:spPr/>
        <p:txBody>
          <a:bodyPr/>
          <a:lstStyle/>
          <a:p>
            <a:pPr lvl="0"/>
            <a:r>
              <a:rPr lang="fa-IR" smtClean="0"/>
              <a:t>مصادیق صدقه</a:t>
            </a:r>
            <a:endParaRPr lang="fa-IR"/>
          </a:p>
        </p:txBody>
      </p:sp>
      <p:sp>
        <p:nvSpPr>
          <p:cNvPr id="403" name="Shape 403"/>
          <p:cNvSpPr txBox="1">
            <a:spLocks noGrp="1"/>
          </p:cNvSpPr>
          <p:nvPr>
            <p:ph type="body" idx="1"/>
          </p:nvPr>
        </p:nvSpPr>
        <p:spPr/>
        <p:txBody>
          <a:bodyPr/>
          <a:lstStyle/>
          <a:p>
            <a:pPr lvl="0"/>
            <a:r>
              <a:rPr lang="fa-IR" smtClean="0">
                <a:sym typeface="Verdana"/>
              </a:rPr>
              <a:t>کار خوب</a:t>
            </a:r>
          </a:p>
          <a:p>
            <a:pPr lvl="0"/>
            <a:r>
              <a:rPr lang="fa-IR" smtClean="0">
                <a:sym typeface="Verdana"/>
              </a:rPr>
              <a:t>آب رسانی و آب دهی</a:t>
            </a:r>
          </a:p>
          <a:p>
            <a:pPr lvl="0"/>
            <a:r>
              <a:rPr lang="fa-IR" smtClean="0">
                <a:sym typeface="Verdana"/>
              </a:rPr>
              <a:t>شنواندن ناشنوا</a:t>
            </a:r>
          </a:p>
          <a:p>
            <a:pPr lvl="0"/>
            <a:r>
              <a:rPr lang="fa-IR" smtClean="0">
                <a:sym typeface="Traditional Arabic"/>
              </a:rPr>
              <a:t>عَنْ أَبِي عَبْدِ اَللَّهِ ع قَالَ : إِسْمَاعُ اَلْأَصَمِّ مِنْ غَيْرِ تَضَجُّرٍ صَدَقَةٌ هَنِيئَةٌ.</a:t>
            </a:r>
          </a:p>
          <a:p>
            <a:pPr lvl="0"/>
            <a:r>
              <a:rPr lang="fa-IR" smtClean="0">
                <a:sym typeface="Traditional Arabic"/>
              </a:rPr>
              <a:t>شنواندن سخن به ناشنوا بدون اظهار ناراحتی و ندرهم کشیدن چهره، صدقه ای گوارا است</a:t>
            </a:r>
            <a:endParaRPr lang="fa-IR">
              <a:sym typeface="Traditional Arabic"/>
            </a:endParaRPr>
          </a:p>
        </p:txBody>
      </p:sp>
    </p:spTree>
    <p:extLst>
      <p:ext uri="{BB962C8B-B14F-4D97-AF65-F5344CB8AC3E}">
        <p14:creationId xmlns:p14="http://schemas.microsoft.com/office/powerpoint/2010/main" val="1068238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فهرست</a:t>
            </a:r>
            <a:endParaRPr lang="fa-IR" dirty="0"/>
          </a:p>
        </p:txBody>
      </p:sp>
      <p:sp>
        <p:nvSpPr>
          <p:cNvPr id="3" name="Content Placeholder 2"/>
          <p:cNvSpPr>
            <a:spLocks noGrp="1"/>
          </p:cNvSpPr>
          <p:nvPr>
            <p:ph idx="1"/>
          </p:nvPr>
        </p:nvSpPr>
        <p:spPr/>
        <p:txBody>
          <a:bodyPr>
            <a:normAutofit lnSpcReduction="10000"/>
          </a:bodyPr>
          <a:lstStyle/>
          <a:p>
            <a:pPr lvl="0"/>
            <a:r>
              <a:rPr lang="fa-IR" dirty="0" smtClean="0"/>
              <a:t>مقدمه</a:t>
            </a:r>
          </a:p>
          <a:p>
            <a:r>
              <a:rPr lang="fa-IR" dirty="0" smtClean="0"/>
              <a:t>نقش انسان در سازندگی نظام اجتماعی</a:t>
            </a:r>
            <a:endParaRPr lang="en-US" dirty="0" smtClean="0"/>
          </a:p>
          <a:p>
            <a:r>
              <a:rPr lang="fa-IR" dirty="0" smtClean="0"/>
              <a:t>مسئولیت نسبت به اموال عمومی</a:t>
            </a:r>
            <a:endParaRPr lang="en-US" dirty="0" smtClean="0"/>
          </a:p>
          <a:p>
            <a:r>
              <a:rPr lang="fa-IR" dirty="0" smtClean="0"/>
              <a:t>مسئولیت نسبت به اماکن عمومی</a:t>
            </a:r>
            <a:endParaRPr lang="en-US" dirty="0" smtClean="0"/>
          </a:p>
          <a:p>
            <a:r>
              <a:rPr lang="fa-IR" dirty="0" smtClean="0"/>
              <a:t>مسئولیت نسبت به ثروت های عمومی</a:t>
            </a:r>
            <a:endParaRPr lang="en-US" dirty="0" smtClean="0"/>
          </a:p>
          <a:p>
            <a:r>
              <a:rPr lang="fa-IR" dirty="0" smtClean="0"/>
              <a:t>پرهیز از آسیب های اجتماعی</a:t>
            </a:r>
            <a:endParaRPr lang="en-US" dirty="0" smtClean="0"/>
          </a:p>
          <a:p>
            <a:r>
              <a:rPr lang="fa-IR" dirty="0" smtClean="0"/>
              <a:t>نظام قضا و جزا</a:t>
            </a:r>
          </a:p>
          <a:p>
            <a:r>
              <a:rPr lang="fa-IR" dirty="0" smtClean="0"/>
              <a:t>نظام آموزش و پرورش و فرهنگ سازی اجتماعی</a:t>
            </a:r>
            <a:endParaRPr lang="en-US" dirty="0" smtClean="0"/>
          </a:p>
          <a:p>
            <a:pPr lvl="0"/>
            <a:endParaRPr lang="en-US" dirty="0" smtClean="0"/>
          </a:p>
          <a:p>
            <a:endParaRPr lang="fa-IR" dirty="0"/>
          </a:p>
        </p:txBody>
      </p:sp>
    </p:spTree>
    <p:extLst>
      <p:ext uri="{BB962C8B-B14F-4D97-AF65-F5344CB8AC3E}">
        <p14:creationId xmlns:p14="http://schemas.microsoft.com/office/powerpoint/2010/main" val="18248813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Shape 410"/>
          <p:cNvSpPr txBox="1">
            <a:spLocks noGrp="1"/>
          </p:cNvSpPr>
          <p:nvPr>
            <p:ph type="title"/>
          </p:nvPr>
        </p:nvSpPr>
        <p:spPr/>
        <p:txBody>
          <a:bodyPr/>
          <a:lstStyle/>
          <a:p>
            <a:pPr lvl="0"/>
            <a:r>
              <a:rPr lang="fa-IR" smtClean="0"/>
              <a:t>وقف</a:t>
            </a:r>
            <a:endParaRPr lang="fa-IR"/>
          </a:p>
        </p:txBody>
      </p:sp>
      <p:sp>
        <p:nvSpPr>
          <p:cNvPr id="411" name="Shape 411"/>
          <p:cNvSpPr txBox="1">
            <a:spLocks noGrp="1"/>
          </p:cNvSpPr>
          <p:nvPr>
            <p:ph type="body" idx="1"/>
          </p:nvPr>
        </p:nvSpPr>
        <p:spPr/>
        <p:txBody>
          <a:bodyPr/>
          <a:lstStyle/>
          <a:p>
            <a:pPr lvl="0"/>
            <a:r>
              <a:rPr lang="fa-IR" smtClean="0">
                <a:sym typeface="Traditional Arabic"/>
              </a:rPr>
              <a:t>وَ قَالَ علاَ يَتْبَعُ اَلرَّجُلَ بَعْدَ مَوْتِهِ إِلاَّ ثَلاَثُ خِصَالٍ صَدَقَةٌ أَجْرَاهَا اَللَّهُ لَهُ فِي حَيَاتِهِ فَهِيَ تَجْرِي لَهُ بَعْدَ مَوْتِهِ وَ سُنَّةُ هُدًى يُعْمَلُ بِهَا وَ وَلَدٌ صَالِحٌ يَدْعُو لَهُ</a:t>
            </a:r>
          </a:p>
          <a:p>
            <a:pPr lvl="0"/>
            <a:endParaRPr lang="fa-IR" smtClean="0">
              <a:sym typeface="Traditional Arabic"/>
            </a:endParaRPr>
          </a:p>
          <a:p>
            <a:pPr lvl="0"/>
            <a:r>
              <a:rPr lang="fa-IR" smtClean="0">
                <a:sym typeface="Verdana"/>
              </a:rPr>
              <a:t> هيچ گونه اجر و پاداشى بعد از مرگ به دنبال انسان نمى‏آيد مگر سه چيز: صدقه جاريه‏اى كه در حيات خود فراهم ساخته و بعد از مرگش ادامه دارد (مانند بناهاى خير) و سنت و روش پسندیده ای كه آن را بر قرار كرده و بعد از مرگ او به آن عمل مى‏كنند، و فرزند صالح و نیکوکاری كه براى او استغفار كند</a:t>
            </a:r>
            <a:endParaRPr lang="fa-IR">
              <a:sym typeface="Verdana"/>
            </a:endParaRPr>
          </a:p>
        </p:txBody>
      </p:sp>
    </p:spTree>
    <p:extLst>
      <p:ext uri="{BB962C8B-B14F-4D97-AF65-F5344CB8AC3E}">
        <p14:creationId xmlns:p14="http://schemas.microsoft.com/office/powerpoint/2010/main" val="147049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Shape 556"/>
          <p:cNvSpPr txBox="1">
            <a:spLocks noGrp="1"/>
          </p:cNvSpPr>
          <p:nvPr>
            <p:ph type="title"/>
          </p:nvPr>
        </p:nvSpPr>
        <p:spPr/>
        <p:txBody>
          <a:bodyPr/>
          <a:lstStyle/>
          <a:p>
            <a:pPr lvl="0"/>
            <a:r>
              <a:rPr lang="fa-IR" smtClean="0">
                <a:sym typeface="Trebuchet MS"/>
              </a:rPr>
              <a:t>مسئولیت نسبت به اماکن عمومی</a:t>
            </a:r>
            <a:endParaRPr lang="fa-IR">
              <a:sym typeface="Trebuchet MS"/>
            </a:endParaRPr>
          </a:p>
        </p:txBody>
      </p:sp>
      <p:sp>
        <p:nvSpPr>
          <p:cNvPr id="557" name="Shape 557"/>
          <p:cNvSpPr txBox="1">
            <a:spLocks noGrp="1"/>
          </p:cNvSpPr>
          <p:nvPr>
            <p:ph type="body" idx="1"/>
          </p:nvPr>
        </p:nvSpPr>
        <p:spPr/>
        <p:txBody>
          <a:bodyPr>
            <a:normAutofit fontScale="92500" lnSpcReduction="20000"/>
          </a:bodyPr>
          <a:lstStyle/>
          <a:p>
            <a:pPr lvl="0"/>
            <a:r>
              <a:rPr lang="fa-IR" smtClean="0">
                <a:sym typeface="Arial"/>
              </a:rPr>
              <a:t>مراکز فرهنگی </a:t>
            </a:r>
          </a:p>
          <a:p>
            <a:pPr lvl="1"/>
            <a:r>
              <a:rPr lang="fa-IR" smtClean="0">
                <a:sym typeface="Arial"/>
              </a:rPr>
              <a:t>مساجد و معابد</a:t>
            </a:r>
          </a:p>
          <a:p>
            <a:pPr lvl="1"/>
            <a:r>
              <a:rPr lang="fa-IR" smtClean="0">
                <a:sym typeface="Arial"/>
              </a:rPr>
              <a:t>فرهنگسرا</a:t>
            </a:r>
          </a:p>
          <a:p>
            <a:pPr lvl="1"/>
            <a:r>
              <a:rPr lang="fa-IR" smtClean="0">
                <a:sym typeface="Arial"/>
              </a:rPr>
              <a:t>مراکز زیارتی</a:t>
            </a:r>
          </a:p>
          <a:p>
            <a:pPr lvl="1"/>
            <a:r>
              <a:rPr lang="fa-IR" smtClean="0">
                <a:sym typeface="Arial"/>
              </a:rPr>
              <a:t>کانون­های اجتماعی</a:t>
            </a:r>
          </a:p>
          <a:p>
            <a:pPr lvl="1"/>
            <a:r>
              <a:rPr lang="fa-IR" smtClean="0">
                <a:sym typeface="Arial"/>
              </a:rPr>
              <a:t>موزه­ها </a:t>
            </a:r>
          </a:p>
          <a:p>
            <a:pPr lvl="0"/>
            <a:r>
              <a:rPr lang="fa-IR" smtClean="0">
                <a:sym typeface="Arial"/>
              </a:rPr>
              <a:t>مراکز تفریحی و ورزشی (پارک، محیط­های سرگرمی، اماکن ورزشی، ...)</a:t>
            </a:r>
          </a:p>
          <a:p>
            <a:pPr lvl="0"/>
            <a:r>
              <a:rPr lang="fa-IR" smtClean="0">
                <a:sym typeface="Arial"/>
              </a:rPr>
              <a:t>ادارات و سازمان­های دولتی</a:t>
            </a:r>
          </a:p>
          <a:p>
            <a:pPr lvl="0"/>
            <a:r>
              <a:rPr lang="fa-IR" smtClean="0">
                <a:sym typeface="Arial"/>
              </a:rPr>
              <a:t>مراکز درمانی و خدمات رفاهی (بیمارستان­ها، مراکز سالمندان، مراکز بهزیستی، ...)</a:t>
            </a:r>
          </a:p>
          <a:p>
            <a:pPr lvl="0"/>
            <a:r>
              <a:rPr lang="fa-IR" smtClean="0">
                <a:sym typeface="Arial"/>
              </a:rPr>
              <a:t>مهمانسراها، پایانه­ها، </a:t>
            </a:r>
            <a:endParaRPr lang="fa-IR">
              <a:sym typeface="Arial"/>
            </a:endParaRPr>
          </a:p>
        </p:txBody>
      </p:sp>
    </p:spTree>
    <p:extLst>
      <p:ext uri="{BB962C8B-B14F-4D97-AF65-F5344CB8AC3E}">
        <p14:creationId xmlns:p14="http://schemas.microsoft.com/office/powerpoint/2010/main" val="39072412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56"/>
                                        </p:tgtEl>
                                        <p:attrNameLst>
                                          <p:attrName>style.visibility</p:attrName>
                                        </p:attrNameLst>
                                      </p:cBhvr>
                                      <p:to>
                                        <p:strVal val="visible"/>
                                      </p:to>
                                    </p:set>
                                    <p:animEffect transition="in" filter="fade">
                                      <p:cBhvr>
                                        <p:cTn id="7" dur="500"/>
                                        <p:tgtEl>
                                          <p:spTgt spid="55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57">
                                            <p:txEl>
                                              <p:pRg st="0" end="0"/>
                                            </p:txEl>
                                          </p:spTgt>
                                        </p:tgtEl>
                                        <p:attrNameLst>
                                          <p:attrName>style.visibility</p:attrName>
                                        </p:attrNameLst>
                                      </p:cBhvr>
                                      <p:to>
                                        <p:strVal val="visible"/>
                                      </p:to>
                                    </p:set>
                                    <p:animEffect transition="in" filter="fade">
                                      <p:cBhvr>
                                        <p:cTn id="12" dur="500"/>
                                        <p:tgtEl>
                                          <p:spTgt spid="55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57">
                                            <p:txEl>
                                              <p:pRg st="1" end="1"/>
                                            </p:txEl>
                                          </p:spTgt>
                                        </p:tgtEl>
                                        <p:attrNameLst>
                                          <p:attrName>style.visibility</p:attrName>
                                        </p:attrNameLst>
                                      </p:cBhvr>
                                      <p:to>
                                        <p:strVal val="visible"/>
                                      </p:to>
                                    </p:set>
                                    <p:animEffect transition="in" filter="fade">
                                      <p:cBhvr>
                                        <p:cTn id="17" dur="500"/>
                                        <p:tgtEl>
                                          <p:spTgt spid="55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57">
                                            <p:txEl>
                                              <p:pRg st="2" end="2"/>
                                            </p:txEl>
                                          </p:spTgt>
                                        </p:tgtEl>
                                        <p:attrNameLst>
                                          <p:attrName>style.visibility</p:attrName>
                                        </p:attrNameLst>
                                      </p:cBhvr>
                                      <p:to>
                                        <p:strVal val="visible"/>
                                      </p:to>
                                    </p:set>
                                    <p:animEffect transition="in" filter="fade">
                                      <p:cBhvr>
                                        <p:cTn id="22" dur="500"/>
                                        <p:tgtEl>
                                          <p:spTgt spid="55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57">
                                            <p:txEl>
                                              <p:pRg st="3" end="3"/>
                                            </p:txEl>
                                          </p:spTgt>
                                        </p:tgtEl>
                                        <p:attrNameLst>
                                          <p:attrName>style.visibility</p:attrName>
                                        </p:attrNameLst>
                                      </p:cBhvr>
                                      <p:to>
                                        <p:strVal val="visible"/>
                                      </p:to>
                                    </p:set>
                                    <p:animEffect transition="in" filter="fade">
                                      <p:cBhvr>
                                        <p:cTn id="27" dur="500"/>
                                        <p:tgtEl>
                                          <p:spTgt spid="55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57">
                                            <p:txEl>
                                              <p:pRg st="4" end="4"/>
                                            </p:txEl>
                                          </p:spTgt>
                                        </p:tgtEl>
                                        <p:attrNameLst>
                                          <p:attrName>style.visibility</p:attrName>
                                        </p:attrNameLst>
                                      </p:cBhvr>
                                      <p:to>
                                        <p:strVal val="visible"/>
                                      </p:to>
                                    </p:set>
                                    <p:animEffect transition="in" filter="fade">
                                      <p:cBhvr>
                                        <p:cTn id="32" dur="500"/>
                                        <p:tgtEl>
                                          <p:spTgt spid="55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57">
                                            <p:txEl>
                                              <p:pRg st="5" end="5"/>
                                            </p:txEl>
                                          </p:spTgt>
                                        </p:tgtEl>
                                        <p:attrNameLst>
                                          <p:attrName>style.visibility</p:attrName>
                                        </p:attrNameLst>
                                      </p:cBhvr>
                                      <p:to>
                                        <p:strVal val="visible"/>
                                      </p:to>
                                    </p:set>
                                    <p:animEffect transition="in" filter="fade">
                                      <p:cBhvr>
                                        <p:cTn id="37" dur="500"/>
                                        <p:tgtEl>
                                          <p:spTgt spid="55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57">
                                            <p:txEl>
                                              <p:pRg st="6" end="6"/>
                                            </p:txEl>
                                          </p:spTgt>
                                        </p:tgtEl>
                                        <p:attrNameLst>
                                          <p:attrName>style.visibility</p:attrName>
                                        </p:attrNameLst>
                                      </p:cBhvr>
                                      <p:to>
                                        <p:strVal val="visible"/>
                                      </p:to>
                                    </p:set>
                                    <p:animEffect transition="in" filter="fade">
                                      <p:cBhvr>
                                        <p:cTn id="42" dur="500"/>
                                        <p:tgtEl>
                                          <p:spTgt spid="55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57">
                                            <p:txEl>
                                              <p:pRg st="7" end="7"/>
                                            </p:txEl>
                                          </p:spTgt>
                                        </p:tgtEl>
                                        <p:attrNameLst>
                                          <p:attrName>style.visibility</p:attrName>
                                        </p:attrNameLst>
                                      </p:cBhvr>
                                      <p:to>
                                        <p:strVal val="visible"/>
                                      </p:to>
                                    </p:set>
                                    <p:animEffect transition="in" filter="fade">
                                      <p:cBhvr>
                                        <p:cTn id="47" dur="500"/>
                                        <p:tgtEl>
                                          <p:spTgt spid="55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57">
                                            <p:txEl>
                                              <p:pRg st="8" end="8"/>
                                            </p:txEl>
                                          </p:spTgt>
                                        </p:tgtEl>
                                        <p:attrNameLst>
                                          <p:attrName>style.visibility</p:attrName>
                                        </p:attrNameLst>
                                      </p:cBhvr>
                                      <p:to>
                                        <p:strVal val="visible"/>
                                      </p:to>
                                    </p:set>
                                    <p:animEffect transition="in" filter="fade">
                                      <p:cBhvr>
                                        <p:cTn id="52" dur="500"/>
                                        <p:tgtEl>
                                          <p:spTgt spid="55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57">
                                            <p:txEl>
                                              <p:pRg st="9" end="9"/>
                                            </p:txEl>
                                          </p:spTgt>
                                        </p:tgtEl>
                                        <p:attrNameLst>
                                          <p:attrName>style.visibility</p:attrName>
                                        </p:attrNameLst>
                                      </p:cBhvr>
                                      <p:to>
                                        <p:strVal val="visible"/>
                                      </p:to>
                                    </p:set>
                                    <p:animEffect transition="in" filter="fade">
                                      <p:cBhvr>
                                        <p:cTn id="57" dur="500"/>
                                        <p:tgtEl>
                                          <p:spTgt spid="55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Shape 338"/>
          <p:cNvSpPr txBox="1">
            <a:spLocks noGrp="1"/>
          </p:cNvSpPr>
          <p:nvPr>
            <p:ph type="title"/>
          </p:nvPr>
        </p:nvSpPr>
        <p:spPr/>
        <p:txBody>
          <a:bodyPr/>
          <a:lstStyle/>
          <a:p>
            <a:pPr lvl="0"/>
            <a:r>
              <a:rPr lang="fa-IR" smtClean="0"/>
              <a:t>چهره شهر اسلامی</a:t>
            </a:r>
            <a:endParaRPr lang="fa-IR"/>
          </a:p>
        </p:txBody>
      </p:sp>
      <p:sp>
        <p:nvSpPr>
          <p:cNvPr id="339" name="Shape 339"/>
          <p:cNvSpPr txBox="1">
            <a:spLocks noGrp="1"/>
          </p:cNvSpPr>
          <p:nvPr>
            <p:ph type="body" idx="1"/>
          </p:nvPr>
        </p:nvSpPr>
        <p:spPr/>
        <p:txBody>
          <a:bodyPr/>
          <a:lstStyle/>
          <a:p>
            <a:pPr lvl="0"/>
            <a:r>
              <a:rPr lang="fa-IR" smtClean="0"/>
              <a:t>اهداف ساختن بناها: </a:t>
            </a:r>
          </a:p>
          <a:p>
            <a:pPr lvl="0"/>
            <a:r>
              <a:rPr lang="fa-IR" smtClean="0"/>
              <a:t>در تاسیس بناهای شخصی باید به قاعده تسلیط ( تسطل هرکس بر اموال خود) توجه کرد… به شرط آنکه قاعده اضرار (عدم ضرررسانی به دیگران) خدشه دار نشود</a:t>
            </a:r>
          </a:p>
          <a:p>
            <a:pPr lvl="0"/>
            <a:r>
              <a:rPr lang="fa-IR" smtClean="0"/>
              <a:t>قاعده تعظیم شعائر برای تاسیس بناهای دینی </a:t>
            </a:r>
          </a:p>
          <a:p>
            <a:pPr lvl="0"/>
            <a:r>
              <a:rPr lang="fa-IR" smtClean="0"/>
              <a:t>شکل بناها: شکل خاص برای تاسیس بناها معین نشده است؛ بلکه مناسب است بر اساس اوضاع زمانی و مکانی و تأمین اهداف مورد نظر اسلام؛ بناها تأسیس شوند.</a:t>
            </a:r>
            <a:endParaRPr lang="fa-IR" dirty="0"/>
          </a:p>
        </p:txBody>
      </p:sp>
    </p:spTree>
    <p:extLst>
      <p:ext uri="{BB962C8B-B14F-4D97-AF65-F5344CB8AC3E}">
        <p14:creationId xmlns:p14="http://schemas.microsoft.com/office/powerpoint/2010/main" val="3858862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مسئولیت نسبت به ثروت های عمومی</a:t>
            </a:r>
            <a:endParaRPr lang="fa-IR" dirty="0"/>
          </a:p>
        </p:txBody>
      </p:sp>
      <p:sp>
        <p:nvSpPr>
          <p:cNvPr id="3" name="Content Placeholder 2"/>
          <p:cNvSpPr>
            <a:spLocks noGrp="1"/>
          </p:cNvSpPr>
          <p:nvPr>
            <p:ph idx="1"/>
          </p:nvPr>
        </p:nvSpPr>
        <p:spPr/>
        <p:txBody>
          <a:bodyPr/>
          <a:lstStyle/>
          <a:p>
            <a:r>
              <a:rPr lang="fa-IR" dirty="0" smtClean="0"/>
              <a:t>معادن</a:t>
            </a:r>
            <a:endParaRPr lang="en-US" dirty="0" smtClean="0"/>
          </a:p>
          <a:p>
            <a:r>
              <a:rPr lang="fa-IR" dirty="0" smtClean="0"/>
              <a:t>جنگل ها و منابع طبیعی</a:t>
            </a:r>
            <a:endParaRPr lang="en-US" dirty="0" smtClean="0"/>
          </a:p>
          <a:p>
            <a:r>
              <a:rPr lang="fa-IR" dirty="0" smtClean="0"/>
              <a:t>راه ها</a:t>
            </a:r>
            <a:endParaRPr lang="en-US" dirty="0" smtClean="0"/>
          </a:p>
          <a:p>
            <a:r>
              <a:rPr lang="fa-IR" dirty="0" smtClean="0"/>
              <a:t>گونه های نباتی و حیوانی</a:t>
            </a:r>
            <a:endParaRPr lang="en-US" dirty="0"/>
          </a:p>
        </p:txBody>
      </p:sp>
    </p:spTree>
    <p:extLst>
      <p:ext uri="{BB962C8B-B14F-4D97-AF65-F5344CB8AC3E}">
        <p14:creationId xmlns:p14="http://schemas.microsoft.com/office/powerpoint/2010/main" val="7287357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p:txBody>
          <a:bodyPr/>
          <a:lstStyle/>
          <a:p>
            <a:pPr lvl="0"/>
            <a:r>
              <a:rPr lang="fa-IR" smtClean="0"/>
              <a:t>فقیران</a:t>
            </a:r>
            <a:endParaRPr lang="fa-IR"/>
          </a:p>
        </p:txBody>
      </p:sp>
      <p:sp>
        <p:nvSpPr>
          <p:cNvPr id="195" name="Shape 195"/>
          <p:cNvSpPr txBox="1">
            <a:spLocks noGrp="1"/>
          </p:cNvSpPr>
          <p:nvPr>
            <p:ph type="body" idx="1"/>
          </p:nvPr>
        </p:nvSpPr>
        <p:spPr/>
        <p:txBody>
          <a:bodyPr>
            <a:normAutofit fontScale="85000" lnSpcReduction="20000"/>
          </a:bodyPr>
          <a:lstStyle/>
          <a:p>
            <a:pPr lvl="0"/>
            <a:r>
              <a:rPr lang="fa-IR" smtClean="0"/>
              <a:t>انما الصدقات للفقرا (توبه آیه ۶۰)</a:t>
            </a:r>
          </a:p>
          <a:p>
            <a:pPr lvl="0"/>
            <a:r>
              <a:rPr lang="fa-IR" smtClean="0"/>
              <a:t>صدقات برای فقیران است</a:t>
            </a:r>
          </a:p>
          <a:p>
            <a:pPr lvl="0"/>
            <a:endParaRPr lang="fa-IR" smtClean="0"/>
          </a:p>
          <a:p>
            <a:pPr lvl="0"/>
            <a:r>
              <a:rPr lang="fa-IR" smtClean="0">
                <a:sym typeface="Calibri"/>
              </a:rPr>
              <a:t>من واسی الفقیر و انصف الناس من نفسه فذلک المؤمن حقا</a:t>
            </a:r>
          </a:p>
          <a:p>
            <a:pPr lvl="0"/>
            <a:r>
              <a:rPr lang="fa-IR" smtClean="0"/>
              <a:t>هرکس به نیازمند کمک مالی کند و با مردم منصفانه رفتار نماید چنین کسی مؤمن حقیقی است.</a:t>
            </a:r>
          </a:p>
          <a:p>
            <a:pPr lvl="0"/>
            <a:endParaRPr lang="fa-IR" smtClean="0"/>
          </a:p>
          <a:p>
            <a:pPr lvl="0"/>
            <a:r>
              <a:rPr lang="fa-IR" smtClean="0"/>
              <a:t>وقتی به فقیری چیزی می دهید، کسی که داده، دست خود را به طرف دهان خویش برده آن را ببوسد، چون قبل از اینکه صدقه در دست سائل قرار گیرد، خداوند متعال آن را تحویل می گیرد که او تحویل گیرنده صدقات است.</a:t>
            </a:r>
          </a:p>
          <a:p>
            <a:pPr lvl="0"/>
            <a:endParaRPr lang="fa-IR" smtClean="0"/>
          </a:p>
          <a:p>
            <a:pPr lvl="0"/>
            <a:r>
              <a:rPr lang="fa-IR" smtClean="0"/>
              <a:t>امام سجاد در دعا به خدا عرض می کند: خدایا! همنشینی با فقیران را محبوب من گردان و با صبر نیکو مرا در همنشینی با آنان یاری کن.</a:t>
            </a:r>
          </a:p>
          <a:p>
            <a:pPr lvl="0"/>
            <a:endParaRPr lang="fa-IR" dirty="0"/>
          </a:p>
        </p:txBody>
      </p:sp>
    </p:spTree>
    <p:extLst>
      <p:ext uri="{BB962C8B-B14F-4D97-AF65-F5344CB8AC3E}">
        <p14:creationId xmlns:p14="http://schemas.microsoft.com/office/powerpoint/2010/main" val="2615702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p:txBody>
          <a:bodyPr/>
          <a:lstStyle/>
          <a:p>
            <a:pPr lvl="0"/>
            <a:r>
              <a:rPr lang="fa-IR" smtClean="0"/>
              <a:t>یتیمان</a:t>
            </a:r>
            <a:endParaRPr lang="fa-IR"/>
          </a:p>
        </p:txBody>
      </p:sp>
      <p:sp>
        <p:nvSpPr>
          <p:cNvPr id="179" name="Shape 179"/>
          <p:cNvSpPr txBox="1">
            <a:spLocks noGrp="1"/>
          </p:cNvSpPr>
          <p:nvPr>
            <p:ph type="body" idx="1"/>
          </p:nvPr>
        </p:nvSpPr>
        <p:spPr/>
        <p:txBody>
          <a:bodyPr>
            <a:normAutofit fontScale="77500" lnSpcReduction="20000"/>
          </a:bodyPr>
          <a:lstStyle/>
          <a:p>
            <a:pPr lvl="0"/>
            <a:r>
              <a:rPr lang="fa-IR" dirty="0" smtClean="0">
                <a:sym typeface="Traditional Arabic"/>
              </a:rPr>
              <a:t>فَأَمَّا الْيَتِيمَ فَلَا تَقْهَرْ (ضحی آیه ۹)</a:t>
            </a:r>
          </a:p>
          <a:p>
            <a:pPr lvl="0"/>
            <a:r>
              <a:rPr lang="fa-IR" dirty="0" smtClean="0"/>
              <a:t>و اما [تو نيز به پاس نعمت ما] يتيم را ميازار</a:t>
            </a:r>
          </a:p>
          <a:p>
            <a:pPr lvl="0"/>
            <a:endParaRPr lang="fa-IR" dirty="0" smtClean="0"/>
          </a:p>
          <a:p>
            <a:pPr lvl="0"/>
            <a:r>
              <a:rPr lang="fa-IR" dirty="0" smtClean="0"/>
              <a:t>پیامبر صلی الله علیه و آله:</a:t>
            </a:r>
          </a:p>
          <a:p>
            <a:pPr lvl="0"/>
            <a:r>
              <a:rPr lang="fa-IR" dirty="0" smtClean="0"/>
              <a:t>بهترين خانه هاى مسلمانان خانه ايست كه در آن يتيمى باشد و باو نيكى كنند و بدترين خانه هاى مسلمانان خانه ايست كه در آن يتيمى باشد و با او بدى كنند من كسى كه كفالت يتيم را بعهده بگيرد در بهشت مانند دو انگشت همراهيم.</a:t>
            </a:r>
          </a:p>
          <a:p>
            <a:pPr lvl="0"/>
            <a:endParaRPr lang="fa-IR" dirty="0" smtClean="0"/>
          </a:p>
          <a:p>
            <a:pPr lvl="0"/>
            <a:r>
              <a:rPr lang="fa-IR" dirty="0" smtClean="0"/>
              <a:t>وَلَا تَقْرَبُوا مَالَ الْيَتِيمِ إِلَّا بِالَّتِي هِيَ أَحْسَنُ (‌انعام آیه ۱۵۲)</a:t>
            </a:r>
          </a:p>
          <a:p>
            <a:pPr lvl="0"/>
            <a:r>
              <a:rPr lang="fa-IR" dirty="0" smtClean="0"/>
              <a:t>و به مال يتيم جز به نحوى [هر چه نيكوتر] نزديك مشويد</a:t>
            </a:r>
          </a:p>
          <a:p>
            <a:pPr lvl="0"/>
            <a:endParaRPr lang="fa-IR" dirty="0" smtClean="0"/>
          </a:p>
          <a:p>
            <a:pPr lvl="0"/>
            <a:r>
              <a:rPr lang="fa-IR" dirty="0" smtClean="0"/>
              <a:t>امیر مؤمنان فرود:یتیم را همانند کودک خود به ادب وادار</a:t>
            </a:r>
          </a:p>
          <a:p>
            <a:pPr lvl="0"/>
            <a:endParaRPr lang="fa-IR" dirty="0"/>
          </a:p>
        </p:txBody>
      </p:sp>
    </p:spTree>
    <p:extLst>
      <p:ext uri="{BB962C8B-B14F-4D97-AF65-F5344CB8AC3E}">
        <p14:creationId xmlns:p14="http://schemas.microsoft.com/office/powerpoint/2010/main" val="1823588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آسیب های اجتماعی</a:t>
            </a:r>
            <a:endParaRPr lang="fa-IR" dirty="0"/>
          </a:p>
        </p:txBody>
      </p:sp>
      <p:sp>
        <p:nvSpPr>
          <p:cNvPr id="3" name="Content Placeholder 2"/>
          <p:cNvSpPr>
            <a:spLocks noGrp="1"/>
          </p:cNvSpPr>
          <p:nvPr>
            <p:ph idx="1"/>
          </p:nvPr>
        </p:nvSpPr>
        <p:spPr/>
        <p:txBody>
          <a:bodyPr/>
          <a:lstStyle/>
          <a:p>
            <a:r>
              <a:rPr lang="fa-IR" dirty="0" smtClean="0"/>
              <a:t>پرهیز از آسیب های اجتماعی</a:t>
            </a:r>
          </a:p>
          <a:p>
            <a:pPr lvl="1"/>
            <a:r>
              <a:rPr lang="fa-IR" dirty="0" smtClean="0"/>
              <a:t>اشتهار به فسق</a:t>
            </a:r>
          </a:p>
          <a:p>
            <a:pPr lvl="1"/>
            <a:r>
              <a:rPr lang="fa-IR" dirty="0" smtClean="0"/>
              <a:t>آسیب های اخلاقی</a:t>
            </a:r>
          </a:p>
          <a:p>
            <a:pPr lvl="1"/>
            <a:r>
              <a:rPr lang="fa-IR" dirty="0" smtClean="0"/>
              <a:t>تبهکاری</a:t>
            </a:r>
          </a:p>
          <a:p>
            <a:pPr lvl="1"/>
            <a:r>
              <a:rPr lang="fa-IR" dirty="0" smtClean="0"/>
              <a:t> بی کاری و تکدی گری</a:t>
            </a:r>
          </a:p>
          <a:p>
            <a:pPr lvl="0"/>
            <a:r>
              <a:rPr lang="fa-IR" dirty="0" smtClean="0"/>
              <a:t>نظام قضا و جزا</a:t>
            </a:r>
            <a:endParaRPr lang="en-US" dirty="0" smtClean="0"/>
          </a:p>
          <a:p>
            <a:pPr lvl="1"/>
            <a:r>
              <a:rPr lang="fa-IR" dirty="0" smtClean="0"/>
              <a:t>دادگستری</a:t>
            </a:r>
            <a:endParaRPr lang="en-US" dirty="0" smtClean="0"/>
          </a:p>
          <a:p>
            <a:pPr lvl="1"/>
            <a:r>
              <a:rPr lang="fa-IR" dirty="0" smtClean="0"/>
              <a:t>زندان ها</a:t>
            </a:r>
            <a:endParaRPr lang="en-US" dirty="0" smtClean="0"/>
          </a:p>
          <a:p>
            <a:pPr lvl="1"/>
            <a:endParaRPr lang="fa-IR" dirty="0"/>
          </a:p>
        </p:txBody>
      </p:sp>
    </p:spTree>
    <p:extLst>
      <p:ext uri="{BB962C8B-B14F-4D97-AF65-F5344CB8AC3E}">
        <p14:creationId xmlns:p14="http://schemas.microsoft.com/office/powerpoint/2010/main" val="37014235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500"/>
                                        <p:tgtEl>
                                          <p:spTgt spid="3">
                                            <p:txEl>
                                              <p:pRg st="6" end="6"/>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p:txBody>
          <a:bodyPr/>
          <a:lstStyle/>
          <a:p>
            <a:pPr lvl="0"/>
            <a:r>
              <a:rPr lang="fa-IR" smtClean="0"/>
              <a:t>ضرورت عدالت قاضی</a:t>
            </a:r>
            <a:endParaRPr lang="fa-IR" dirty="0"/>
          </a:p>
        </p:txBody>
      </p:sp>
      <p:sp>
        <p:nvSpPr>
          <p:cNvPr id="283" name="Shape 283"/>
          <p:cNvSpPr txBox="1">
            <a:spLocks noGrp="1"/>
          </p:cNvSpPr>
          <p:nvPr>
            <p:ph type="body" idx="1"/>
          </p:nvPr>
        </p:nvSpPr>
        <p:spPr/>
        <p:txBody>
          <a:bodyPr/>
          <a:lstStyle/>
          <a:p>
            <a:pPr lvl="0"/>
            <a:r>
              <a:rPr lang="fa-IR" smtClean="0"/>
              <a:t>امام صادق (علیه السلام) از عدالت به عنوان یكی از مواردی كه مردم واقعاً به آن محتاج هستند یاد می‌كند: ثلاثه اشیاء یحتاج الناس طراً الیها: الأمن و العدل و الخصب: یعنی سه چیز است كه مردم واقعاً به آن نیاز دارند و برای آنها ضروری است: 1- امنیت 2- عدالت 3- وسعت و فراوانی</a:t>
            </a:r>
          </a:p>
          <a:p>
            <a:pPr lvl="0"/>
            <a:r>
              <a:rPr lang="fa-IR" smtClean="0"/>
              <a:t>امیر مؤمنان تسطل بر خود را عامل شکوفایی عدالت در انسان و گرایش دیگرا به انان دانسته و فرموند:زمانی که حکم تو بر خودت نافذ شد و [عدالت را درباره خودت اجرا کردی] توده مردم به سبب عدالت پیشگی ات به تو روی می آورند.</a:t>
            </a:r>
          </a:p>
          <a:p>
            <a:pPr lvl="0"/>
            <a:endParaRPr lang="fa-IR" smtClean="0"/>
          </a:p>
          <a:p>
            <a:pPr lvl="0"/>
            <a:r>
              <a:rPr lang="fa-IR" smtClean="0"/>
              <a:t>من ابتلی بالقضاء فلیواس بینهم فی الاشارة و فی النظر و فی المجلس(19)، کسی که قضاوت می کند باید اشاره اش و نگاهش و نشستنش نسبت به طرفین برابر باشد. ( کافی ج ۷ ص ۴۱۳)</a:t>
            </a:r>
          </a:p>
          <a:p>
            <a:pPr lvl="0"/>
            <a:endParaRPr lang="fa-IR" smtClean="0"/>
          </a:p>
          <a:p>
            <a:pPr lvl="0"/>
            <a:endParaRPr lang="fa-IR" dirty="0"/>
          </a:p>
        </p:txBody>
      </p:sp>
    </p:spTree>
    <p:extLst>
      <p:ext uri="{BB962C8B-B14F-4D97-AF65-F5344CB8AC3E}">
        <p14:creationId xmlns:p14="http://schemas.microsoft.com/office/powerpoint/2010/main" val="35715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Shape 306"/>
          <p:cNvSpPr txBox="1">
            <a:spLocks noGrp="1"/>
          </p:cNvSpPr>
          <p:nvPr>
            <p:ph type="title"/>
          </p:nvPr>
        </p:nvSpPr>
        <p:spPr/>
        <p:txBody>
          <a:bodyPr/>
          <a:lstStyle/>
          <a:p>
            <a:pPr lvl="0"/>
            <a:r>
              <a:rPr lang="fa-IR" smtClean="0"/>
              <a:t>شهادت دادن</a:t>
            </a:r>
            <a:endParaRPr lang="fa-IR"/>
          </a:p>
        </p:txBody>
      </p:sp>
      <p:sp>
        <p:nvSpPr>
          <p:cNvPr id="307" name="Shape 307"/>
          <p:cNvSpPr txBox="1">
            <a:spLocks noGrp="1"/>
          </p:cNvSpPr>
          <p:nvPr>
            <p:ph type="body" idx="1"/>
          </p:nvPr>
        </p:nvSpPr>
        <p:spPr/>
        <p:txBody>
          <a:bodyPr>
            <a:normAutofit fontScale="85000" lnSpcReduction="20000"/>
          </a:bodyPr>
          <a:lstStyle/>
          <a:p>
            <a:pPr lvl="0"/>
            <a:r>
              <a:rPr lang="fa-IR" smtClean="0">
                <a:sym typeface="Traditional Arabic"/>
              </a:rPr>
              <a:t>فِي قَوْلِ اَللَّهِ عَزَّ وَ جَلَّ«وَ لا يَأْبَ اَلشُّهَداءُ إِذا ما دُعُوا»قَالَ إِذَا دَعَاكَ اَلرَّجُلُ لِتَشْهَدَ لَهُ عَلَى دَيْنٍ أَوْ حَقٍّ لَمْ يَنْبَغِ لَكَ أَنْ تَقَاعَسَ عَنْهُ</a:t>
            </a:r>
          </a:p>
          <a:p>
            <a:pPr lvl="0"/>
            <a:r>
              <a:rPr lang="fa-IR" smtClean="0"/>
              <a:t>«و چون گواهان احضار شوند، نبايد خوددارى ورزند» هرگاه کسی تو را برای شهادت در دِین یا حقی فراخواند، روا نیست آن را به تأخیر بیاندازی</a:t>
            </a:r>
          </a:p>
          <a:p>
            <a:pPr lvl="0"/>
            <a:endParaRPr lang="fa-IR" smtClean="0">
              <a:sym typeface="Traditional Arabic"/>
            </a:endParaRPr>
          </a:p>
          <a:p>
            <a:pPr lvl="0"/>
            <a:endParaRPr lang="fa-IR" smtClean="0">
              <a:sym typeface="Traditional Arabic"/>
            </a:endParaRPr>
          </a:p>
          <a:p>
            <a:pPr lvl="0"/>
            <a:r>
              <a:rPr lang="fa-IR" smtClean="0">
                <a:sym typeface="Traditional Arabic"/>
              </a:rPr>
              <a:t>فِي قَوْلِ اَللَّهِ عَزَّ وَ جَلَّ«وَ لا يَأْبَ اَلشُّهَداءُ إِذا ما دُعُوا قَالَ لاَ يَنْبَغِي لِأَحَدٍ إِذَا دُعِيَ إِلَى شَهَادَةٍ يَشْهَدُ عَلَيْهَا أَنْ يَقُولَ لاَ أَشْهَدُ لَكُمْ .</a:t>
            </a:r>
          </a:p>
          <a:p>
            <a:pPr lvl="0"/>
            <a:endParaRPr lang="fa-IR" smtClean="0">
              <a:sym typeface="Traditional Arabic"/>
            </a:endParaRPr>
          </a:p>
          <a:p>
            <a:pPr lvl="0"/>
            <a:r>
              <a:rPr lang="fa-IR" smtClean="0">
                <a:sym typeface="Traditional Arabic"/>
              </a:rPr>
              <a:t>فرمود هیچ سزاوار نیست که هرگاه برای شهادت بر کاری فرا خواده شود که شاهدش بوده بگوید، شهادت نمی دهم</a:t>
            </a:r>
          </a:p>
          <a:p>
            <a:pPr lvl="0"/>
            <a:endParaRPr lang="fa-IR" smtClean="0">
              <a:sym typeface="Traditional Arabic"/>
            </a:endParaRPr>
          </a:p>
          <a:p>
            <a:pPr lvl="0"/>
            <a:r>
              <a:rPr lang="fa-IR" smtClean="0">
                <a:sym typeface="Traditional Arabic"/>
              </a:rPr>
              <a:t>امام صادق (ع) می فرمایند که هیچ مسلمانی برای  تصاحب مال دیگری به دروغ شهادت نمی دهد، مگر اینکه خدا در همان دم فرمان دوزخی شدن او را می دهد</a:t>
            </a:r>
          </a:p>
          <a:p>
            <a:pPr lvl="0"/>
            <a:endParaRPr lang="fa-IR" smtClean="0">
              <a:sym typeface="Traditional Arabic"/>
            </a:endParaRPr>
          </a:p>
          <a:p>
            <a:pPr lvl="0"/>
            <a:endParaRPr lang="fa-IR" dirty="0">
              <a:sym typeface="Traditional Arabic"/>
            </a:endParaRPr>
          </a:p>
        </p:txBody>
      </p:sp>
    </p:spTree>
    <p:extLst>
      <p:ext uri="{BB962C8B-B14F-4D97-AF65-F5344CB8AC3E}">
        <p14:creationId xmlns:p14="http://schemas.microsoft.com/office/powerpoint/2010/main" val="7856489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p:txBody>
          <a:bodyPr/>
          <a:lstStyle/>
          <a:p>
            <a:pPr lvl="0"/>
            <a:r>
              <a:rPr lang="fa-IR" smtClean="0"/>
              <a:t>مجازات مجرمان اجتماعی</a:t>
            </a:r>
            <a:endParaRPr lang="fa-IR" dirty="0"/>
          </a:p>
        </p:txBody>
      </p:sp>
      <p:sp>
        <p:nvSpPr>
          <p:cNvPr id="275" name="Shape 275"/>
          <p:cNvSpPr txBox="1">
            <a:spLocks noGrp="1"/>
          </p:cNvSpPr>
          <p:nvPr>
            <p:ph type="body" idx="1"/>
          </p:nvPr>
        </p:nvSpPr>
        <p:spPr/>
        <p:txBody>
          <a:bodyPr/>
          <a:lstStyle/>
          <a:p>
            <a:pPr lvl="0"/>
            <a:r>
              <a:rPr lang="fa-IR" smtClean="0"/>
              <a:t>رسول خدا:‌حدی که در زمین جاری می شود موثرتر از شصت سال عبادت است (‌مستدرک الوسائل ج ۱۸ ص ۹)</a:t>
            </a:r>
          </a:p>
          <a:p>
            <a:pPr lvl="0"/>
            <a:endParaRPr lang="fa-IR" smtClean="0"/>
          </a:p>
          <a:p>
            <a:pPr lvl="0"/>
            <a:r>
              <a:rPr lang="fa-IR" smtClean="0"/>
              <a:t>اقامة حد خیر من مطر اربعین صباحا»</a:t>
            </a:r>
          </a:p>
          <a:p>
            <a:pPr lvl="0"/>
            <a:r>
              <a:rPr lang="fa-IR" smtClean="0"/>
              <a:t>پیامبر خدا:‌اجرای حدی از حدود الهی پربرکت تر از چهل روز بارش باران است ( کافی ج ۷ ص ۱۳۴) </a:t>
            </a:r>
            <a:endParaRPr lang="fa-IR"/>
          </a:p>
        </p:txBody>
      </p:sp>
    </p:spTree>
    <p:extLst>
      <p:ext uri="{BB962C8B-B14F-4D97-AF65-F5344CB8AC3E}">
        <p14:creationId xmlns:p14="http://schemas.microsoft.com/office/powerpoint/2010/main" val="2678100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حکومت</a:t>
            </a:r>
            <a:r>
              <a:rPr lang="fa-IR" dirty="0"/>
              <a:t>، ضرورتی عقلی و دینی برای نظام زندگی </a:t>
            </a:r>
            <a:r>
              <a:rPr lang="fa-IR" dirty="0" smtClean="0"/>
              <a:t>اجتماعی</a:t>
            </a:r>
            <a:endParaRPr lang="fa-IR" dirty="0"/>
          </a:p>
        </p:txBody>
      </p:sp>
      <p:sp>
        <p:nvSpPr>
          <p:cNvPr id="3" name="Content Placeholder 2"/>
          <p:cNvSpPr>
            <a:spLocks noGrp="1"/>
          </p:cNvSpPr>
          <p:nvPr>
            <p:ph idx="1"/>
          </p:nvPr>
        </p:nvSpPr>
        <p:spPr/>
        <p:txBody>
          <a:bodyPr/>
          <a:lstStyle/>
          <a:p>
            <a:pPr lvl="0"/>
            <a:r>
              <a:rPr lang="fa-IR" smtClean="0"/>
              <a:t>ثمرات حکومت</a:t>
            </a:r>
            <a:endParaRPr lang="en-US" dirty="0" smtClean="0"/>
          </a:p>
          <a:p>
            <a:pPr lvl="1"/>
            <a:r>
              <a:rPr lang="fa-IR" dirty="0" smtClean="0"/>
              <a:t>برقراری امنیت و دوری از هرج و مرج</a:t>
            </a:r>
            <a:endParaRPr lang="en-US" dirty="0" smtClean="0"/>
          </a:p>
          <a:p>
            <a:pPr lvl="2"/>
            <a:r>
              <a:rPr lang="fa-IR" dirty="0" smtClean="0"/>
              <a:t>امنیت شهرنشینی</a:t>
            </a:r>
            <a:endParaRPr lang="en-US" dirty="0" smtClean="0"/>
          </a:p>
          <a:p>
            <a:pPr lvl="2"/>
            <a:r>
              <a:rPr lang="fa-IR" dirty="0" smtClean="0"/>
              <a:t>مرزبانی</a:t>
            </a:r>
            <a:endParaRPr lang="en-US" dirty="0" smtClean="0"/>
          </a:p>
          <a:p>
            <a:pPr lvl="1"/>
            <a:r>
              <a:rPr lang="fa-IR" dirty="0" smtClean="0"/>
              <a:t>جمع آوری مالیات و انجام فعالیت های کلان</a:t>
            </a:r>
            <a:endParaRPr lang="en-US" dirty="0" smtClean="0"/>
          </a:p>
          <a:p>
            <a:pPr lvl="1"/>
            <a:r>
              <a:rPr lang="fa-IR" dirty="0" smtClean="0"/>
              <a:t>برقراری قانون و جریان زندگی با ثُبات اجتماعی</a:t>
            </a:r>
            <a:endParaRPr lang="en-US" dirty="0" smtClean="0"/>
          </a:p>
          <a:p>
            <a:pPr lvl="2"/>
            <a:r>
              <a:rPr lang="fa-IR" dirty="0" smtClean="0"/>
              <a:t>دوایر دولتی</a:t>
            </a:r>
            <a:endParaRPr lang="en-US" dirty="0" smtClean="0"/>
          </a:p>
          <a:p>
            <a:pPr lvl="2"/>
            <a:r>
              <a:rPr lang="fa-IR" dirty="0" smtClean="0"/>
              <a:t>پلیس و شهربانی</a:t>
            </a:r>
            <a:endParaRPr lang="en-US" dirty="0" smtClean="0"/>
          </a:p>
          <a:p>
            <a:pPr lvl="1"/>
            <a:r>
              <a:rPr lang="fa-IR" dirty="0" smtClean="0"/>
              <a:t>نظام قضا و جزا</a:t>
            </a:r>
          </a:p>
        </p:txBody>
      </p:sp>
    </p:spTree>
    <p:extLst>
      <p:ext uri="{BB962C8B-B14F-4D97-AF65-F5344CB8AC3E}">
        <p14:creationId xmlns:p14="http://schemas.microsoft.com/office/powerpoint/2010/main" val="21357479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نظام آموزش و پرورش و فرهنگ سازی اجتماعی</a:t>
            </a:r>
            <a:endParaRPr lang="fa-IR" dirty="0"/>
          </a:p>
        </p:txBody>
      </p:sp>
      <p:sp>
        <p:nvSpPr>
          <p:cNvPr id="3" name="Content Placeholder 2"/>
          <p:cNvSpPr>
            <a:spLocks noGrp="1"/>
          </p:cNvSpPr>
          <p:nvPr>
            <p:ph idx="1"/>
          </p:nvPr>
        </p:nvSpPr>
        <p:spPr/>
        <p:txBody>
          <a:bodyPr/>
          <a:lstStyle/>
          <a:p>
            <a:r>
              <a:rPr lang="fa-IR" dirty="0" smtClean="0"/>
              <a:t>نظام آموزش و پرورش</a:t>
            </a:r>
          </a:p>
          <a:p>
            <a:pPr lvl="1"/>
            <a:r>
              <a:rPr lang="fa-IR" dirty="0" smtClean="0"/>
              <a:t>مکاتب فلسفی پشتوانه نظام های آموزش و پرورش</a:t>
            </a:r>
          </a:p>
          <a:p>
            <a:pPr lvl="1"/>
            <a:r>
              <a:rPr lang="fa-IR" dirty="0" smtClean="0"/>
              <a:t>برنامه های فرهنگی در کنار محتوای علمی مدارس</a:t>
            </a:r>
          </a:p>
          <a:p>
            <a:pPr lvl="0"/>
            <a:r>
              <a:rPr lang="fa-IR" dirty="0" smtClean="0"/>
              <a:t>نظام کارآفرینی و تحصیلات تکمیلی</a:t>
            </a:r>
          </a:p>
          <a:p>
            <a:pPr lvl="0"/>
            <a:r>
              <a:rPr lang="fa-IR" dirty="0" smtClean="0"/>
              <a:t>رسانه ها</a:t>
            </a:r>
          </a:p>
          <a:p>
            <a:pPr lvl="1"/>
            <a:r>
              <a:rPr lang="fa-IR" dirty="0" smtClean="0"/>
              <a:t>تأثیر رسانه ها در فرهنگ سازی عمومی</a:t>
            </a:r>
          </a:p>
          <a:p>
            <a:pPr lvl="1"/>
            <a:r>
              <a:rPr lang="fa-IR" dirty="0" smtClean="0"/>
              <a:t>تأثیر دولت ها در محتوای رسانه ها</a:t>
            </a:r>
          </a:p>
          <a:p>
            <a:pPr lvl="0"/>
            <a:r>
              <a:rPr lang="fa-IR" dirty="0" smtClean="0"/>
              <a:t>مناسبت های ملی و آیین های رایج</a:t>
            </a:r>
          </a:p>
          <a:p>
            <a:pPr lvl="1"/>
            <a:endParaRPr lang="fa-IR" dirty="0"/>
          </a:p>
        </p:txBody>
      </p:sp>
    </p:spTree>
    <p:extLst>
      <p:ext uri="{BB962C8B-B14F-4D97-AF65-F5344CB8AC3E}">
        <p14:creationId xmlns:p14="http://schemas.microsoft.com/office/powerpoint/2010/main" val="14942024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a-IR" dirty="0" smtClean="0"/>
              <a:t>لزوم حاکم</a:t>
            </a:r>
            <a:endParaRPr lang="en-US" dirty="0"/>
          </a:p>
        </p:txBody>
      </p:sp>
      <p:sp>
        <p:nvSpPr>
          <p:cNvPr id="5" name="Content Placeholder 4"/>
          <p:cNvSpPr>
            <a:spLocks noGrp="1"/>
          </p:cNvSpPr>
          <p:nvPr>
            <p:ph idx="1"/>
          </p:nvPr>
        </p:nvSpPr>
        <p:spPr/>
        <p:txBody>
          <a:bodyPr/>
          <a:lstStyle/>
          <a:p>
            <a:r>
              <a:rPr lang="fa-IR" dirty="0"/>
              <a:t>فَإِنَّهُ لاَبُدَّ لِلنَّاسِ مِنْ أَمِير بَرّ أَوْ فَاجِر، يَعْمَلُ فِي إِمْرَتِهِ الْمُؤْمِنُ، وَيَسْتَمْتِعُ فِيهَا الْكَافِرُ، وَيُبَلِّغُ اللهُ فِيهَا الاَْجَلَ، وَيُجْمَعُ بِهِ الْفَيءُ، وَيُقَاتَلُ بِهِ الْعَدُوُّ، وَتَأْمَنُ بِهِ السُّبُلُ، وَيُؤْخَذُ بِهِ لِلضَّعِيفِ مِنَ الْقَوِيِّ، حَتَّى يَسْتَرِيحَ بَرٌّ، وَيُسْتَرَاحَ مِنْ </a:t>
            </a:r>
            <a:r>
              <a:rPr lang="fa-IR" dirty="0" smtClean="0"/>
              <a:t>فَاجِر</a:t>
            </a:r>
            <a:endParaRPr lang="fa-IR" dirty="0"/>
          </a:p>
        </p:txBody>
      </p:sp>
      <p:sp>
        <p:nvSpPr>
          <p:cNvPr id="6" name="Content Placeholder 5"/>
          <p:cNvSpPr>
            <a:spLocks noGrp="1"/>
          </p:cNvSpPr>
          <p:nvPr>
            <p:ph idx="13"/>
          </p:nvPr>
        </p:nvSpPr>
        <p:spPr/>
        <p:txBody>
          <a:bodyPr/>
          <a:lstStyle/>
          <a:p>
            <a:r>
              <a:rPr lang="fa-IR" dirty="0" smtClean="0"/>
              <a:t>... مردم </a:t>
            </a:r>
            <a:r>
              <a:rPr lang="fa-IR" dirty="0"/>
              <a:t>به زمامداری نیازمندند، خواه نیکوکار باشد، و خواه بدکار؛ تا مؤمنان در سایه ی زمامداریش به کار خویش مشغول و کافران هم بهره مند شوند، و مردم در دوران حکومت او، به زندگی بپردازند و به وسیله او اموال بیت المال جمع آوری شود، و به کمک او با دشمنان مبارزه شود. جاده ها امن و امان گردد، حقّ ضعیفان از نیرومندان گرفته شود، نیکوکاران در رفاه و از دست بدکاران، مردم در امان باشند</a:t>
            </a:r>
            <a:endParaRPr lang="en-US" dirty="0"/>
          </a:p>
        </p:txBody>
      </p:sp>
      <p:sp>
        <p:nvSpPr>
          <p:cNvPr id="7" name="Content Placeholder 6"/>
          <p:cNvSpPr>
            <a:spLocks noGrp="1"/>
          </p:cNvSpPr>
          <p:nvPr>
            <p:ph idx="15"/>
          </p:nvPr>
        </p:nvSpPr>
        <p:spPr/>
        <p:txBody>
          <a:bodyPr/>
          <a:lstStyle/>
          <a:p>
            <a:r>
              <a:rPr lang="fa-IR" dirty="0">
                <a:solidFill>
                  <a:schemeClr val="tx1"/>
                </a:solidFill>
              </a:rPr>
              <a:t>حضرت علی علیه السلام در خطبه 40 می فرمایند: </a:t>
            </a:r>
            <a:endParaRPr lang="en-US" dirty="0"/>
          </a:p>
        </p:txBody>
      </p:sp>
      <p:sp>
        <p:nvSpPr>
          <p:cNvPr id="8" name="Text Placeholder 7"/>
          <p:cNvSpPr>
            <a:spLocks noGrp="1"/>
          </p:cNvSpPr>
          <p:nvPr>
            <p:ph type="body" idx="16"/>
          </p:nvPr>
        </p:nvSpPr>
        <p:spPr/>
        <p:txBody>
          <a:bodyPr/>
          <a:lstStyle/>
          <a:p>
            <a:endParaRPr lang="en-US"/>
          </a:p>
        </p:txBody>
      </p:sp>
    </p:spTree>
    <p:extLst>
      <p:ext uri="{BB962C8B-B14F-4D97-AF65-F5344CB8AC3E}">
        <p14:creationId xmlns:p14="http://schemas.microsoft.com/office/powerpoint/2010/main" val="2823157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3"/>
        <p:cNvGrpSpPr/>
        <p:nvPr/>
      </p:nvGrpSpPr>
      <p:grpSpPr>
        <a:xfrm>
          <a:off x="0" y="0"/>
          <a:ext cx="0" cy="0"/>
          <a:chOff x="0" y="0"/>
          <a:chExt cx="0" cy="0"/>
        </a:xfrm>
      </p:grpSpPr>
      <p:sp>
        <p:nvSpPr>
          <p:cNvPr id="534" name="Shape 534"/>
          <p:cNvSpPr txBox="1">
            <a:spLocks noGrp="1"/>
          </p:cNvSpPr>
          <p:nvPr>
            <p:ph type="title"/>
          </p:nvPr>
        </p:nvSpPr>
        <p:spPr/>
        <p:txBody>
          <a:bodyPr/>
          <a:lstStyle/>
          <a:p>
            <a:pPr lvl="0"/>
            <a:r>
              <a:rPr lang="fa-IR" dirty="0" smtClean="0"/>
              <a:t>سازندگی بهتر از ویران ساختن است!</a:t>
            </a:r>
          </a:p>
          <a:p>
            <a:pPr lvl="0"/>
            <a:endParaRPr lang="fa-IR" dirty="0"/>
          </a:p>
        </p:txBody>
      </p:sp>
      <p:sp>
        <p:nvSpPr>
          <p:cNvPr id="8" name="Content Placeholder 7"/>
          <p:cNvSpPr>
            <a:spLocks noGrp="1"/>
          </p:cNvSpPr>
          <p:nvPr>
            <p:ph idx="1"/>
          </p:nvPr>
        </p:nvSpPr>
        <p:spPr/>
        <p:txBody>
          <a:bodyPr/>
          <a:lstStyle/>
          <a:p>
            <a:r>
              <a:rPr lang="fa-IR" dirty="0" smtClean="0"/>
              <a:t>حضرت </a:t>
            </a:r>
            <a:r>
              <a:rPr lang="fa-IR" dirty="0"/>
              <a:t>رسول (ص) :</a:t>
            </a:r>
          </a:p>
          <a:p>
            <a:r>
              <a:rPr lang="fa-IR" dirty="0"/>
              <a:t>الا اخبركم بأفضل من درجة الصيام والصلاة؟ قالوا:‌ بلی یا رسول الله قال:</a:t>
            </a:r>
          </a:p>
          <a:p>
            <a:r>
              <a:rPr lang="fa-IR" dirty="0"/>
              <a:t> صلاح ذات البين فان فساد ذات البين هي </a:t>
            </a:r>
            <a:r>
              <a:rPr lang="fa-IR" dirty="0" smtClean="0"/>
              <a:t>الحالقة</a:t>
            </a:r>
            <a:endParaRPr lang="fa-IR" dirty="0"/>
          </a:p>
        </p:txBody>
      </p:sp>
      <p:sp>
        <p:nvSpPr>
          <p:cNvPr id="9" name="Content Placeholder 8"/>
          <p:cNvSpPr>
            <a:spLocks noGrp="1"/>
          </p:cNvSpPr>
          <p:nvPr>
            <p:ph idx="13"/>
          </p:nvPr>
        </p:nvSpPr>
        <p:spPr/>
        <p:txBody>
          <a:bodyPr/>
          <a:lstStyle/>
          <a:p>
            <a:r>
              <a:rPr lang="fa-IR" dirty="0"/>
              <a:t>ميخواهيد شما را از چيزي كه بهتر از روزه و نماز و صدقه است خبر دهم ؟ </a:t>
            </a:r>
          </a:p>
          <a:p>
            <a:r>
              <a:rPr lang="fa-IR" dirty="0"/>
              <a:t>" اصلاح ميان كسان "</a:t>
            </a:r>
          </a:p>
          <a:p>
            <a:r>
              <a:rPr lang="fa-IR" dirty="0"/>
              <a:t>زيرا فساد ميان كسان مايه هلاك </a:t>
            </a:r>
            <a:r>
              <a:rPr lang="fa-IR" dirty="0" smtClean="0"/>
              <a:t>است</a:t>
            </a:r>
            <a:endParaRPr lang="fa-IR" dirty="0"/>
          </a:p>
        </p:txBody>
      </p:sp>
      <p:sp>
        <p:nvSpPr>
          <p:cNvPr id="10" name="Content Placeholder 9"/>
          <p:cNvSpPr>
            <a:spLocks noGrp="1"/>
          </p:cNvSpPr>
          <p:nvPr>
            <p:ph idx="15"/>
          </p:nvPr>
        </p:nvSpPr>
        <p:spPr/>
        <p:txBody>
          <a:bodyPr>
            <a:noAutofit/>
          </a:bodyPr>
          <a:lstStyle/>
          <a:p>
            <a:r>
              <a:rPr lang="fa-IR" dirty="0"/>
              <a:t>باعث فروپاشی نظام و حاکمیت </a:t>
            </a:r>
            <a:r>
              <a:rPr lang="fa-IR" dirty="0" smtClean="0"/>
              <a:t>نشویم، که باعث </a:t>
            </a:r>
            <a:r>
              <a:rPr lang="fa-IR" dirty="0"/>
              <a:t>هرج و مرج می شود، به دنبال حل مشکلات </a:t>
            </a:r>
            <a:r>
              <a:rPr lang="fa-IR" dirty="0" smtClean="0"/>
              <a:t>باشیم</a:t>
            </a:r>
            <a:endParaRPr lang="fa-IR" dirty="0"/>
          </a:p>
        </p:txBody>
      </p:sp>
      <p:sp>
        <p:nvSpPr>
          <p:cNvPr id="11" name="Text Placeholder 10"/>
          <p:cNvSpPr>
            <a:spLocks noGrp="1"/>
          </p:cNvSpPr>
          <p:nvPr>
            <p:ph type="body" idx="16"/>
          </p:nvPr>
        </p:nvSpPr>
        <p:spPr/>
        <p:txBody>
          <a:bodyPr/>
          <a:lstStyle/>
          <a:p>
            <a:endParaRPr lang="en-US"/>
          </a:p>
        </p:txBody>
      </p:sp>
    </p:spTree>
    <p:extLst>
      <p:ext uri="{BB962C8B-B14F-4D97-AF65-F5344CB8AC3E}">
        <p14:creationId xmlns:p14="http://schemas.microsoft.com/office/powerpoint/2010/main" val="2443486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63"/>
        <p:cNvGrpSpPr/>
        <p:nvPr/>
      </p:nvGrpSpPr>
      <p:grpSpPr>
        <a:xfrm>
          <a:off x="0" y="0"/>
          <a:ext cx="0" cy="0"/>
          <a:chOff x="0" y="0"/>
          <a:chExt cx="0" cy="0"/>
        </a:xfrm>
      </p:grpSpPr>
      <p:sp>
        <p:nvSpPr>
          <p:cNvPr id="564" name="Shape 564"/>
          <p:cNvSpPr txBox="1">
            <a:spLocks noGrp="1"/>
          </p:cNvSpPr>
          <p:nvPr>
            <p:ph type="title"/>
          </p:nvPr>
        </p:nvSpPr>
        <p:spPr/>
        <p:txBody>
          <a:bodyPr/>
          <a:lstStyle/>
          <a:p>
            <a:pPr lvl="0"/>
            <a:r>
              <a:rPr lang="fa-IR" dirty="0" smtClean="0"/>
              <a:t>امنیت</a:t>
            </a:r>
            <a:endParaRPr lang="fa-IR" dirty="0"/>
          </a:p>
        </p:txBody>
      </p:sp>
      <p:sp>
        <p:nvSpPr>
          <p:cNvPr id="565" name="Shape 565"/>
          <p:cNvSpPr txBox="1">
            <a:spLocks noGrp="1"/>
          </p:cNvSpPr>
          <p:nvPr>
            <p:ph type="body" idx="1"/>
          </p:nvPr>
        </p:nvSpPr>
        <p:spPr/>
        <p:txBody>
          <a:bodyPr>
            <a:normAutofit lnSpcReduction="10000"/>
          </a:bodyPr>
          <a:lstStyle/>
          <a:p>
            <a:pPr lvl="0"/>
            <a:r>
              <a:rPr lang="fa-IR" dirty="0" smtClean="0"/>
              <a:t>امام علی علیه السلام فرمود: «لایحل لمسلم ان یروع مسلماً؛ روا نیست برای مسلمان که مسلمانی را بترساند.» بحارالانوار، ج 72، ص 147.</a:t>
            </a:r>
          </a:p>
          <a:p>
            <a:pPr lvl="0"/>
            <a:endParaRPr lang="fa-IR" dirty="0" smtClean="0"/>
          </a:p>
          <a:p>
            <a:pPr lvl="0"/>
            <a:r>
              <a:rPr lang="fa-IR" dirty="0" smtClean="0"/>
              <a:t>پیامبر اکرم صلی الله علیه و آله وسلم فرمود: «من آذی موءمناً فقد آذانی؛(2) هر که مؤمنی را بیازارد، من را آزرده است.»، بحار الانوار ص 150، ح 13</a:t>
            </a:r>
          </a:p>
          <a:p>
            <a:pPr lvl="0"/>
            <a:endParaRPr lang="fa-IR" dirty="0" smtClean="0"/>
          </a:p>
          <a:p>
            <a:pPr lvl="0"/>
            <a:r>
              <a:rPr lang="fa-IR" dirty="0" smtClean="0"/>
              <a:t>«هماهنگی با اخلاق، آداب و رسوم مردم در موارد مشروع مایه ی امنیت است.»(17)</a:t>
            </a:r>
          </a:p>
          <a:p>
            <a:pPr lvl="0"/>
            <a:endParaRPr lang="fa-IR" dirty="0" smtClean="0"/>
          </a:p>
          <a:p>
            <a:pPr lvl="0"/>
            <a:r>
              <a:rPr lang="fa-IR" dirty="0" smtClean="0"/>
              <a:t>امنیت اجتماعی</a:t>
            </a:r>
          </a:p>
          <a:p>
            <a:pPr lvl="0"/>
            <a:endParaRPr lang="fa-IR" dirty="0"/>
          </a:p>
        </p:txBody>
      </p:sp>
    </p:spTree>
    <p:extLst>
      <p:ext uri="{BB962C8B-B14F-4D97-AF65-F5344CB8AC3E}">
        <p14:creationId xmlns:p14="http://schemas.microsoft.com/office/powerpoint/2010/main" val="11871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مقدمه</a:t>
            </a:r>
            <a:endParaRPr lang="fa-IR" dirty="0"/>
          </a:p>
        </p:txBody>
      </p:sp>
      <p:sp>
        <p:nvSpPr>
          <p:cNvPr id="3" name="Content Placeholder 2"/>
          <p:cNvSpPr>
            <a:spLocks noGrp="1"/>
          </p:cNvSpPr>
          <p:nvPr>
            <p:ph idx="1"/>
          </p:nvPr>
        </p:nvSpPr>
        <p:spPr/>
        <p:txBody>
          <a:bodyPr/>
          <a:lstStyle/>
          <a:p>
            <a:pPr lvl="0"/>
            <a:r>
              <a:rPr lang="fa-IR" dirty="0" smtClean="0"/>
              <a:t>انواع حکومت</a:t>
            </a:r>
            <a:endParaRPr lang="en-US" dirty="0" smtClean="0"/>
          </a:p>
          <a:p>
            <a:pPr lvl="1"/>
            <a:r>
              <a:rPr lang="fa-IR" dirty="0" smtClean="0"/>
              <a:t>پادشاهی</a:t>
            </a:r>
            <a:endParaRPr lang="en-US" dirty="0" smtClean="0"/>
          </a:p>
          <a:p>
            <a:pPr lvl="1"/>
            <a:r>
              <a:rPr lang="fa-IR" dirty="0" smtClean="0"/>
              <a:t>مردمی</a:t>
            </a:r>
            <a:endParaRPr lang="en-US" dirty="0" smtClean="0"/>
          </a:p>
          <a:p>
            <a:pPr lvl="1"/>
            <a:r>
              <a:rPr lang="fa-IR" dirty="0" smtClean="0"/>
              <a:t>رهبری – مردمی</a:t>
            </a:r>
            <a:endParaRPr lang="en-US" dirty="0" smtClean="0"/>
          </a:p>
          <a:p>
            <a:pPr lvl="1"/>
            <a:r>
              <a:rPr lang="fa-IR" dirty="0" smtClean="0"/>
              <a:t>الهی</a:t>
            </a:r>
            <a:endParaRPr lang="en-US" dirty="0" smtClean="0"/>
          </a:p>
          <a:p>
            <a:pPr lvl="0"/>
            <a:r>
              <a:rPr lang="fa-IR" dirty="0" smtClean="0"/>
              <a:t>ملزومات تابعیت</a:t>
            </a:r>
            <a:endParaRPr lang="en-US" dirty="0" smtClean="0"/>
          </a:p>
          <a:p>
            <a:pPr lvl="1"/>
            <a:r>
              <a:rPr lang="fa-IR" dirty="0" smtClean="0"/>
              <a:t>احترام به قانون</a:t>
            </a:r>
            <a:endParaRPr lang="en-US" dirty="0" smtClean="0"/>
          </a:p>
          <a:p>
            <a:pPr lvl="1"/>
            <a:r>
              <a:rPr lang="fa-IR" dirty="0" smtClean="0"/>
              <a:t>عدم معارضه و تزلزل حاکمیت</a:t>
            </a:r>
            <a:endParaRPr lang="en-US" dirty="0" smtClean="0"/>
          </a:p>
          <a:p>
            <a:pPr lvl="0"/>
            <a:endParaRPr lang="en-US" dirty="0"/>
          </a:p>
        </p:txBody>
      </p:sp>
    </p:spTree>
    <p:extLst>
      <p:ext uri="{BB962C8B-B14F-4D97-AF65-F5344CB8AC3E}">
        <p14:creationId xmlns:p14="http://schemas.microsoft.com/office/powerpoint/2010/main" val="33780525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نقش انسان در سازندگی نظام اجتماعی</a:t>
            </a:r>
            <a:endParaRPr lang="fa-IR" dirty="0"/>
          </a:p>
        </p:txBody>
      </p:sp>
      <p:sp>
        <p:nvSpPr>
          <p:cNvPr id="3" name="Content Placeholder 2"/>
          <p:cNvSpPr>
            <a:spLocks noGrp="1"/>
          </p:cNvSpPr>
          <p:nvPr>
            <p:ph sz="half" idx="1"/>
          </p:nvPr>
        </p:nvSpPr>
        <p:spPr/>
        <p:txBody>
          <a:bodyPr/>
          <a:lstStyle/>
          <a:p>
            <a:r>
              <a:rPr lang="fa-IR" dirty="0" smtClean="0"/>
              <a:t>مشاغل دولتی</a:t>
            </a:r>
            <a:endParaRPr lang="en-US" dirty="0" smtClean="0"/>
          </a:p>
          <a:p>
            <a:r>
              <a:rPr lang="fa-IR" dirty="0" smtClean="0"/>
              <a:t>مشاغل خصوصی</a:t>
            </a:r>
            <a:endParaRPr lang="en-US" dirty="0" smtClean="0"/>
          </a:p>
          <a:p>
            <a:r>
              <a:rPr lang="fa-IR" dirty="0" smtClean="0"/>
              <a:t>نظام پولی و بانکی</a:t>
            </a:r>
            <a:endParaRPr lang="en-US" dirty="0" smtClean="0"/>
          </a:p>
          <a:p>
            <a:r>
              <a:rPr lang="fa-IR" dirty="0" smtClean="0"/>
              <a:t>مشارکت در نظام سیاسی</a:t>
            </a:r>
            <a:endParaRPr lang="en-US" dirty="0" smtClean="0"/>
          </a:p>
          <a:p>
            <a:pPr lvl="1"/>
            <a:r>
              <a:rPr lang="fa-IR" dirty="0" smtClean="0"/>
              <a:t>رأی دهی</a:t>
            </a:r>
            <a:endParaRPr lang="en-US" dirty="0" smtClean="0"/>
          </a:p>
          <a:p>
            <a:pPr lvl="1"/>
            <a:r>
              <a:rPr lang="fa-IR" dirty="0" smtClean="0"/>
              <a:t>مشارکت در احزاب سیاسی</a:t>
            </a:r>
            <a:endParaRPr lang="en-US" dirty="0" smtClean="0"/>
          </a:p>
          <a:p>
            <a:pPr lvl="1"/>
            <a:r>
              <a:rPr lang="fa-IR" dirty="0" smtClean="0"/>
              <a:t>عهده گیری سمت های سیاسی</a:t>
            </a:r>
            <a:endParaRPr lang="en-US" dirty="0"/>
          </a:p>
        </p:txBody>
      </p:sp>
      <p:sp>
        <p:nvSpPr>
          <p:cNvPr id="8" name="Content Placeholder 7"/>
          <p:cNvSpPr>
            <a:spLocks noGrp="1"/>
          </p:cNvSpPr>
          <p:nvPr>
            <p:ph sz="half" idx="2"/>
          </p:nvPr>
        </p:nvSpPr>
        <p:spPr/>
        <p:txBody>
          <a:bodyPr/>
          <a:lstStyle/>
          <a:p>
            <a:r>
              <a:rPr lang="fa-IR" dirty="0"/>
              <a:t>اعتراض به بی عدالتی</a:t>
            </a:r>
            <a:endParaRPr lang="en-US" dirty="0"/>
          </a:p>
          <a:p>
            <a:pPr lvl="1"/>
            <a:r>
              <a:rPr lang="fa-IR" dirty="0"/>
              <a:t>در سطح جزئی</a:t>
            </a:r>
            <a:endParaRPr lang="en-US" dirty="0"/>
          </a:p>
          <a:p>
            <a:pPr lvl="1"/>
            <a:r>
              <a:rPr lang="fa-IR" dirty="0"/>
              <a:t>در سطح کلان</a:t>
            </a:r>
            <a:endParaRPr lang="en-US" dirty="0"/>
          </a:p>
          <a:p>
            <a:r>
              <a:rPr lang="fa-IR" dirty="0"/>
              <a:t>رسیدگی به نیازهای هم نوعان</a:t>
            </a:r>
            <a:endParaRPr lang="en-US" dirty="0"/>
          </a:p>
          <a:p>
            <a:pPr lvl="1"/>
            <a:r>
              <a:rPr lang="fa-IR" dirty="0"/>
              <a:t>فقرا</a:t>
            </a:r>
            <a:endParaRPr lang="en-US" dirty="0"/>
          </a:p>
          <a:p>
            <a:pPr lvl="1"/>
            <a:r>
              <a:rPr lang="fa-IR" dirty="0"/>
              <a:t>آسیب دیدگان حوادث طبیعی</a:t>
            </a:r>
            <a:endParaRPr lang="en-US" dirty="0"/>
          </a:p>
          <a:p>
            <a:pPr lvl="1"/>
            <a:r>
              <a:rPr lang="fa-IR" dirty="0"/>
              <a:t>ایتام و معلولان و سالمندان</a:t>
            </a:r>
            <a:endParaRPr lang="en-US" dirty="0"/>
          </a:p>
          <a:p>
            <a:endParaRPr lang="en-US" dirty="0"/>
          </a:p>
        </p:txBody>
      </p:sp>
    </p:spTree>
    <p:extLst>
      <p:ext uri="{BB962C8B-B14F-4D97-AF65-F5344CB8AC3E}">
        <p14:creationId xmlns:p14="http://schemas.microsoft.com/office/powerpoint/2010/main" val="28274691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5" name="Shape 315"/>
          <p:cNvSpPr txBox="1">
            <a:spLocks noGrp="1"/>
          </p:cNvSpPr>
          <p:nvPr>
            <p:ph type="title"/>
          </p:nvPr>
        </p:nvSpPr>
        <p:spPr/>
        <p:txBody>
          <a:bodyPr/>
          <a:lstStyle/>
          <a:p>
            <a:pPr lvl="0"/>
            <a:r>
              <a:rPr lang="fa-IR" smtClean="0"/>
              <a:t>کارگران و کارفرمایان</a:t>
            </a:r>
            <a:endParaRPr lang="fa-IR"/>
          </a:p>
        </p:txBody>
      </p:sp>
      <p:sp>
        <p:nvSpPr>
          <p:cNvPr id="314" name="Shape 314"/>
          <p:cNvSpPr txBox="1">
            <a:spLocks noGrp="1"/>
          </p:cNvSpPr>
          <p:nvPr>
            <p:ph type="body" idx="1"/>
          </p:nvPr>
        </p:nvSpPr>
        <p:spPr/>
        <p:txBody>
          <a:bodyPr>
            <a:normAutofit fontScale="92500" lnSpcReduction="20000"/>
          </a:bodyPr>
          <a:lstStyle/>
          <a:p>
            <a:pPr lvl="0"/>
            <a:r>
              <a:rPr lang="fa-IR" dirty="0" smtClean="0"/>
              <a:t>برتری کارگران</a:t>
            </a:r>
          </a:p>
          <a:p>
            <a:pPr lvl="0"/>
            <a:r>
              <a:rPr lang="fa-IR" dirty="0" smtClean="0"/>
              <a:t>فقال : " أفضل منكم من يعمل بيده ، ويأكل من كسبه</a:t>
            </a:r>
          </a:p>
          <a:p>
            <a:pPr lvl="0"/>
            <a:r>
              <a:rPr lang="fa-IR" dirty="0" smtClean="0"/>
              <a:t>حضرت عیسی خطاب به حواریان خود گفتند: برتر از شما حواریان کسی است که با دست خود کار می کند و از دستاورد کسبش می خورد</a:t>
            </a:r>
          </a:p>
          <a:p>
            <a:pPr lvl="0"/>
            <a:r>
              <a:rPr lang="fa-IR" dirty="0" smtClean="0">
                <a:sym typeface="Traditional Arabic"/>
              </a:rPr>
              <a:t>امیر موءمنان در عهدنامه خویش به مالک اشتر می فرمایند:‌ثُمَّ اُنْظُرْ فِي أُمُورِ عُمَّالِكَ فَاسْتَعْمِلْهُمُ اِخْتِيَاراً اِخْتِبَاراً وَ لاَ تُوَلِّهِمْ مُحَابَاةً وَ أَثَرَةً فَإِنَّهُمَا جِمَاعٌ مِنْ شُعَبِ اَلْجَوْرِ </a:t>
            </a:r>
          </a:p>
          <a:p>
            <a:pPr lvl="0"/>
            <a:r>
              <a:rPr lang="fa-IR" dirty="0" smtClean="0">
                <a:sym typeface="Traditional Arabic"/>
              </a:rPr>
              <a:t>در استخدام کارمندان و کارگزاران نظر کن. آنها را با آزمودن به کار بگیر و دل بخواهی و بی ضابطه استخدامشان نکن؛ زیرا این دو روش، مجموعه ای از خیانت و ظلم را به همراه دارد.</a:t>
            </a:r>
          </a:p>
          <a:p>
            <a:pPr lvl="0"/>
            <a:r>
              <a:rPr lang="fa-IR" dirty="0" smtClean="0">
                <a:sym typeface="Traditional Arabic"/>
              </a:rPr>
              <a:t>پیامبر فرمود:ستم به کارگران در پرداختن کارمزد، از گناهان بزرگ است.</a:t>
            </a:r>
          </a:p>
          <a:p>
            <a:pPr lvl="0"/>
            <a:r>
              <a:rPr lang="fa-IR" dirty="0" smtClean="0"/>
              <a:t>رسول خدا فرمود: خدا بخشاینده همه گناهان است، مگر گناه بدعت گذار در دین، غاصب مزد کارگر و آن که آزادی را به بردگی بفروشد</a:t>
            </a:r>
            <a:endParaRPr lang="fa-IR" dirty="0"/>
          </a:p>
        </p:txBody>
      </p:sp>
    </p:spTree>
    <p:extLst>
      <p:ext uri="{BB962C8B-B14F-4D97-AF65-F5344CB8AC3E}">
        <p14:creationId xmlns:p14="http://schemas.microsoft.com/office/powerpoint/2010/main" val="1518829703"/>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ersonal_template_4.potx" id="{59FC9B3D-1B87-40DA-AD7E-928704C551E7}" vid="{D097E21A-017B-4AF4-A28D-02399D9D25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Personal_template_4</Template>
  <TotalTime>0</TotalTime>
  <Words>4010</Words>
  <Application>Microsoft Office PowerPoint</Application>
  <PresentationFormat>Widescreen</PresentationFormat>
  <Paragraphs>293</Paragraphs>
  <Slides>30</Slides>
  <Notes>26</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30</vt:i4>
      </vt:variant>
    </vt:vector>
  </HeadingPairs>
  <TitlesOfParts>
    <vt:vector size="45" baseType="lpstr">
      <vt:lpstr>Adobe Arabic</vt:lpstr>
      <vt:lpstr>Arial</vt:lpstr>
      <vt:lpstr>B Badr</vt:lpstr>
      <vt:lpstr>B Majid Shadow</vt:lpstr>
      <vt:lpstr>B Mitra</vt:lpstr>
      <vt:lpstr>B Tehran</vt:lpstr>
      <vt:lpstr>B Titr</vt:lpstr>
      <vt:lpstr>B Yagut</vt:lpstr>
      <vt:lpstr>Calibri</vt:lpstr>
      <vt:lpstr>Sakkal Majalla</vt:lpstr>
      <vt:lpstr>Traditional Arabic</vt:lpstr>
      <vt:lpstr>Trebuchet MS</vt:lpstr>
      <vt:lpstr>Verdana</vt:lpstr>
      <vt:lpstr>Wingdings 3</vt:lpstr>
      <vt:lpstr>Facet</vt:lpstr>
      <vt:lpstr>مکتب تربیتی اسلام</vt:lpstr>
      <vt:lpstr>فهرست</vt:lpstr>
      <vt:lpstr>حکومت، ضرورتی عقلی و دینی برای نظام زندگی اجتماعی</vt:lpstr>
      <vt:lpstr>لزوم حاکم</vt:lpstr>
      <vt:lpstr>سازندگی بهتر از ویران ساختن است! </vt:lpstr>
      <vt:lpstr>امنیت</vt:lpstr>
      <vt:lpstr>مقدمه</vt:lpstr>
      <vt:lpstr>نقش انسان در سازندگی نظام اجتماعی</vt:lpstr>
      <vt:lpstr>کارگران و کارفرمایان</vt:lpstr>
      <vt:lpstr>مشورت وشورا</vt:lpstr>
      <vt:lpstr>مسئولیت نسبت به اموال عمومی</vt:lpstr>
      <vt:lpstr> دقت در مصرف اموال عمومی</vt:lpstr>
      <vt:lpstr> دقت در مصرف اموال عمومی</vt:lpstr>
      <vt:lpstr>خزانه دار اموال عمومی </vt:lpstr>
      <vt:lpstr>عوامل ضایع شدن مال</vt:lpstr>
      <vt:lpstr>زکات و امنیت اقتصادی</vt:lpstr>
      <vt:lpstr>توزیع ثروت</vt:lpstr>
      <vt:lpstr>موارد توزیع</vt:lpstr>
      <vt:lpstr>مصادیق صدقه</vt:lpstr>
      <vt:lpstr>وقف</vt:lpstr>
      <vt:lpstr>مسئولیت نسبت به اماکن عمومی</vt:lpstr>
      <vt:lpstr>چهره شهر اسلامی</vt:lpstr>
      <vt:lpstr>مسئولیت نسبت به ثروت های عمومی</vt:lpstr>
      <vt:lpstr>فقیران</vt:lpstr>
      <vt:lpstr>یتیمان</vt:lpstr>
      <vt:lpstr>آسیب های اجتماعی</vt:lpstr>
      <vt:lpstr>ضرورت عدالت قاضی</vt:lpstr>
      <vt:lpstr>شهادت دادن</vt:lpstr>
      <vt:lpstr>مجازات مجرمان اجتماعی</vt:lpstr>
      <vt:lpstr>نظام آموزش و پرورش و فرهنگ سازی اجتماعی</vt:lpstr>
    </vt:vector>
  </TitlesOfParts>
  <Company>USIEGEN-ES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کلاس تربیت دینی (جلسۀ شانزدهم)</dc:title>
  <dc:creator>ahmadian</dc:creator>
  <cp:lastModifiedBy>Hamidreza Ahmadian</cp:lastModifiedBy>
  <cp:revision>31</cp:revision>
  <dcterms:created xsi:type="dcterms:W3CDTF">2016-11-14T17:05:33Z</dcterms:created>
  <dcterms:modified xsi:type="dcterms:W3CDTF">2017-12-18T16:30:39Z</dcterms:modified>
</cp:coreProperties>
</file>