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7" r:id="rId2"/>
    <p:sldId id="258" r:id="rId3"/>
    <p:sldId id="259" r:id="rId4"/>
    <p:sldId id="260" r:id="rId5"/>
    <p:sldId id="261" r:id="rId6"/>
    <p:sldId id="264" r:id="rId7"/>
    <p:sldId id="265" r:id="rId8"/>
    <p:sldId id="263" r:id="rId9"/>
    <p:sldId id="262"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نوان" id="{83CAF145-67E2-4B2E-A217-0F7154C50D9C}">
          <p14:sldIdLst>
            <p14:sldId id="257"/>
          </p14:sldIdLst>
        </p14:section>
        <p14:section name="خلاصه جلسه قبل" id="{CF886C03-A84A-4EC1-907D-69364902CC7C}">
          <p14:sldIdLst>
            <p14:sldId id="258"/>
          </p14:sldIdLst>
        </p14:section>
        <p14:section name="مباحث این جلسه" id="{A7A8F69C-C0EF-4C33-8CD4-3A0722C2798F}">
          <p14:sldIdLst>
            <p14:sldId id="259"/>
            <p14:sldId id="260"/>
            <p14:sldId id="261"/>
            <p14:sldId id="264"/>
            <p14:sldId id="265"/>
            <p14:sldId id="263"/>
            <p14:sldId id="262"/>
          </p14:sldIdLst>
        </p14:section>
        <p14:section name="جمع بندی" id="{9CD56971-F431-46AA-9906-40C15B34AB6D}">
          <p14:sldIdLst>
            <p14:sldId id="266"/>
          </p14:sldIdLst>
        </p14:section>
        <p14:section name="کار در هفته" id="{E19B7265-B780-4A19-8E52-7C07A96CA2DA}">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ian" initials="HA" lastIdx="28" clrIdx="0">
    <p:extLst>
      <p:ext uri="{19B8F6BF-5375-455C-9EA6-DF929625EA0E}">
        <p15:presenceInfo xmlns:p15="http://schemas.microsoft.com/office/powerpoint/2012/main" userId="ahmadi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81156" autoAdjust="0"/>
  </p:normalViewPr>
  <p:slideViewPr>
    <p:cSldViewPr snapToGrid="0">
      <p:cViewPr varScale="1">
        <p:scale>
          <a:sx n="94" d="100"/>
          <a:sy n="94" d="100"/>
        </p:scale>
        <p:origin x="111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1-07T21:31:17.838" idx="28">
    <p:pos x="7062" y="2295"/>
    <p:text>باید باز شود</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B6EEC-5ED1-4EBD-B7F2-B706A6BE7F3C}" type="datetimeFigureOut">
              <a:rPr lang="en-US" smtClean="0"/>
              <a:t>12/18/2017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EC810D-5A90-4787-9BCE-FD430E0AAD09}" type="slidenum">
              <a:rPr lang="en-US" smtClean="0"/>
              <a:t>‹#›</a:t>
            </a:fld>
            <a:endParaRPr lang="en-US"/>
          </a:p>
        </p:txBody>
      </p:sp>
    </p:spTree>
    <p:extLst>
      <p:ext uri="{BB962C8B-B14F-4D97-AF65-F5344CB8AC3E}">
        <p14:creationId xmlns:p14="http://schemas.microsoft.com/office/powerpoint/2010/main" val="2641518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r" rtl="1">
              <a:spcBef>
                <a:spcPts val="0"/>
              </a:spcBef>
              <a:buNone/>
            </a:pPr>
            <a:r>
              <a:rPr lang="fa-IR" sz="1200" b="0" i="0" u="none" strike="noStrike" cap="none" baseline="0" dirty="0" smtClean="0">
                <a:solidFill>
                  <a:schemeClr val="dk1"/>
                </a:solidFill>
                <a:latin typeface="Calibri"/>
                <a:ea typeface="Calibri"/>
                <a:cs typeface="Calibri"/>
                <a:sym typeface="Calibri"/>
              </a:rPr>
              <a:t>شروع کلاس با </a:t>
            </a:r>
            <a:r>
              <a:rPr lang="fa-IR" sz="1200" b="0" i="0" u="none" strike="noStrike" cap="none" baseline="0" smtClean="0">
                <a:solidFill>
                  <a:schemeClr val="dk1"/>
                </a:solidFill>
                <a:latin typeface="Calibri"/>
                <a:ea typeface="Calibri"/>
                <a:cs typeface="Calibri"/>
                <a:sym typeface="Calibri"/>
              </a:rPr>
              <a:t>دعای فرج</a:t>
            </a:r>
            <a:endParaRPr lang="fa-IR" sz="1200" b="0" i="0" u="none" strike="noStrike" cap="none" baseline="0" dirty="0" smtClean="0">
              <a:solidFill>
                <a:schemeClr val="dk1"/>
              </a:solidFill>
              <a:latin typeface="Calibri"/>
              <a:ea typeface="Calibri"/>
              <a:cs typeface="Calibri"/>
              <a:sym typeface="Calibri"/>
            </a:endParaRPr>
          </a:p>
        </p:txBody>
      </p:sp>
      <p:sp>
        <p:nvSpPr>
          <p:cNvPr id="148" name="Shape 148"/>
          <p:cNvSpPr txBox="1">
            <a:spLocks noGrp="1"/>
          </p:cNvSpPr>
          <p:nvPr>
            <p:ph type="sldNum" idx="12"/>
          </p:nvPr>
        </p:nvSpPr>
        <p:spPr>
          <a:xfrm>
            <a:off x="1588" y="8685213"/>
            <a:ext cx="2971799" cy="458786"/>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fld id="{00000000-1234-1234-1234-123412341234}" type="slidenum">
              <a:rPr lang="ar" sz="1200" b="0" i="0" u="none" strike="noStrike" cap="none" baseline="0">
                <a:solidFill>
                  <a:schemeClr val="dk1"/>
                </a:solidFill>
                <a:latin typeface="Calibri"/>
                <a:ea typeface="Calibri"/>
                <a:cs typeface="Calibri"/>
                <a:sym typeface="Calibri"/>
              </a:rPr>
              <a:t>1</a:t>
            </a:fld>
            <a:endParaRPr lang="a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0310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روایایتی</a:t>
            </a:r>
            <a:r>
              <a:rPr lang="fa-IR" baseline="0" dirty="0" smtClean="0"/>
              <a:t> که ما را به تفکر دعوت می کنند: </a:t>
            </a:r>
            <a:r>
              <a:rPr lang="fa-IR" dirty="0" smtClean="0"/>
              <a:t>تفکر ساعة افضل من عبادة سبعین سنه</a:t>
            </a:r>
            <a:endParaRPr lang="en-US" dirty="0"/>
          </a:p>
        </p:txBody>
      </p:sp>
      <p:sp>
        <p:nvSpPr>
          <p:cNvPr id="4" name="Slide Number Placeholder 3"/>
          <p:cNvSpPr>
            <a:spLocks noGrp="1"/>
          </p:cNvSpPr>
          <p:nvPr>
            <p:ph type="sldNum" sz="quarter" idx="10"/>
          </p:nvPr>
        </p:nvSpPr>
        <p:spPr/>
        <p:txBody>
          <a:bodyPr/>
          <a:lstStyle/>
          <a:p>
            <a:fld id="{3EEC810D-5A90-4787-9BCE-FD430E0AAD09}" type="slidenum">
              <a:rPr lang="en-US" smtClean="0"/>
              <a:t>3</a:t>
            </a:fld>
            <a:endParaRPr lang="en-US"/>
          </a:p>
        </p:txBody>
      </p:sp>
    </p:spTree>
    <p:extLst>
      <p:ext uri="{BB962C8B-B14F-4D97-AF65-F5344CB8AC3E}">
        <p14:creationId xmlns:p14="http://schemas.microsoft.com/office/powerpoint/2010/main" val="2984384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امیرالمؤمنین (علیه السلام): شستن دست‌ها قبل از غذا رزق را زیاد می‌کند و چشم را تقویت می‌کند. (خصال شیخ صدوق 612)</a:t>
            </a:r>
          </a:p>
          <a:p>
            <a:pPr algn="r" rtl="1"/>
            <a:endParaRPr lang="en-US" dirty="0"/>
          </a:p>
        </p:txBody>
      </p:sp>
      <p:sp>
        <p:nvSpPr>
          <p:cNvPr id="4" name="Slide Number Placeholder 3"/>
          <p:cNvSpPr>
            <a:spLocks noGrp="1"/>
          </p:cNvSpPr>
          <p:nvPr>
            <p:ph type="sldNum" sz="quarter" idx="10"/>
          </p:nvPr>
        </p:nvSpPr>
        <p:spPr/>
        <p:txBody>
          <a:bodyPr/>
          <a:lstStyle/>
          <a:p>
            <a:fld id="{3EEC810D-5A90-4787-9BCE-FD430E0AAD09}" type="slidenum">
              <a:rPr lang="en-US" smtClean="0"/>
              <a:t>5</a:t>
            </a:fld>
            <a:endParaRPr lang="en-US"/>
          </a:p>
        </p:txBody>
      </p:sp>
    </p:spTree>
    <p:extLst>
      <p:ext uri="{BB962C8B-B14F-4D97-AF65-F5344CB8AC3E}">
        <p14:creationId xmlns:p14="http://schemas.microsoft.com/office/powerpoint/2010/main" val="3307647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fa-IR"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خوبست ابتدا میزبان غذا را شروع کند و آخر از همه هم از غذا دست بکشد و طوری وانمود کند که انگار تمام این مدت مشغول غذا خوردن است طوری نباشد که انگار  منتظر است که بقیه زودتر غذای خود را تمام‌‌کنند.</a:t>
            </a:r>
            <a:r>
              <a:rPr lang="fa-IR" sz="1200" b="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pPr algn="r" rtl="1"/>
            <a:endParaRPr lang="fa-IR" sz="1200" kern="1200" dirty="0" smtClean="0">
              <a:solidFill>
                <a:schemeClr val="tx1"/>
              </a:solidFill>
              <a:effectLst/>
              <a:latin typeface="+mn-lt"/>
              <a:ea typeface="+mn-ea"/>
              <a:cs typeface="+mn-cs"/>
            </a:endParaRPr>
          </a:p>
          <a:p>
            <a:pPr algn="r" rtl="1"/>
            <a:endParaRPr lang="fa-IR"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EEC810D-5A90-4787-9BCE-FD430E0AAD09}" type="slidenum">
              <a:rPr lang="en-US" smtClean="0"/>
              <a:t>6</a:t>
            </a:fld>
            <a:endParaRPr lang="en-US"/>
          </a:p>
        </p:txBody>
      </p:sp>
    </p:spTree>
    <p:extLst>
      <p:ext uri="{BB962C8B-B14F-4D97-AF65-F5344CB8AC3E}">
        <p14:creationId xmlns:p14="http://schemas.microsoft.com/office/powerpoint/2010/main" val="912941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ابی بصیر می گوید: امام باقرعلیه السّلام فرمودند: موقعی که خواستی سیب بخوری، قبلاً آن را استشمام کن، سپس بخور؛ زیرا این کار هر ناراحتی را که بر روحت عارض شده، آرام می کند.( بحارالانوار، ج 66، ص 171)</a:t>
            </a:r>
          </a:p>
          <a:p>
            <a:pPr algn="r"/>
            <a:endParaRPr lang="en-US" dirty="0"/>
          </a:p>
        </p:txBody>
      </p:sp>
      <p:sp>
        <p:nvSpPr>
          <p:cNvPr id="4" name="Slide Number Placeholder 3"/>
          <p:cNvSpPr>
            <a:spLocks noGrp="1"/>
          </p:cNvSpPr>
          <p:nvPr>
            <p:ph type="sldNum" sz="quarter" idx="10"/>
          </p:nvPr>
        </p:nvSpPr>
        <p:spPr/>
        <p:txBody>
          <a:bodyPr/>
          <a:lstStyle/>
          <a:p>
            <a:fld id="{3EEC810D-5A90-4787-9BCE-FD430E0AAD09}" type="slidenum">
              <a:rPr lang="en-US" smtClean="0"/>
              <a:t>7</a:t>
            </a:fld>
            <a:endParaRPr lang="en-US"/>
          </a:p>
        </p:txBody>
      </p:sp>
    </p:spTree>
    <p:extLst>
      <p:ext uri="{BB962C8B-B14F-4D97-AF65-F5344CB8AC3E}">
        <p14:creationId xmlns:p14="http://schemas.microsoft.com/office/powerpoint/2010/main" val="684482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flipH="1">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52966" y="2404534"/>
            <a:ext cx="8171757"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52966" y="4050833"/>
            <a:ext cx="8171757"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894068" y="6056602"/>
            <a:ext cx="911939" cy="365125"/>
          </a:xfrm>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a:xfrm>
            <a:off x="4934730" y="6056602"/>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01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06120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401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53141" y="4800600"/>
            <a:ext cx="8596667" cy="566738"/>
          </a:xfrm>
        </p:spPr>
        <p:txBody>
          <a:bodyPr anchor="b">
            <a:normAutofit/>
          </a:bodyPr>
          <a:lstStyle>
            <a:lvl1pPr algn="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53141"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3053141" y="5367338"/>
            <a:ext cx="8596667" cy="674024"/>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12/18/2017</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061308"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1308"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23473"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758278"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9474"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34007"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85148"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069469"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9469"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315306"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4"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7"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25842"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76983"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069768"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1"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4" y="4527448"/>
            <a:ext cx="8596668" cy="1513914"/>
          </a:xfrm>
        </p:spPr>
        <p:txBody>
          <a:bodyPr anchor="t">
            <a:normAutofit/>
          </a:bodyPr>
          <a:lstStyle>
            <a:lvl1pPr marL="0" indent="0" algn="r" rtl="1">
              <a:buNone/>
              <a:defRPr sz="1800">
                <a:solidFill>
                  <a:schemeClr val="tx1">
                    <a:lumMod val="50000"/>
                    <a:lumOff val="50000"/>
                  </a:schemeClr>
                </a:solidFill>
                <a:cs typeface="B Yagut" panose="00000400000000000000" pitchFamily="2" charset="-7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59812"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69474"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ran">
    <p:spTree>
      <p:nvGrpSpPr>
        <p:cNvPr id="1" name=""/>
        <p:cNvGrpSpPr/>
        <p:nvPr/>
      </p:nvGrpSpPr>
      <p:grpSpPr>
        <a:xfrm>
          <a:off x="0" y="0"/>
          <a:ext cx="0" cy="0"/>
          <a:chOff x="0" y="0"/>
          <a:chExt cx="0" cy="0"/>
        </a:xfrm>
      </p:grpSpPr>
      <p:sp>
        <p:nvSpPr>
          <p:cNvPr id="2" name="Title 1"/>
          <p:cNvSpPr>
            <a:spLocks noGrp="1"/>
          </p:cNvSpPr>
          <p:nvPr>
            <p:ph type="title"/>
          </p:nvPr>
        </p:nvSpPr>
        <p:spPr>
          <a:xfrm>
            <a:off x="3054774" y="609600"/>
            <a:ext cx="8596668" cy="79465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54774" y="2264228"/>
            <a:ext cx="8596668" cy="1850571"/>
          </a:xfrm>
        </p:spPr>
        <p:txBody>
          <a:bodyPr>
            <a:noAutofit/>
          </a:bodyPr>
          <a:lstStyle>
            <a:lvl1pPr marL="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1pPr>
            <a:lvl2pPr marL="4572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2pPr>
            <a:lvl3pPr marL="9144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3pPr>
            <a:lvl4pPr marL="13716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4pPr>
            <a:lvl5pPr marL="1828800" indent="0" algn="ctr">
              <a:buNone/>
              <a:defRPr lang="en-US" sz="3200" kern="1200" dirty="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
        <p:nvSpPr>
          <p:cNvPr id="7" name="Content Placeholder 2"/>
          <p:cNvSpPr>
            <a:spLocks noGrp="1"/>
          </p:cNvSpPr>
          <p:nvPr>
            <p:ph idx="13"/>
          </p:nvPr>
        </p:nvSpPr>
        <p:spPr>
          <a:xfrm>
            <a:off x="3052966" y="4158343"/>
            <a:ext cx="8613716" cy="1888896"/>
          </a:xfrm>
        </p:spPr>
        <p:txBody>
          <a:bodyPr/>
          <a:lstStyle>
            <a:lvl1pPr marL="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1pPr>
            <a:lvl2pPr marL="4572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2pPr>
            <a:lvl3pPr marL="9144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3pPr>
            <a:lvl4pPr marL="13716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4pPr>
            <a:lvl5pPr marL="18288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idx="15"/>
          </p:nvPr>
        </p:nvSpPr>
        <p:spPr>
          <a:xfrm>
            <a:off x="3052966" y="1470065"/>
            <a:ext cx="8596668" cy="732613"/>
          </a:xfrm>
        </p:spPr>
        <p:txBody>
          <a:bodyPr vert="horz" lIns="91440" tIns="45720" rIns="91440" bIns="45720" rtlCol="0" anchor="t">
            <a:normAutofit/>
          </a:bodyPr>
          <a:lstStyle>
            <a:lvl1pPr marL="342900" indent="-342900">
              <a:buNone/>
              <a:defRPr lang="en-US" dirty="0" smtClean="0">
                <a:solidFill>
                  <a:schemeClr val="tx1">
                    <a:lumMod val="65000"/>
                    <a:lumOff val="35000"/>
                  </a:schemeClr>
                </a:solidFill>
                <a:cs typeface="B Mitra" panose="00000400000000000000" pitchFamily="2" charset="-78"/>
              </a:defRPr>
            </a:lvl1pPr>
            <a:lvl2pPr marL="457200" indent="0">
              <a:buNone/>
              <a:defRPr lang="en-US" sz="1800" dirty="0" smtClean="0">
                <a:solidFill>
                  <a:schemeClr val="tx1">
                    <a:lumMod val="50000"/>
                    <a:lumOff val="50000"/>
                  </a:schemeClr>
                </a:solidFill>
                <a:cs typeface="B Yagut" panose="00000400000000000000" pitchFamily="2" charset="-78"/>
              </a:defRPr>
            </a:lvl2pPr>
            <a:lvl3pPr marL="914400" indent="0">
              <a:buNone/>
              <a:defRPr lang="en-US" dirty="0" smtClean="0">
                <a:solidFill>
                  <a:schemeClr val="tx1">
                    <a:lumMod val="50000"/>
                    <a:lumOff val="50000"/>
                  </a:schemeClr>
                </a:solidFill>
                <a:cs typeface="B Yagut" panose="00000400000000000000" pitchFamily="2" charset="-78"/>
              </a:defRPr>
            </a:lvl3pPr>
            <a:lvl4pPr marL="1371600" indent="0">
              <a:buNone/>
              <a:defRPr lang="en-US" sz="1800" dirty="0" smtClean="0">
                <a:solidFill>
                  <a:schemeClr val="tx1">
                    <a:lumMod val="50000"/>
                    <a:lumOff val="50000"/>
                  </a:schemeClr>
                </a:solidFill>
                <a:cs typeface="B Yagut" panose="00000400000000000000" pitchFamily="2" charset="-78"/>
              </a:defRPr>
            </a:lvl4pPr>
            <a:lvl5pPr marL="1828800" indent="0">
              <a:buNone/>
              <a:defRPr lang="en-US" sz="1800" dirty="0">
                <a:solidFill>
                  <a:schemeClr val="tx1">
                    <a:lumMod val="50000"/>
                    <a:lumOff val="50000"/>
                  </a:schemeClr>
                </a:solidFill>
                <a:cs typeface="B Yagut" panose="00000400000000000000" pitchFamily="2" charset="-78"/>
              </a:defRPr>
            </a:lvl5pPr>
          </a:lstStyle>
          <a:p>
            <a:pPr marL="0" lvl="0" indent="0"/>
            <a:r>
              <a:rPr lang="en-US" smtClean="0"/>
              <a:t>Click to edit Master text styles</a:t>
            </a:r>
          </a:p>
          <a:p>
            <a:pPr marL="0" lvl="1" indent="0"/>
            <a:r>
              <a:rPr lang="en-US" smtClean="0"/>
              <a:t>Second level</a:t>
            </a:r>
          </a:p>
          <a:p>
            <a:pPr marL="0" lvl="2" indent="0"/>
            <a:r>
              <a:rPr lang="en-US" smtClean="0"/>
              <a:t>Third level</a:t>
            </a:r>
          </a:p>
          <a:p>
            <a:pPr marL="0" lvl="3" indent="0"/>
            <a:r>
              <a:rPr lang="en-US" smtClean="0"/>
              <a:t>Fourth level</a:t>
            </a:r>
          </a:p>
          <a:p>
            <a:pPr marL="0" lvl="4" indent="0"/>
            <a:r>
              <a:rPr lang="en-US" smtClean="0"/>
              <a:t>Fifth level</a:t>
            </a:r>
            <a:endParaRPr lang="en-US" dirty="0"/>
          </a:p>
        </p:txBody>
      </p:sp>
      <p:sp>
        <p:nvSpPr>
          <p:cNvPr id="9" name="Text Placeholder 2"/>
          <p:cNvSpPr>
            <a:spLocks noGrp="1"/>
          </p:cNvSpPr>
          <p:nvPr>
            <p:ph type="body" idx="16"/>
          </p:nvPr>
        </p:nvSpPr>
        <p:spPr>
          <a:xfrm>
            <a:off x="46658" y="6421727"/>
            <a:ext cx="2686349" cy="436273"/>
          </a:xfrm>
        </p:spPr>
        <p:txBody>
          <a:bodyPr vert="horz" lIns="91440" tIns="45720" rIns="91440" bIns="45720" rtlCol="0" anchor="t">
            <a:normAutofit/>
          </a:bodyPr>
          <a:lstStyle>
            <a:lvl1pPr marL="342900" indent="-342900" algn="l">
              <a:buNone/>
              <a:defRPr lang="en-US" sz="1800" smtClean="0">
                <a:solidFill>
                  <a:schemeClr val="bg1">
                    <a:lumMod val="95000"/>
                  </a:schemeClr>
                </a:solidFill>
                <a:latin typeface="Adobe Arabic" panose="02040503050201020203" pitchFamily="18" charset="-78"/>
                <a:cs typeface="Adobe Arabic" panose="02040503050201020203" pitchFamily="18" charset="-78"/>
              </a:defRPr>
            </a:lvl1pPr>
          </a:lstStyle>
          <a:p>
            <a:pPr marL="0" lvl="0" indent="0"/>
            <a:r>
              <a:rPr lang="en-US" smtClean="0"/>
              <a:t>Click to edit Master text styles</a:t>
            </a:r>
          </a:p>
        </p:txBody>
      </p:sp>
    </p:spTree>
    <p:extLst>
      <p:ext uri="{BB962C8B-B14F-4D97-AF65-F5344CB8AC3E}">
        <p14:creationId xmlns:p14="http://schemas.microsoft.com/office/powerpoint/2010/main" val="27277575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62395" y="2700867"/>
            <a:ext cx="8596668" cy="182658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2395" y="4527448"/>
            <a:ext cx="8596668" cy="860400"/>
          </a:xfrm>
        </p:spPr>
        <p:txBody>
          <a:bodyPr anchor="t"/>
          <a:lstStyle>
            <a:lvl1pPr marL="0" indent="0" algn="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Qura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vert="horz" lIns="91440" tIns="45720" rIns="91440" bIns="45720" rtlCol="0">
            <a:noAutofit/>
          </a:bodyPr>
          <a:lstStyle>
            <a:lvl1pPr>
              <a:defRPr lang="en-US" sz="360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cs typeface="Adobe Arabic" panose="02040503050201020203" pitchFamily="18" charset="-78"/>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vert="horz" lIns="91440" tIns="45720" rIns="91440" bIns="45720" rtlCol="0">
            <a:normAutofit/>
          </a:bodyPr>
          <a:lstStyle>
            <a:lvl1pPr>
              <a:defRPr lang="en-US" smtClean="0">
                <a:ln w="0"/>
                <a:solidFill>
                  <a:schemeClr val="tx1"/>
                </a:solidFill>
                <a:effectLst>
                  <a:outerShdw blurRad="38100" dist="19050" dir="2700000" algn="tl" rotWithShape="0">
                    <a:schemeClr val="dk1">
                      <a:alpha val="40000"/>
                    </a:schemeClr>
                  </a:outerShdw>
                </a:effectLst>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6588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468442" y="2160983"/>
            <a:ext cx="4185623"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68442"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055475" y="2160983"/>
            <a:ext cx="4185618"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055476"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93966"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flipH="1">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05477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5477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099808" y="605660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12/18/2017</a:t>
            </a:fld>
            <a:endParaRPr lang="en-US" dirty="0"/>
          </a:p>
        </p:txBody>
      </p:sp>
      <p:sp>
        <p:nvSpPr>
          <p:cNvPr id="5" name="Footer Placeholder 4"/>
          <p:cNvSpPr>
            <a:spLocks noGrp="1"/>
          </p:cNvSpPr>
          <p:nvPr>
            <p:ph type="ftr" sz="quarter" idx="3"/>
          </p:nvPr>
        </p:nvSpPr>
        <p:spPr>
          <a:xfrm>
            <a:off x="5369070" y="6056602"/>
            <a:ext cx="6297612" cy="365125"/>
          </a:xfrm>
          <a:prstGeom prst="rect">
            <a:avLst/>
          </a:prstGeom>
        </p:spPr>
        <p:txBody>
          <a:bodyPr vert="horz" lIns="91440" tIns="45720" rIns="91440" bIns="45720" rtlCol="0" anchor="ctr"/>
          <a:lstStyle>
            <a:lvl1pPr algn="r" rtl="1">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52966" y="6056602"/>
            <a:ext cx="683339" cy="365125"/>
          </a:xfrm>
          <a:prstGeom prst="rect">
            <a:avLst/>
          </a:prstGeom>
        </p:spPr>
        <p:txBody>
          <a:bodyPr vert="horz" lIns="91440" tIns="45720" rIns="91440" bIns="45720" rtlCol="0" anchor="ctr"/>
          <a:lstStyle>
            <a:lvl1pPr algn="r">
              <a:defRPr sz="1400">
                <a:solidFill>
                  <a:schemeClr val="accent1"/>
                </a:solidFill>
                <a:cs typeface="B Badr" panose="00000400000000000000" pitchFamily="2" charset="-78"/>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69" r:id="rId3"/>
    <p:sldLayoutId id="2147483651" r:id="rId4"/>
    <p:sldLayoutId id="2147483666" r:id="rId5"/>
    <p:sldLayoutId id="2147483670" r:id="rId6"/>
    <p:sldLayoutId id="2147483653" r:id="rId7"/>
    <p:sldLayoutId id="2147483654" r:id="rId8"/>
    <p:sldLayoutId id="2147483655" r:id="rId9"/>
    <p:sldLayoutId id="2147483667" r:id="rId10"/>
    <p:sldLayoutId id="2147483657" r:id="rId11"/>
    <p:sldLayoutId id="2147483660" r:id="rId12"/>
    <p:sldLayoutId id="2147483661" r:id="rId13"/>
    <p:sldLayoutId id="2147483662" r:id="rId14"/>
    <p:sldLayoutId id="2147483663" r:id="rId15"/>
    <p:sldLayoutId id="2147483664" r:id="rId16"/>
    <p:sldLayoutId id="2147483668" r:id="rId17"/>
    <p:sldLayoutId id="2147483659" r:id="rId18"/>
  </p:sldLayoutIdLst>
  <p:timing>
    <p:tnLst>
      <p:par>
        <p:cTn id="1" dur="indefinite" restart="never" nodeType="tmRoot"/>
      </p:par>
    </p:tnLst>
  </p:timing>
  <p:txStyles>
    <p:titleStyle>
      <a:lvl1pPr algn="r" defTabSz="457200" rtl="1" eaLnBrk="1" latinLnBrk="0" hangingPunct="1">
        <a:spcBef>
          <a:spcPct val="0"/>
        </a:spcBef>
        <a:buNone/>
        <a:defRPr sz="3600" kern="1200">
          <a:solidFill>
            <a:schemeClr val="accent1"/>
          </a:solidFill>
          <a:latin typeface="+mj-lt"/>
          <a:ea typeface="+mj-ea"/>
          <a:cs typeface="B Titr" panose="00000700000000000000" pitchFamily="2" charset="-78"/>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B Tehran" panose="00000400000000000000" pitchFamily="2" charset="-78"/>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B Tehran" panose="00000400000000000000" pitchFamily="2" charset="-78"/>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B Tehran" panose="00000400000000000000" pitchFamily="2" charset="-78"/>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p:txBody>
          <a:bodyPr>
            <a:normAutofit/>
          </a:bodyPr>
          <a:lstStyle/>
          <a:p>
            <a:pPr lvl="0"/>
            <a:r>
              <a:rPr lang="fa-IR" smtClean="0">
                <a:sym typeface="Traditional Arabic"/>
              </a:rPr>
              <a:t>مکتب تربیتی اسلام</a:t>
            </a:r>
            <a:endParaRPr lang="ar" dirty="0">
              <a:sym typeface="Traditional Arabic"/>
            </a:endParaRPr>
          </a:p>
        </p:txBody>
      </p:sp>
      <p:sp>
        <p:nvSpPr>
          <p:cNvPr id="144" name="Shape 144"/>
          <p:cNvSpPr txBox="1">
            <a:spLocks noGrp="1"/>
          </p:cNvSpPr>
          <p:nvPr>
            <p:ph type="subTitle" idx="1"/>
          </p:nvPr>
        </p:nvSpPr>
        <p:spPr/>
        <p:txBody>
          <a:bodyPr/>
          <a:lstStyle/>
          <a:p>
            <a:pPr lvl="0"/>
            <a:r>
              <a:rPr lang="fa-IR" dirty="0" smtClean="0">
                <a:sym typeface="Sakkal Majalla"/>
              </a:rPr>
              <a:t>جلسة سی ام: </a:t>
            </a:r>
            <a:r>
              <a:rPr lang="fa-IR" dirty="0">
                <a:sym typeface="Sakkal Majalla"/>
              </a:rPr>
              <a:t>جایگاه سیره عقلا و عرف در الگوی حیات اجتماعی شیعه</a:t>
            </a:r>
            <a:endParaRPr lang="ar" dirty="0">
              <a:sym typeface="Sakkal Majalla"/>
            </a:endParaRPr>
          </a:p>
        </p:txBody>
      </p:sp>
    </p:spTree>
    <p:extLst>
      <p:ext uri="{BB962C8B-B14F-4D97-AF65-F5344CB8AC3E}">
        <p14:creationId xmlns:p14="http://schemas.microsoft.com/office/powerpoint/2010/main" val="248332856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جمع بندی</a:t>
            </a:r>
            <a:endParaRPr lang="en-US" dirty="0"/>
          </a:p>
        </p:txBody>
      </p:sp>
      <p:sp>
        <p:nvSpPr>
          <p:cNvPr id="3" name="Content Placeholder 2"/>
          <p:cNvSpPr>
            <a:spLocks noGrp="1"/>
          </p:cNvSpPr>
          <p:nvPr>
            <p:ph idx="1"/>
          </p:nvPr>
        </p:nvSpPr>
        <p:spPr/>
        <p:txBody>
          <a:bodyPr>
            <a:normAutofit lnSpcReduction="10000"/>
          </a:bodyPr>
          <a:lstStyle/>
          <a:p>
            <a:r>
              <a:rPr lang="fa-IR" dirty="0" smtClean="0"/>
              <a:t>دین ما نه تنها نسبت به عرف و آداب و مهارت ها بی تفاوت نیست، بلکه ارزش بالایی به توجّه به عرف و یادگیری آداب و مهارت ها می دهد</a:t>
            </a:r>
          </a:p>
          <a:p>
            <a:r>
              <a:rPr lang="fa-IR" dirty="0" smtClean="0"/>
              <a:t>در یادگیری آداب و مهارت ها باید به اصول، دستورات و ارزش های دینی (عقل، قرآن و روایات از معصومین علیهم السلام) توجه و تعصّی کنیم</a:t>
            </a:r>
          </a:p>
          <a:p>
            <a:r>
              <a:rPr lang="fa-IR" dirty="0" smtClean="0"/>
              <a:t>بحث آداب و مهارت ها از مسائلی هستند که بخش عمده ای از زبان بدن ما را تشکیل می دهند و خیلی روی مخاطبین و سایرین اثر می گذارند</a:t>
            </a:r>
          </a:p>
          <a:p>
            <a:r>
              <a:rPr lang="fa-IR" dirty="0" smtClean="0"/>
              <a:t>در تعلیم احکام، آداب و مهارت ها، بر خلاف اخلاف، می توان از آموزش کلامی بسیار بهره برد</a:t>
            </a:r>
            <a:endParaRPr lang="de-DE" dirty="0" smtClean="0"/>
          </a:p>
          <a:p>
            <a:r>
              <a:rPr lang="fa-IR" dirty="0"/>
              <a:t>توجّه: لازم است که در بحث آداب باید عرف جامعه را هم مدنظر داشت (با دست غذا خوردن، لیسیدن ظرف، خوردن از غذای دست خورده مومن</a:t>
            </a:r>
            <a:r>
              <a:rPr lang="fa-IR" dirty="0" smtClean="0"/>
              <a:t>)</a:t>
            </a:r>
            <a:endParaRPr lang="fa-IR" dirty="0"/>
          </a:p>
        </p:txBody>
      </p:sp>
    </p:spTree>
    <p:extLst>
      <p:ext uri="{BB962C8B-B14F-4D97-AF65-F5344CB8AC3E}">
        <p14:creationId xmlns:p14="http://schemas.microsoft.com/office/powerpoint/2010/main" val="1840531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 این جلسه ...</a:t>
            </a:r>
            <a:endParaRPr lang="en-US" dirty="0"/>
          </a:p>
        </p:txBody>
      </p:sp>
      <p:sp>
        <p:nvSpPr>
          <p:cNvPr id="3" name="Content Placeholder 2"/>
          <p:cNvSpPr>
            <a:spLocks noGrp="1"/>
          </p:cNvSpPr>
          <p:nvPr>
            <p:ph idx="1"/>
          </p:nvPr>
        </p:nvSpPr>
        <p:spPr/>
        <p:txBody>
          <a:bodyPr>
            <a:normAutofit fontScale="92500"/>
          </a:bodyPr>
          <a:lstStyle/>
          <a:p>
            <a:pPr lvl="0"/>
            <a:r>
              <a:rPr lang="fa-IR" dirty="0"/>
              <a:t>دین، الگوی خدایی برای سبک زندگی </a:t>
            </a:r>
            <a:r>
              <a:rPr lang="fa-IR" dirty="0" smtClean="0"/>
              <a:t>انسان</a:t>
            </a:r>
            <a:endParaRPr lang="de-DE" dirty="0"/>
          </a:p>
          <a:p>
            <a:pPr lvl="0"/>
            <a:r>
              <a:rPr lang="fa-IR" dirty="0"/>
              <a:t>سبک زندگی شامل باورها، اخلاقیات و احکام </a:t>
            </a:r>
            <a:r>
              <a:rPr lang="fa-IR" dirty="0" smtClean="0"/>
              <a:t>شرعی</a:t>
            </a:r>
            <a:endParaRPr lang="de-DE" dirty="0"/>
          </a:p>
          <a:p>
            <a:pPr lvl="0"/>
            <a:r>
              <a:rPr lang="fa-IR" dirty="0"/>
              <a:t>بسیاری از اخلاق و آداب و </a:t>
            </a:r>
            <a:r>
              <a:rPr lang="fa-IR" dirty="0" smtClean="0"/>
              <a:t>مهارت های </a:t>
            </a:r>
            <a:r>
              <a:rPr lang="fa-IR" dirty="0"/>
              <a:t>زندگی در بیان قرآن و روایات آمده، بعضا کلی و بعضا </a:t>
            </a:r>
            <a:r>
              <a:rPr lang="fa-IR" dirty="0" smtClean="0"/>
              <a:t>جزئی</a:t>
            </a:r>
            <a:endParaRPr lang="de-DE" dirty="0"/>
          </a:p>
          <a:p>
            <a:pPr lvl="0"/>
            <a:r>
              <a:rPr lang="fa-IR" dirty="0"/>
              <a:t>بعضی از آنها به شکلی است که عقل </a:t>
            </a:r>
            <a:r>
              <a:rPr lang="fa-IR" dirty="0" smtClean="0"/>
              <a:t>مستقلا </a:t>
            </a:r>
            <a:r>
              <a:rPr lang="fa-IR" dirty="0"/>
              <a:t>به همانها معتقد است، برخی هم به شکلی است که بعد از تذکر پیامبر، عقل ما زیبایی آن را متوجه </a:t>
            </a:r>
            <a:r>
              <a:rPr lang="fa-IR" dirty="0" smtClean="0"/>
              <a:t>می شود</a:t>
            </a:r>
            <a:r>
              <a:rPr lang="fa-IR" dirty="0"/>
              <a:t>، اما بعضی هم به شکلی است که عقل ما متوجه حکمت و زیبایی آنها </a:t>
            </a:r>
            <a:r>
              <a:rPr lang="fa-IR" dirty="0" smtClean="0"/>
              <a:t>نمی شود</a:t>
            </a:r>
            <a:endParaRPr lang="de-DE" dirty="0"/>
          </a:p>
          <a:p>
            <a:pPr lvl="0"/>
            <a:r>
              <a:rPr lang="fa-IR" dirty="0"/>
              <a:t>از آنجا که مبنای دینداری، عقلانیت است، بسیاری از آداب و </a:t>
            </a:r>
            <a:r>
              <a:rPr lang="fa-IR" dirty="0" smtClean="0"/>
              <a:t>مهارت هایی </a:t>
            </a:r>
            <a:r>
              <a:rPr lang="fa-IR" dirty="0"/>
              <a:t>که در دین ذکر نشده، با همین ملاک، قابل تبیین </a:t>
            </a:r>
            <a:r>
              <a:rPr lang="fa-IR" dirty="0" smtClean="0"/>
              <a:t>است</a:t>
            </a:r>
            <a:endParaRPr lang="de-DE" dirty="0"/>
          </a:p>
          <a:p>
            <a:pPr lvl="0"/>
            <a:r>
              <a:rPr lang="fa-IR" dirty="0"/>
              <a:t>در این درس برآن هستیم که اولا شواهدی را از تطبیق سبک زندگی دینی با عقلانیت نشان دهیم، سپس با همین مبنا، به چند نمونه از این آداب و </a:t>
            </a:r>
            <a:r>
              <a:rPr lang="fa-IR" dirty="0" smtClean="0"/>
              <a:t>مهارت ها </a:t>
            </a:r>
            <a:r>
              <a:rPr lang="fa-IR" dirty="0"/>
              <a:t>به تفصیل </a:t>
            </a:r>
            <a:r>
              <a:rPr lang="fa-IR" dirty="0" smtClean="0"/>
              <a:t>بپردازیم</a:t>
            </a:r>
            <a:endParaRPr lang="de-DE" dirty="0"/>
          </a:p>
        </p:txBody>
      </p:sp>
    </p:spTree>
    <p:extLst>
      <p:ext uri="{BB962C8B-B14F-4D97-AF65-F5344CB8AC3E}">
        <p14:creationId xmlns:p14="http://schemas.microsoft.com/office/powerpoint/2010/main" val="2893030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جایگاه عقل در دین اسلام</a:t>
            </a:r>
            <a:endParaRPr lang="en-US" dirty="0"/>
          </a:p>
        </p:txBody>
      </p:sp>
      <p:sp>
        <p:nvSpPr>
          <p:cNvPr id="3" name="Content Placeholder 2"/>
          <p:cNvSpPr>
            <a:spLocks noGrp="1"/>
          </p:cNvSpPr>
          <p:nvPr>
            <p:ph idx="1"/>
          </p:nvPr>
        </p:nvSpPr>
        <p:spPr/>
        <p:txBody>
          <a:bodyPr/>
          <a:lstStyle/>
          <a:p>
            <a:r>
              <a:rPr lang="fa-IR" dirty="0">
                <a:latin typeface="Adobe Arabic" panose="02040503050201020203" pitchFamily="18" charset="-78"/>
                <a:cs typeface="Adobe Arabic" panose="02040503050201020203" pitchFamily="18" charset="-78"/>
              </a:rPr>
              <a:t>قُلْ هَٰذِهِ سَبِيلِي أَدْعُو إِلَى اللَّهِ عَلَىٰ بَصِيرَةٍ أَنَا وَمَنِ اتَّبَعَنِي وَسُبْحَانَ اللَّهِ وَمَا أَنَا مِنَ الْمُشْرِكِينَ ﴿يوسف: ١٠٨</a:t>
            </a:r>
            <a:r>
              <a:rPr lang="fa-IR" dirty="0" smtClean="0">
                <a:latin typeface="Adobe Arabic" panose="02040503050201020203" pitchFamily="18" charset="-78"/>
                <a:cs typeface="Adobe Arabic" panose="02040503050201020203" pitchFamily="18" charset="-78"/>
              </a:rPr>
              <a:t>﴾</a:t>
            </a:r>
          </a:p>
          <a:p>
            <a:pPr lvl="1"/>
            <a:r>
              <a:rPr lang="fa-IR" dirty="0"/>
              <a:t>بگو: «این راه من است من و پیروانم، و با بصیرت کامل، همه مردم را به سوی خدا دعوت می‌کنیم! منزّه است خدا! و من از مشرکان نیستم!» </a:t>
            </a:r>
          </a:p>
          <a:p>
            <a:r>
              <a:rPr lang="fa-IR" dirty="0" smtClean="0">
                <a:latin typeface="Adobe Arabic" panose="02040503050201020203" pitchFamily="18" charset="-78"/>
                <a:cs typeface="Adobe Arabic" panose="02040503050201020203" pitchFamily="18" charset="-78"/>
              </a:rPr>
              <a:t>قال الکاظم علیه السلام: ...يَا هِشَامُ إِنَّ لِلَّهِ عَلَى‏ النَّاسِ‏ حُجَّتَيْنِ‏ حُجَّةً ظَاهِرَةً وَ حُجَّةً بَاطِنَةً فَأَمَّا الظَّاهِرَةُ فَالرُّسُلُ وَ الْأَنْبِيَاءُ وَ الْأَئِمَّةُ ع وَ أَمَّا الْبَاطِنَةُ فَالْعُقُول‏... (الكافي، ط – الإسلامية، ج‏1، ص10) </a:t>
            </a:r>
          </a:p>
          <a:p>
            <a:pPr lvl="1"/>
            <a:r>
              <a:rPr lang="fa-IR" dirty="0"/>
              <a:t>امام کاظم علیه السلام می </a:t>
            </a:r>
            <a:r>
              <a:rPr lang="fa-IR" dirty="0" smtClean="0"/>
              <a:t>فرمایند: ای هشام، خداوند برای مردم دو حجت قرار داده است، حجت ظاهری که انبیاء هستند و حجت باطنی که عقل است ...</a:t>
            </a:r>
            <a:endParaRPr lang="fa-IR" dirty="0"/>
          </a:p>
          <a:p>
            <a:r>
              <a:rPr lang="fa-IR" dirty="0" smtClean="0"/>
              <a:t>ابتدا </a:t>
            </a:r>
            <a:r>
              <a:rPr lang="fa-IR" dirty="0"/>
              <a:t>کردن مرحوم </a:t>
            </a:r>
            <a:r>
              <a:rPr lang="fa-IR" dirty="0" smtClean="0"/>
              <a:t>کلینی در کتاب </a:t>
            </a:r>
            <a:r>
              <a:rPr lang="fa-IR" dirty="0"/>
              <a:t>کافی </a:t>
            </a:r>
            <a:r>
              <a:rPr lang="fa-IR" dirty="0" smtClean="0"/>
              <a:t>با مبحثی تحت عنوان العقل </a:t>
            </a:r>
            <a:r>
              <a:rPr lang="fa-IR" dirty="0"/>
              <a:t>و الجهل و </a:t>
            </a:r>
            <a:r>
              <a:rPr lang="fa-IR" dirty="0" smtClean="0"/>
              <a:t>سایر روایات </a:t>
            </a:r>
            <a:r>
              <a:rPr lang="fa-IR" dirty="0"/>
              <a:t>این </a:t>
            </a:r>
            <a:r>
              <a:rPr lang="fa-IR" dirty="0" smtClean="0"/>
              <a:t>کتاب</a:t>
            </a:r>
          </a:p>
        </p:txBody>
      </p:sp>
    </p:spTree>
    <p:extLst>
      <p:ext uri="{BB962C8B-B14F-4D97-AF65-F5344CB8AC3E}">
        <p14:creationId xmlns:p14="http://schemas.microsoft.com/office/powerpoint/2010/main" val="1057431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نگاه جدی روایات به زندگی عرفی و عقلائی</a:t>
            </a:r>
            <a:endParaRPr lang="en-US" dirty="0"/>
          </a:p>
        </p:txBody>
      </p:sp>
      <p:sp>
        <p:nvSpPr>
          <p:cNvPr id="4" name="Content Placeholder 3"/>
          <p:cNvSpPr>
            <a:spLocks noGrp="1"/>
          </p:cNvSpPr>
          <p:nvPr>
            <p:ph sz="half" idx="1"/>
          </p:nvPr>
        </p:nvSpPr>
        <p:spPr/>
        <p:txBody>
          <a:bodyPr/>
          <a:lstStyle/>
          <a:p>
            <a:r>
              <a:rPr lang="fa-IR" dirty="0"/>
              <a:t>کار و تلاش</a:t>
            </a:r>
            <a:endParaRPr lang="de-DE" dirty="0"/>
          </a:p>
          <a:p>
            <a:r>
              <a:rPr lang="fa-IR" dirty="0"/>
              <a:t>حفظ </a:t>
            </a:r>
            <a:r>
              <a:rPr lang="fa-IR" dirty="0" smtClean="0"/>
              <a:t>تن و بدن</a:t>
            </a:r>
            <a:endParaRPr lang="de-DE" dirty="0"/>
          </a:p>
          <a:p>
            <a:r>
              <a:rPr lang="fa-IR" dirty="0"/>
              <a:t>استراحت و تفریح</a:t>
            </a:r>
            <a:endParaRPr lang="de-DE" dirty="0"/>
          </a:p>
          <a:p>
            <a:r>
              <a:rPr lang="fa-IR" dirty="0"/>
              <a:t>نظافت و بهداشت</a:t>
            </a:r>
            <a:endParaRPr lang="de-DE" dirty="0"/>
          </a:p>
          <a:p>
            <a:r>
              <a:rPr lang="fa-IR" dirty="0"/>
              <a:t>آداب خوردن و آشامیدن</a:t>
            </a:r>
            <a:endParaRPr lang="de-DE" dirty="0"/>
          </a:p>
          <a:p>
            <a:r>
              <a:rPr lang="fa-IR" dirty="0"/>
              <a:t>آداب لباس و پوشش</a:t>
            </a:r>
            <a:endParaRPr lang="de-DE" dirty="0"/>
          </a:p>
          <a:p>
            <a:r>
              <a:rPr lang="fa-IR" dirty="0"/>
              <a:t>آداب زینت و خوش­بویی</a:t>
            </a:r>
            <a:endParaRPr lang="en-US" dirty="0"/>
          </a:p>
        </p:txBody>
      </p:sp>
      <p:sp>
        <p:nvSpPr>
          <p:cNvPr id="5" name="Content Placeholder 4"/>
          <p:cNvSpPr>
            <a:spLocks noGrp="1"/>
          </p:cNvSpPr>
          <p:nvPr>
            <p:ph sz="half" idx="2"/>
          </p:nvPr>
        </p:nvSpPr>
        <p:spPr/>
        <p:txBody>
          <a:bodyPr/>
          <a:lstStyle/>
          <a:p>
            <a:r>
              <a:rPr lang="fa-IR" dirty="0"/>
              <a:t>آداب مسکن و </a:t>
            </a:r>
            <a:r>
              <a:rPr lang="fa-IR" dirty="0" smtClean="0"/>
              <a:t>مَرکب</a:t>
            </a:r>
            <a:endParaRPr lang="de-DE" dirty="0"/>
          </a:p>
          <a:p>
            <a:r>
              <a:rPr lang="fa-IR" dirty="0"/>
              <a:t>آداب سفر</a:t>
            </a:r>
            <a:endParaRPr lang="de-DE" dirty="0"/>
          </a:p>
          <a:p>
            <a:r>
              <a:rPr lang="fa-IR" dirty="0"/>
              <a:t>آداب خواب و بیداری</a:t>
            </a:r>
            <a:endParaRPr lang="de-DE" dirty="0"/>
          </a:p>
          <a:p>
            <a:r>
              <a:rPr lang="fa-IR" dirty="0"/>
              <a:t>آداب معاشرت و دوستی</a:t>
            </a:r>
            <a:endParaRPr lang="de-DE" dirty="0"/>
          </a:p>
          <a:p>
            <a:r>
              <a:rPr lang="fa-IR" dirty="0"/>
              <a:t>آداب مهمانی</a:t>
            </a:r>
            <a:endParaRPr lang="de-DE" dirty="0"/>
          </a:p>
          <a:p>
            <a:r>
              <a:rPr lang="fa-IR" dirty="0"/>
              <a:t>آداب هزینه در زندگی</a:t>
            </a:r>
            <a:endParaRPr lang="de-DE" dirty="0"/>
          </a:p>
          <a:p>
            <a:endParaRPr lang="en-US" dirty="0"/>
          </a:p>
        </p:txBody>
      </p:sp>
    </p:spTree>
    <p:extLst>
      <p:ext uri="{BB962C8B-B14F-4D97-AF65-F5344CB8AC3E}">
        <p14:creationId xmlns:p14="http://schemas.microsoft.com/office/powerpoint/2010/main" val="2671208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a-IR" dirty="0" smtClean="0"/>
              <a:t>نظافت</a:t>
            </a:r>
            <a:endParaRPr lang="en-US" dirty="0"/>
          </a:p>
        </p:txBody>
      </p:sp>
      <p:sp>
        <p:nvSpPr>
          <p:cNvPr id="10" name="Content Placeholder 9"/>
          <p:cNvSpPr>
            <a:spLocks noGrp="1"/>
          </p:cNvSpPr>
          <p:nvPr>
            <p:ph idx="1"/>
          </p:nvPr>
        </p:nvSpPr>
        <p:spPr/>
        <p:txBody>
          <a:bodyPr/>
          <a:lstStyle/>
          <a:p>
            <a:r>
              <a:rPr lang="fa-IR" dirty="0" smtClean="0"/>
              <a:t>نظافت </a:t>
            </a:r>
            <a:r>
              <a:rPr lang="fa-IR" dirty="0"/>
              <a:t>دست و رو: که اسلام با وضو حدّاقل سه بار در شبانه روز به این مسأله تأکید کرده‌‌است. </a:t>
            </a:r>
          </a:p>
          <a:p>
            <a:r>
              <a:rPr lang="fa-IR" dirty="0"/>
              <a:t>نظافت دست ها برای خوردن غذا</a:t>
            </a:r>
          </a:p>
          <a:p>
            <a:r>
              <a:rPr lang="fa-IR" dirty="0"/>
              <a:t>شست و شوی پاها</a:t>
            </a:r>
          </a:p>
          <a:p>
            <a:r>
              <a:rPr lang="fa-IR" dirty="0"/>
              <a:t>استحباب غسل جمعه </a:t>
            </a:r>
            <a:endParaRPr lang="fa-IR" dirty="0" smtClean="0"/>
          </a:p>
          <a:p>
            <a:r>
              <a:rPr lang="fa-IR" dirty="0" smtClean="0"/>
              <a:t>استحباب پوشیدن </a:t>
            </a:r>
            <a:r>
              <a:rPr lang="fa-IR" dirty="0"/>
              <a:t>لباس تمیز در </a:t>
            </a:r>
            <a:r>
              <a:rPr lang="fa-IR" dirty="0" smtClean="0"/>
              <a:t>روز جمعه</a:t>
            </a:r>
            <a:endParaRPr lang="fa-IR" dirty="0"/>
          </a:p>
          <a:p>
            <a:r>
              <a:rPr lang="fa-IR" dirty="0"/>
              <a:t>آداب ناخن گرفتن </a:t>
            </a:r>
            <a:r>
              <a:rPr lang="fa-IR" dirty="0" smtClean="0"/>
              <a:t>در روز جمعه</a:t>
            </a:r>
            <a:endParaRPr lang="en-US" dirty="0"/>
          </a:p>
          <a:p>
            <a:r>
              <a:rPr lang="fa-IR" dirty="0" smtClean="0"/>
              <a:t>پاک کردن خانه از تار عنکبوت</a:t>
            </a:r>
            <a:endParaRPr lang="en-US" dirty="0"/>
          </a:p>
        </p:txBody>
      </p:sp>
    </p:spTree>
    <p:extLst>
      <p:ext uri="{BB962C8B-B14F-4D97-AF65-F5344CB8AC3E}">
        <p14:creationId xmlns:p14="http://schemas.microsoft.com/office/powerpoint/2010/main" val="436055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آداب خوردن و آشامیدن</a:t>
            </a:r>
            <a:endParaRPr lang="en-US" dirty="0"/>
          </a:p>
        </p:txBody>
      </p:sp>
      <p:sp>
        <p:nvSpPr>
          <p:cNvPr id="3" name="Content Placeholder 2"/>
          <p:cNvSpPr>
            <a:spLocks noGrp="1"/>
          </p:cNvSpPr>
          <p:nvPr>
            <p:ph idx="1"/>
          </p:nvPr>
        </p:nvSpPr>
        <p:spPr/>
        <p:txBody>
          <a:bodyPr>
            <a:normAutofit/>
          </a:bodyPr>
          <a:lstStyle/>
          <a:p>
            <a:r>
              <a:rPr lang="fa-IR" dirty="0" smtClean="0"/>
              <a:t>انسان به آن چه که می خورد توجّه کند</a:t>
            </a:r>
            <a:r>
              <a:rPr lang="fa-IR" dirty="0"/>
              <a:t>! (</a:t>
            </a:r>
            <a:r>
              <a:rPr lang="fa-IR" dirty="0">
                <a:latin typeface="Adobe Arabic" panose="02040503050201020203" pitchFamily="18" charset="-78"/>
                <a:cs typeface="Adobe Arabic" panose="02040503050201020203" pitchFamily="18" charset="-78"/>
              </a:rPr>
              <a:t>فَلْيَنظُرِ الْإِنسَانُ إِلَىٰ طَعَامِهِ ﴿عبس: ٢٤</a:t>
            </a:r>
            <a:r>
              <a:rPr lang="fa-IR" dirty="0" smtClean="0">
                <a:latin typeface="Adobe Arabic" panose="02040503050201020203" pitchFamily="18" charset="-78"/>
                <a:cs typeface="Adobe Arabic" panose="02040503050201020203" pitchFamily="18" charset="-78"/>
              </a:rPr>
              <a:t>﴾</a:t>
            </a:r>
            <a:r>
              <a:rPr lang="fa-IR" dirty="0" smtClean="0"/>
              <a:t>)</a:t>
            </a:r>
            <a:endParaRPr lang="fa-IR" dirty="0"/>
          </a:p>
          <a:p>
            <a:r>
              <a:rPr lang="fa-IR" dirty="0" smtClean="0"/>
              <a:t>سه وعده کردن آب</a:t>
            </a:r>
          </a:p>
          <a:p>
            <a:r>
              <a:rPr lang="fa-IR" dirty="0" smtClean="0"/>
              <a:t>کراهت خوردن و آشامیدن خوراکی های شدیداً سرد یا گرم (فوت </a:t>
            </a:r>
            <a:r>
              <a:rPr lang="fa-IR" dirty="0"/>
              <a:t>کردن به غذای داغ مکروه </a:t>
            </a:r>
            <a:r>
              <a:rPr lang="fa-IR" dirty="0" smtClean="0"/>
              <a:t>است)</a:t>
            </a:r>
            <a:endParaRPr lang="fa-IR" dirty="0"/>
          </a:p>
          <a:p>
            <a:r>
              <a:rPr lang="fa-IR" dirty="0" smtClean="0"/>
              <a:t>تأکید بر جویدن کافی غذا، با تومأنینه و با آرامش خوردن غذا</a:t>
            </a:r>
          </a:p>
          <a:p>
            <a:r>
              <a:rPr lang="fa-IR" dirty="0" smtClean="0"/>
              <a:t>اهمیت مسواک در اسلام</a:t>
            </a:r>
          </a:p>
          <a:p>
            <a:r>
              <a:rPr lang="fa-IR" dirty="0" smtClean="0"/>
              <a:t>پرهیز از راه رفتن در هنگام خوردن</a:t>
            </a:r>
          </a:p>
          <a:p>
            <a:r>
              <a:rPr lang="fa-IR" dirty="0" smtClean="0"/>
              <a:t>توجّه: </a:t>
            </a:r>
            <a:r>
              <a:rPr lang="fa-IR" dirty="0"/>
              <a:t>لازم است که در بحث آداب باید عرف جامعه را هم مدنظر داشت (با دست غذا خوردن، لیسیدن ظرف، خوردن از غذای دست خورده مومن</a:t>
            </a:r>
            <a:r>
              <a:rPr lang="fa-IR" dirty="0" smtClean="0"/>
              <a:t>)</a:t>
            </a:r>
            <a:endParaRPr lang="fa-IR" dirty="0"/>
          </a:p>
        </p:txBody>
      </p:sp>
    </p:spTree>
    <p:extLst>
      <p:ext uri="{BB962C8B-B14F-4D97-AF65-F5344CB8AC3E}">
        <p14:creationId xmlns:p14="http://schemas.microsoft.com/office/powerpoint/2010/main" val="101950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رژیم غذایی اسلام</a:t>
            </a:r>
            <a:endParaRPr lang="en-US" dirty="0"/>
          </a:p>
        </p:txBody>
      </p:sp>
      <p:sp>
        <p:nvSpPr>
          <p:cNvPr id="3" name="Content Placeholder 2"/>
          <p:cNvSpPr>
            <a:spLocks noGrp="1"/>
          </p:cNvSpPr>
          <p:nvPr>
            <p:ph idx="1"/>
          </p:nvPr>
        </p:nvSpPr>
        <p:spPr/>
        <p:txBody>
          <a:bodyPr/>
          <a:lstStyle/>
          <a:p>
            <a:r>
              <a:rPr lang="fa-IR" dirty="0"/>
              <a:t>صبحانه خوبی بخوریم و ناهار سبک و شام متناسب ولی زود بخوریم (شام موقع مغرب</a:t>
            </a:r>
            <a:r>
              <a:rPr lang="fa-IR" dirty="0" smtClean="0"/>
              <a:t>)</a:t>
            </a:r>
          </a:p>
          <a:p>
            <a:r>
              <a:rPr lang="fa-IR" dirty="0"/>
              <a:t>تنها زمانی غذا بخوریم که گرسنه </a:t>
            </a:r>
            <a:r>
              <a:rPr lang="fa-IR" dirty="0" smtClean="0"/>
              <a:t>هستیم و قبل </a:t>
            </a:r>
            <a:r>
              <a:rPr lang="fa-IR" dirty="0"/>
              <a:t>از سیری دست از غذا بکشیم</a:t>
            </a:r>
          </a:p>
          <a:p>
            <a:r>
              <a:rPr lang="fa-IR" dirty="0" smtClean="0"/>
              <a:t> </a:t>
            </a:r>
            <a:r>
              <a:rPr lang="fa-IR" dirty="0"/>
              <a:t>کراهت زیاد گوشت خوردن و اصلاً گوشت نخوردن و تأکید دین بر میوه و سبزیجات (</a:t>
            </a:r>
            <a:r>
              <a:rPr lang="fa-IR" dirty="0">
                <a:solidFill>
                  <a:schemeClr val="tx1"/>
                </a:solidFill>
              </a:rPr>
              <a:t>بحار 66 ص 199) </a:t>
            </a:r>
            <a:r>
              <a:rPr lang="fa-IR" dirty="0"/>
              <a:t> </a:t>
            </a:r>
            <a:endParaRPr lang="en-US" dirty="0"/>
          </a:p>
          <a:p>
            <a:r>
              <a:rPr lang="fa-IR" dirty="0">
                <a:solidFill>
                  <a:schemeClr val="tx1"/>
                </a:solidFill>
              </a:rPr>
              <a:t>امام صادق (علیه السّلام) فرمودند: برای درد کمر عدس نافع است.</a:t>
            </a:r>
            <a:endParaRPr lang="de-DE" dirty="0">
              <a:solidFill>
                <a:schemeClr val="tx1"/>
              </a:solidFill>
            </a:endParaRPr>
          </a:p>
          <a:p>
            <a:r>
              <a:rPr lang="fa-IR" dirty="0">
                <a:solidFill>
                  <a:schemeClr val="tx1"/>
                </a:solidFill>
              </a:rPr>
              <a:t>امیرالمؤمنین (علیه السّلام) فرمودند: خوردن عدس، رقّت قلب مى‌‌آورد و اشک را جارى مى‌‌گرداند.</a:t>
            </a:r>
            <a:endParaRPr lang="de-DE" dirty="0">
              <a:solidFill>
                <a:schemeClr val="tx1"/>
              </a:solidFill>
            </a:endParaRPr>
          </a:p>
          <a:p>
            <a:r>
              <a:rPr lang="fa-IR" dirty="0">
                <a:solidFill>
                  <a:schemeClr val="tx1"/>
                </a:solidFill>
              </a:rPr>
              <a:t>امام صادق (علیه السّلام) فرمودند:</a:t>
            </a:r>
            <a:r>
              <a:rPr lang="en-US" dirty="0">
                <a:solidFill>
                  <a:schemeClr val="tx1"/>
                </a:solidFill>
              </a:rPr>
              <a:t> </a:t>
            </a:r>
            <a:r>
              <a:rPr lang="fa-IR" dirty="0">
                <a:solidFill>
                  <a:schemeClr val="tx1"/>
                </a:solidFill>
              </a:rPr>
              <a:t>بر شما باد به کاهو خوردن که خون را تصفیه می‌‌کند.</a:t>
            </a:r>
            <a:endParaRPr lang="de-DE" dirty="0">
              <a:solidFill>
                <a:schemeClr val="tx1"/>
              </a:solidFill>
            </a:endParaRPr>
          </a:p>
          <a:p>
            <a:r>
              <a:rPr lang="fa-IR" dirty="0">
                <a:solidFill>
                  <a:schemeClr val="tx1"/>
                </a:solidFill>
              </a:rPr>
              <a:t>دین اسلام تأکید زیادی روی مصرف میوه و سبزیجات دارد و سبزیجات را تزیین سفره می داند. (بحار الانوار ج 66 ص 199</a:t>
            </a:r>
            <a:r>
              <a:rPr lang="fa-IR" dirty="0" smtClean="0">
                <a:solidFill>
                  <a:schemeClr val="tx1"/>
                </a:solidFill>
              </a:rPr>
              <a:t>)</a:t>
            </a:r>
            <a:endParaRPr lang="en-US" dirty="0"/>
          </a:p>
        </p:txBody>
      </p:sp>
    </p:spTree>
    <p:extLst>
      <p:ext uri="{BB962C8B-B14F-4D97-AF65-F5344CB8AC3E}">
        <p14:creationId xmlns:p14="http://schemas.microsoft.com/office/powerpoint/2010/main" val="2761409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a-IR" dirty="0" smtClean="0"/>
              <a:t>اخلاق اجتماعی و عُرف</a:t>
            </a:r>
            <a:endParaRPr lang="en-US" dirty="0"/>
          </a:p>
        </p:txBody>
      </p:sp>
      <p:sp>
        <p:nvSpPr>
          <p:cNvPr id="8" name="Content Placeholder 7"/>
          <p:cNvSpPr>
            <a:spLocks noGrp="1"/>
          </p:cNvSpPr>
          <p:nvPr>
            <p:ph idx="1"/>
          </p:nvPr>
        </p:nvSpPr>
        <p:spPr/>
        <p:txBody>
          <a:bodyPr>
            <a:normAutofit lnSpcReduction="10000"/>
          </a:bodyPr>
          <a:lstStyle/>
          <a:p>
            <a:r>
              <a:rPr lang="fa-IR" dirty="0" smtClean="0"/>
              <a:t>عُرف به معنای آن فرهنگ رفتاری جا افتاده در بین افراد یک جامعه می باشد</a:t>
            </a:r>
          </a:p>
          <a:p>
            <a:r>
              <a:rPr lang="fa-IR" dirty="0" smtClean="0"/>
              <a:t>عرف تابع فرهنگ هر اجتماعی می باشد</a:t>
            </a:r>
          </a:p>
          <a:p>
            <a:pPr lvl="1"/>
            <a:r>
              <a:rPr lang="fa-IR" dirty="0" smtClean="0"/>
              <a:t>فاصلۀ بین خانم ها و آقایان در هند</a:t>
            </a:r>
          </a:p>
          <a:p>
            <a:pPr lvl="1"/>
            <a:r>
              <a:rPr lang="fa-IR" dirty="0" smtClean="0"/>
              <a:t>لباس پوشیدن در زمان حضرت امیرالمومنین و امام صادق علیهماالسلام</a:t>
            </a:r>
          </a:p>
          <a:p>
            <a:r>
              <a:rPr lang="fa-IR" dirty="0" smtClean="0"/>
              <a:t>دین ما برای عرف احترام قائل شده است</a:t>
            </a:r>
          </a:p>
          <a:p>
            <a:r>
              <a:rPr lang="fa-IR" dirty="0" smtClean="0"/>
              <a:t>در اخلاق اجتماعی و در قدم بعدی، در آموزش های دینی باید مراقب باشیم خلاف عرف عمل نکنیم</a:t>
            </a:r>
          </a:p>
          <a:p>
            <a:pPr lvl="1"/>
            <a:r>
              <a:rPr lang="fa-IR" dirty="0" smtClean="0"/>
              <a:t>مثلا عرف ایران بوسیدن گونه بین آقایان می باشد، اما در این جا مخالف عرف است</a:t>
            </a:r>
          </a:p>
          <a:p>
            <a:r>
              <a:rPr lang="fa-IR" dirty="0" smtClean="0"/>
              <a:t>باید به این نکته توجه کنیم که عرف جامعه با عرف متدینین متفاوت است و ما باید مطابق عرف متدینین رفتار کنیم</a:t>
            </a:r>
          </a:p>
          <a:p>
            <a:endParaRPr lang="en-US" dirty="0"/>
          </a:p>
        </p:txBody>
      </p:sp>
    </p:spTree>
    <p:extLst>
      <p:ext uri="{BB962C8B-B14F-4D97-AF65-F5344CB8AC3E}">
        <p14:creationId xmlns:p14="http://schemas.microsoft.com/office/powerpoint/2010/main" val="2900715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اخلاق و </a:t>
            </a:r>
            <a:r>
              <a:rPr lang="fa-IR" dirty="0" smtClean="0"/>
              <a:t>احکام، آداب و مهارت ها</a:t>
            </a:r>
            <a:endParaRPr lang="en-US" dirty="0"/>
          </a:p>
        </p:txBody>
      </p:sp>
      <p:sp>
        <p:nvSpPr>
          <p:cNvPr id="3" name="Content Placeholder 2"/>
          <p:cNvSpPr>
            <a:spLocks noGrp="1"/>
          </p:cNvSpPr>
          <p:nvPr>
            <p:ph idx="1"/>
          </p:nvPr>
        </p:nvSpPr>
        <p:spPr/>
        <p:txBody>
          <a:bodyPr>
            <a:normAutofit lnSpcReduction="10000"/>
          </a:bodyPr>
          <a:lstStyle/>
          <a:p>
            <a:r>
              <a:rPr lang="fa-IR" dirty="0" smtClean="0"/>
              <a:t>عمدۀ مسائل اخلاقی جنبۀ فطری و عقلانی دارند</a:t>
            </a:r>
          </a:p>
          <a:p>
            <a:pPr lvl="1"/>
            <a:r>
              <a:rPr lang="fa-IR" dirty="0" smtClean="0"/>
              <a:t>دستگیری از عزیزی که ذلیل شده، کمک و یاری به هم نوعان، انفاق، توجّه به ایتام، عیادت بیمار، تشییع جنازه و شرکت در مراسم عزا، صلۀ رحم، احترام به پدر و مادر ...</a:t>
            </a:r>
          </a:p>
          <a:p>
            <a:r>
              <a:rPr lang="fa-IR" dirty="0" smtClean="0"/>
              <a:t>احکام مسائلی هستند که جنبۀ شرعی دارند، یعنی چون شارع مقدّس دستور داده ما رعایت می کنیم</a:t>
            </a:r>
          </a:p>
          <a:p>
            <a:r>
              <a:rPr lang="fa-IR" dirty="0" smtClean="0"/>
              <a:t>آداب توصیه هایی هستند که اصول کلی به آن ها قوام می دهند و دستوری صریح دینی برای آن ها نداریم: دستورالعمل هایی هستند که انسان رفتار معقولی را در آن عرف از خود نشان دهد. </a:t>
            </a:r>
          </a:p>
          <a:p>
            <a:pPr lvl="1"/>
            <a:r>
              <a:rPr lang="fa-IR" dirty="0" smtClean="0"/>
              <a:t>مثلا: بشقاب غذای خود را تا حد سرریز شدن پر نکنید، به اندازه ای که می توانیم بخوریم غذا برداریم، با قاشق خود از ظرف اصلی، غذا بر نداریم، نحوه اصلاح سر و صورت و لباس پوشیدن</a:t>
            </a:r>
          </a:p>
          <a:p>
            <a:pPr lvl="1"/>
            <a:r>
              <a:rPr lang="fa-IR" dirty="0" smtClean="0"/>
              <a:t>آداب تحت تأثیر عرف می باشند</a:t>
            </a:r>
          </a:p>
          <a:p>
            <a:r>
              <a:rPr lang="fa-IR" dirty="0" smtClean="0"/>
              <a:t>یک سری دستورات هستند که برای ما به عنوان مهارت به حساب می آیند، مثلا مدیریت زمان</a:t>
            </a:r>
            <a:endParaRPr lang="en-US" dirty="0"/>
          </a:p>
        </p:txBody>
      </p:sp>
    </p:spTree>
    <p:extLst>
      <p:ext uri="{BB962C8B-B14F-4D97-AF65-F5344CB8AC3E}">
        <p14:creationId xmlns:p14="http://schemas.microsoft.com/office/powerpoint/2010/main" val="105904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ersonal_template_4.potx" id="{59FC9B3D-1B87-40DA-AD7E-928704C551E7}" vid="{D097E21A-017B-4AF4-A28D-02399D9D25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Personal_template_4</Template>
  <TotalTime>0</TotalTime>
  <Words>1204</Words>
  <Application>Microsoft Office PowerPoint</Application>
  <PresentationFormat>Widescreen</PresentationFormat>
  <Paragraphs>87</Paragraphs>
  <Slides>10</Slides>
  <Notes>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10</vt:i4>
      </vt:variant>
    </vt:vector>
  </HeadingPairs>
  <TitlesOfParts>
    <vt:vector size="24" baseType="lpstr">
      <vt:lpstr>Adobe Arabic</vt:lpstr>
      <vt:lpstr>Arial</vt:lpstr>
      <vt:lpstr>B Badr</vt:lpstr>
      <vt:lpstr>B Majid Shadow</vt:lpstr>
      <vt:lpstr>B Mitra</vt:lpstr>
      <vt:lpstr>B Tehran</vt:lpstr>
      <vt:lpstr>B Titr</vt:lpstr>
      <vt:lpstr>B Yagut</vt:lpstr>
      <vt:lpstr>Calibri</vt:lpstr>
      <vt:lpstr>Sakkal Majalla</vt:lpstr>
      <vt:lpstr>Traditional Arabic</vt:lpstr>
      <vt:lpstr>Trebuchet MS</vt:lpstr>
      <vt:lpstr>Wingdings 3</vt:lpstr>
      <vt:lpstr>Facet</vt:lpstr>
      <vt:lpstr>مکتب تربیتی اسلام</vt:lpstr>
      <vt:lpstr>در این جلسه ...</vt:lpstr>
      <vt:lpstr>جایگاه عقل در دین اسلام</vt:lpstr>
      <vt:lpstr>نگاه جدی روایات به زندگی عرفی و عقلائی</vt:lpstr>
      <vt:lpstr>نظافت</vt:lpstr>
      <vt:lpstr>آداب خوردن و آشامیدن</vt:lpstr>
      <vt:lpstr>رژیم غذایی اسلام</vt:lpstr>
      <vt:lpstr>اخلاق اجتماعی و عُرف</vt:lpstr>
      <vt:lpstr>اخلاق و احکام، آداب و مهارت ها</vt:lpstr>
      <vt:lpstr>جمع بندی</vt:lpstr>
    </vt:vector>
  </TitlesOfParts>
  <Company>USIEGEN-ES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کلاس تربیت دینی (جلسۀ سی ام)</dc:title>
  <dc:creator>ahmadian</dc:creator>
  <cp:lastModifiedBy>Hamidreza Ahmadian</cp:lastModifiedBy>
  <cp:revision>30</cp:revision>
  <dcterms:created xsi:type="dcterms:W3CDTF">2016-11-07T17:45:06Z</dcterms:created>
  <dcterms:modified xsi:type="dcterms:W3CDTF">2017-12-18T16:30:25Z</dcterms:modified>
</cp:coreProperties>
</file>